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351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48B"/>
    <a:srgbClr val="FED2DF"/>
    <a:srgbClr val="F1E4FC"/>
    <a:srgbClr val="A4D08C"/>
    <a:srgbClr val="D1E5E0"/>
    <a:srgbClr val="FBE4B7"/>
    <a:srgbClr val="F3F8B2"/>
    <a:srgbClr val="C8E5EE"/>
    <a:srgbClr val="FCD8F2"/>
    <a:srgbClr val="F1D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96" d="100"/>
          <a:sy n="96" d="100"/>
        </p:scale>
        <p:origin x="-1992" y="-330"/>
      </p:cViewPr>
      <p:guideLst>
        <p:guide orient="horz" pos="2160"/>
        <p:guide pos="26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3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660033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1279090290730019"/>
                  <c:y val="0.1304451020593671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GB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Wind</a:t>
                    </a:r>
                  </a:p>
                  <a:p>
                    <a:pPr algn="ctr" rtl="0">
                      <a:defRPr lang="en-GB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55,3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075544376397395"/>
                  <c:y val="-0.12161984101503735"/>
                </c:manualLayout>
              </c:layout>
              <c:tx>
                <c:rich>
                  <a:bodyPr/>
                  <a:lstStyle/>
                  <a:p>
                    <a:pPr algn="ctr">
                      <a:defRPr lang="en-GB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Ocean </a:t>
                    </a:r>
                    <a:r>
                      <a:rPr lang="en-US" sz="1600" dirty="0" smtClean="0"/>
                      <a:t>Energy </a:t>
                    </a:r>
                    <a:r>
                      <a:rPr lang="en-US" sz="1600" dirty="0"/>
                      <a:t>58,4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7300732439638078"/>
                  <c:y val="-0.3584957063594241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 smtClean="0"/>
                      <a:t>Geothermal </a:t>
                    </a:r>
                    <a:r>
                      <a:rPr lang="en-US" sz="1800" dirty="0"/>
                      <a:t>69,6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909017449207737"/>
                  <c:y val="-0.17746661743666006"/>
                </c:manualLayout>
              </c:layout>
              <c:tx>
                <c:rich>
                  <a:bodyPr/>
                  <a:lstStyle/>
                  <a:p>
                    <a:pPr algn="ctr">
                      <a:defRPr lang="en-GB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Biofuels-Bioenergy</a:t>
                    </a:r>
                  </a:p>
                  <a:p>
                    <a:pPr algn="ctr">
                      <a:defRPr lang="en-GB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82,7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699583065819905E-3"/>
                  <c:y val="2.4187127356219678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dirty="0" smtClean="0"/>
                      <a:t>Photovoltaic </a:t>
                    </a:r>
                    <a:r>
                      <a:rPr lang="en-US" sz="1600" dirty="0"/>
                      <a:t>18,3</a:t>
                    </a:r>
                    <a:endParaRPr lang="en-US" sz="1400" dirty="0"/>
                  </a:p>
                </c:rich>
              </c:tx>
              <c:spPr>
                <a:solidFill>
                  <a:srgbClr val="660033"/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627430826829212"/>
                  <c:y val="-8.718644056384307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</a:rPr>
                      <a:t>Solar Heating and 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Cooling</a:t>
                    </a:r>
                    <a:r>
                      <a:rPr lang="en-US" sz="16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4,4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00B0F0"/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048678725110622"/>
                  <c:y val="0.1097577962717947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GB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CSP</a:t>
                    </a:r>
                  </a:p>
                  <a:p>
                    <a:pPr algn="ctr" rtl="0">
                      <a:defRPr lang="en-GB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38,6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5649613918543573"/>
                  <c:y val="-1.245042638360047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dirty="0"/>
                      <a:t>Alternative </a:t>
                    </a:r>
                    <a:r>
                      <a:rPr lang="en-US" sz="1600" dirty="0" smtClean="0"/>
                      <a:t>Fuels </a:t>
                    </a:r>
                    <a:r>
                      <a:rPr lang="en-US" sz="1600" dirty="0"/>
                      <a:t>10,5</a:t>
                    </a:r>
                    <a:endParaRPr lang="en-US" sz="1400" dirty="0"/>
                  </a:p>
                </c:rich>
              </c:tx>
              <c:spPr>
                <a:solidFill>
                  <a:srgbClr val="FF00FF"/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Wind</c:v>
                </c:pt>
                <c:pt idx="1">
                  <c:v>Ocean Energy</c:v>
                </c:pt>
                <c:pt idx="2">
                  <c:v>Geothermal</c:v>
                </c:pt>
                <c:pt idx="3">
                  <c:v>Biofuels-Bioenergy</c:v>
                </c:pt>
                <c:pt idx="4">
                  <c:v>Photovoltaic</c:v>
                </c:pt>
                <c:pt idx="5">
                  <c:v>Solar Heating and Cooling</c:v>
                </c:pt>
                <c:pt idx="6">
                  <c:v>CSP</c:v>
                </c:pt>
                <c:pt idx="7">
                  <c:v>Alternative Fuels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55.3</c:v>
                </c:pt>
                <c:pt idx="1">
                  <c:v>58.4</c:v>
                </c:pt>
                <c:pt idx="2">
                  <c:v>69.599999999999994</c:v>
                </c:pt>
                <c:pt idx="3">
                  <c:v>82.7</c:v>
                </c:pt>
                <c:pt idx="4">
                  <c:v>18.3</c:v>
                </c:pt>
                <c:pt idx="5">
                  <c:v>4.4000000000000004</c:v>
                </c:pt>
                <c:pt idx="6">
                  <c:v>38.6</c:v>
                </c:pt>
                <c:pt idx="7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80947"/>
            <a:ext cx="5375267" cy="44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9" tIns="45301" rIns="90599" bIns="453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H2020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en-GB" sz="1200" i="0" dirty="0" smtClean="0"/>
              <a:t>core part of </a:t>
            </a:r>
            <a:r>
              <a:rPr lang="en-GB" sz="1200" b="1" i="0" dirty="0" smtClean="0"/>
              <a:t>Europe 2020</a:t>
            </a:r>
            <a:r>
              <a:rPr lang="en-GB" sz="1200" i="0" dirty="0" smtClean="0"/>
              <a:t>, </a:t>
            </a:r>
            <a:r>
              <a:rPr lang="en-GB" sz="1200" b="1" i="0" dirty="0" smtClean="0"/>
              <a:t>Innovation Union</a:t>
            </a:r>
            <a:r>
              <a:rPr lang="en-GB" sz="1200" i="0" dirty="0" smtClean="0"/>
              <a:t> &amp; </a:t>
            </a:r>
            <a:r>
              <a:rPr lang="en-GB" sz="1200" b="1" i="0" dirty="0" smtClean="0"/>
              <a:t>European Research Area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7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B74D-D1FB-48AB-8FFD-57B2D8DFB2B6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0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H2020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en-GB" sz="1200" i="0" dirty="0" smtClean="0"/>
              <a:t>core part of </a:t>
            </a:r>
            <a:r>
              <a:rPr lang="en-GB" sz="1200" b="1" i="0" dirty="0" smtClean="0"/>
              <a:t>Europe 2020</a:t>
            </a:r>
            <a:r>
              <a:rPr lang="en-GB" sz="1200" i="0" dirty="0" smtClean="0"/>
              <a:t>, </a:t>
            </a:r>
            <a:r>
              <a:rPr lang="en-GB" sz="1200" b="1" i="0" dirty="0" smtClean="0"/>
              <a:t>Innovation Union</a:t>
            </a:r>
            <a:r>
              <a:rPr lang="en-GB" sz="1200" i="0" dirty="0" smtClean="0"/>
              <a:t> &amp; </a:t>
            </a:r>
            <a:r>
              <a:rPr lang="en-GB" sz="1200" b="1" i="0" dirty="0" smtClean="0"/>
              <a:t>European Research Area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7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086" indent="-168086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E914F-F543-4694-A9CB-C83AC8385A8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799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B74D-D1FB-48AB-8FFD-57B2D8DFB2B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0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74969" indent="-298066"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92262" indent="-238452"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69167" indent="-238452"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146072" indent="-238452"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622976" indent="-23845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3099880" indent="-23845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576785" indent="-23845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4053689" indent="-238452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B1F11BD8-D4FC-4964-B48F-406275A62906}" type="slidenum">
              <a:rPr lang="en-GB" sz="1300" b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GB" sz="1300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6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7500" b="1">
                <a:solidFill>
                  <a:srgbClr val="FFD624"/>
                </a:solidFill>
                <a:latin typeface="Verdana" pitchFamily="34" charset="0"/>
              </a:defRPr>
            </a:lvl1pPr>
            <a:lvl2pPr marL="736177" indent="-283146">
              <a:defRPr sz="7500" b="1">
                <a:solidFill>
                  <a:srgbClr val="FFD624"/>
                </a:solidFill>
                <a:latin typeface="Verdana" pitchFamily="34" charset="0"/>
              </a:defRPr>
            </a:lvl2pPr>
            <a:lvl3pPr marL="1132581" indent="-226516">
              <a:defRPr sz="7500" b="1">
                <a:solidFill>
                  <a:srgbClr val="FFD624"/>
                </a:solidFill>
                <a:latin typeface="Verdana" pitchFamily="34" charset="0"/>
              </a:defRPr>
            </a:lvl3pPr>
            <a:lvl4pPr marL="1585612" indent="-226516">
              <a:defRPr sz="7500" b="1">
                <a:solidFill>
                  <a:srgbClr val="FFD624"/>
                </a:solidFill>
                <a:latin typeface="Verdana" pitchFamily="34" charset="0"/>
              </a:defRPr>
            </a:lvl4pPr>
            <a:lvl5pPr marL="2038645" indent="-226516">
              <a:defRPr sz="7500" b="1">
                <a:solidFill>
                  <a:srgbClr val="FFD624"/>
                </a:solidFill>
                <a:latin typeface="Verdana" pitchFamily="34" charset="0"/>
              </a:defRPr>
            </a:lvl5pPr>
            <a:lvl6pPr marL="2491677" indent="-226516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6pPr>
            <a:lvl7pPr marL="2944710" indent="-226516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7pPr>
            <a:lvl8pPr marL="3397742" indent="-226516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8pPr>
            <a:lvl9pPr marL="3850773" indent="-226516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855B19E4-32CD-473A-9D05-A3C461E089A5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B74D-D1FB-48AB-8FFD-57B2D8DFB2B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0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B74D-D1FB-48AB-8FFD-57B2D8DFB2B6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09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B74D-D1FB-48AB-8FFD-57B2D8DFB2B6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0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99392"/>
            <a:ext cx="9144000" cy="1190192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2996952"/>
            <a:ext cx="4536504" cy="1152128"/>
          </a:xfrm>
        </p:spPr>
        <p:txBody>
          <a:bodyPr lIns="126000" rIns="72000"/>
          <a:lstStyle>
            <a:lvl1pPr>
              <a:defRPr sz="60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39952" y="4437112"/>
            <a:ext cx="3744416" cy="1512168"/>
          </a:xfrm>
        </p:spPr>
        <p:txBody>
          <a:bodyPr lIns="144000"/>
          <a:lstStyle>
            <a:lvl1pPr>
              <a:buNone/>
              <a:defRPr sz="25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7126"/>
            <a:ext cx="2133600" cy="476250"/>
          </a:xfrm>
        </p:spPr>
        <p:txBody>
          <a:bodyPr/>
          <a:lstStyle>
            <a:lvl1pPr>
              <a:defRPr dirty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00" y="324000"/>
            <a:ext cx="1811933" cy="1396800"/>
          </a:xfrm>
          <a:prstGeom prst="rect">
            <a:avLst/>
          </a:prstGeom>
          <a:noFill/>
        </p:spPr>
      </p:pic>
      <p:pic>
        <p:nvPicPr>
          <p:cNvPr id="1027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200" y="6436800"/>
            <a:ext cx="6858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0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50000"/>
              </a:spcBef>
              <a:defRPr/>
            </a:pPr>
            <a:endParaRPr lang="en-GB" sz="1800"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50000"/>
              </a:spcBef>
              <a:defRPr/>
            </a:pPr>
            <a:endParaRPr lang="en-GB" sz="1800"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50000"/>
              </a:spcBef>
              <a:defRPr/>
            </a:pPr>
            <a:fld id="{195534DC-A16A-42AD-B9F0-0C89131D2963}" type="slidenum">
              <a:rPr lang="en-GB" sz="1800">
                <a:latin typeface="Arial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GB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8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200" y="6458400"/>
            <a:ext cx="610200" cy="406800"/>
          </a:xfrm>
          <a:prstGeom prst="rect">
            <a:avLst/>
          </a:prstGeom>
          <a:noFill/>
        </p:spPr>
      </p:pic>
      <p:pic>
        <p:nvPicPr>
          <p:cNvPr id="2051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000" y="306000"/>
            <a:ext cx="1620466" cy="124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118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2" r:id="rId12"/>
    <p:sldLayoutId id="214748375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tis.ec.europa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140968"/>
            <a:ext cx="5940152" cy="1152128"/>
          </a:xfrm>
        </p:spPr>
        <p:txBody>
          <a:bodyPr/>
          <a:lstStyle/>
          <a:p>
            <a:pPr algn="ctr"/>
            <a:r>
              <a:rPr lang="fr-BE" sz="2000" dirty="0" err="1" smtClean="0">
                <a:solidFill>
                  <a:schemeClr val="bg1"/>
                </a:solidFill>
              </a:rPr>
              <a:t>ETIPs</a:t>
            </a:r>
            <a:r>
              <a:rPr lang="fr-BE" sz="2000" dirty="0" smtClean="0">
                <a:solidFill>
                  <a:schemeClr val="bg1"/>
                </a:solidFill>
              </a:rPr>
              <a:t> and the </a:t>
            </a:r>
            <a:r>
              <a:rPr lang="fr-BE" sz="2000" dirty="0" err="1" smtClean="0">
                <a:solidFill>
                  <a:schemeClr val="bg1"/>
                </a:solidFill>
              </a:rPr>
              <a:t>SET-Plan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5229200"/>
            <a:ext cx="5868144" cy="864096"/>
          </a:xfrm>
        </p:spPr>
        <p:txBody>
          <a:bodyPr/>
          <a:lstStyle/>
          <a:p>
            <a:r>
              <a:rPr lang="en-GB" sz="1600" dirty="0" smtClean="0">
                <a:solidFill>
                  <a:schemeClr val="tx1"/>
                </a:solidFill>
              </a:rPr>
              <a:t>     Agustin </a:t>
            </a:r>
            <a:r>
              <a:rPr lang="en-GB" sz="1600" dirty="0">
                <a:solidFill>
                  <a:schemeClr val="tx1"/>
                </a:solidFill>
              </a:rPr>
              <a:t>ESCARDINO MALVA</a:t>
            </a:r>
            <a:r>
              <a:rPr lang="en-GB" sz="1200" dirty="0">
                <a:solidFill>
                  <a:schemeClr val="tx1"/>
                </a:solidFill>
              </a:rPr>
              <a:t/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European Commission, DG Research and Innovation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Deputy Head of </a:t>
            </a:r>
            <a:r>
              <a:rPr lang="en-GB" sz="1200" dirty="0" smtClean="0">
                <a:solidFill>
                  <a:schemeClr val="tx1"/>
                </a:solidFill>
              </a:rPr>
              <a:t>Unit G.3, Renewable </a:t>
            </a:r>
            <a:r>
              <a:rPr lang="en-GB" sz="1200" dirty="0">
                <a:solidFill>
                  <a:schemeClr val="tx1"/>
                </a:solidFill>
              </a:rPr>
              <a:t>Energy Sources</a:t>
            </a:r>
            <a:br>
              <a:rPr lang="en-GB" sz="1200" dirty="0">
                <a:solidFill>
                  <a:schemeClr val="tx1"/>
                </a:solidFill>
              </a:rPr>
            </a:br>
            <a:endParaRPr lang="fr-BE" sz="1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74919" y="1556792"/>
            <a:ext cx="45365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/>
            <a:r>
              <a:rPr lang="en-GB" sz="1400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EU FRAMEWORK PROGRAMME </a:t>
            </a:r>
          </a:p>
          <a:p>
            <a:pPr algn="l"/>
            <a:r>
              <a:rPr lang="en-GB" sz="1400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FOR</a:t>
            </a:r>
            <a:r>
              <a:rPr lang="en-GB" sz="1400" b="0" kern="12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GB" sz="1400" b="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RESEARCH AND INNOVATION</a:t>
            </a:r>
            <a:endParaRPr lang="en-GB" sz="1400" b="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78" y="1440160"/>
            <a:ext cx="8712968" cy="5157192"/>
          </a:xfrm>
        </p:spPr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en-GB" sz="2000" b="1" u="sng" dirty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Solar Thermal Electricity (</a:t>
            </a:r>
            <a:r>
              <a:rPr lang="en-GB" sz="2000" b="1" u="sng" dirty="0" smtClean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CSP/STE) '</a:t>
            </a:r>
            <a:r>
              <a:rPr lang="en-GB" sz="2000" b="1" u="sng" dirty="0" smtClean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Declaration </a:t>
            </a:r>
            <a:r>
              <a:rPr lang="en-GB" sz="2000" b="1" u="sng" dirty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of Intent'</a:t>
            </a:r>
            <a:endParaRPr lang="en-GB" sz="2000" b="1" u="sng" dirty="0">
              <a:solidFill>
                <a:srgbClr val="0000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55600">
              <a:buClr>
                <a:srgbClr val="0000FF"/>
              </a:buClr>
              <a:buNone/>
            </a:pPr>
            <a:r>
              <a:rPr lang="en-GB" sz="2000" b="1" dirty="0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en-GB" sz="2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sz="2000" b="1" dirty="0">
                <a:solidFill>
                  <a:srgbClr val="339933"/>
                </a:solidFill>
                <a:latin typeface="+mj-lt"/>
              </a:rPr>
              <a:t>Short-term</a:t>
            </a:r>
            <a:r>
              <a:rPr lang="en-GB" sz="2000" b="1" dirty="0">
                <a:solidFill>
                  <a:srgbClr val="3166CF"/>
                </a:solidFill>
                <a:latin typeface="+mj-lt"/>
              </a:rPr>
              <a:t>: &gt; 40% cost reduction by 2020 (from 2013) translating into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en-GB" sz="2000" b="1" dirty="0">
                <a:solidFill>
                  <a:srgbClr val="3166CF"/>
                </a:solidFill>
                <a:latin typeface="+mj-lt"/>
              </a:rPr>
              <a:t>Supply price* &lt; 10 c€/kWh for a radiation of 2050 kWh/m</a:t>
            </a:r>
            <a:r>
              <a:rPr lang="en-GB" sz="2000" b="1" baseline="30000" dirty="0">
                <a:solidFill>
                  <a:srgbClr val="3166CF"/>
                </a:solidFill>
                <a:latin typeface="+mj-lt"/>
              </a:rPr>
              <a:t>2</a:t>
            </a:r>
            <a:r>
              <a:rPr lang="en-GB" sz="2000" b="1" dirty="0">
                <a:solidFill>
                  <a:srgbClr val="3166CF"/>
                </a:solidFill>
                <a:latin typeface="+mj-lt"/>
              </a:rPr>
              <a:t>/year (conditions in Southern Europe</a:t>
            </a: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)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endParaRPr lang="en-GB" sz="2000" b="1" dirty="0">
              <a:solidFill>
                <a:srgbClr val="3166CF"/>
              </a:solidFill>
              <a:latin typeface="+mj-lt"/>
            </a:endParaRPr>
          </a:p>
          <a:p>
            <a:pPr marL="355600" indent="-355600">
              <a:buClr>
                <a:srgbClr val="0000FF"/>
              </a:buClr>
              <a:buNone/>
            </a:pPr>
            <a:r>
              <a:rPr lang="en-GB" sz="2000" b="1" dirty="0">
                <a:solidFill>
                  <a:srgbClr val="0000FF"/>
                </a:solidFill>
                <a:latin typeface="+mj-lt"/>
              </a:rPr>
              <a:t>2.</a:t>
            </a:r>
            <a:r>
              <a:rPr lang="en-GB" sz="2000" b="1" dirty="0">
                <a:solidFill>
                  <a:srgbClr val="3166CF"/>
                </a:solidFill>
                <a:latin typeface="+mj-lt"/>
              </a:rPr>
              <a:t> </a:t>
            </a:r>
            <a:r>
              <a:rPr lang="en-GB" sz="2000" b="1" dirty="0">
                <a:solidFill>
                  <a:srgbClr val="339933"/>
                </a:solidFill>
                <a:latin typeface="+mj-lt"/>
              </a:rPr>
              <a:t>Longer-term</a:t>
            </a:r>
            <a:r>
              <a:rPr lang="en-GB" sz="2000" b="1" dirty="0">
                <a:solidFill>
                  <a:srgbClr val="3166CF"/>
                </a:solidFill>
                <a:latin typeface="+mj-lt"/>
              </a:rPr>
              <a:t>: develop the next generation of CSP/STE technology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è"/>
            </a:pPr>
            <a:r>
              <a:rPr lang="en-GB" sz="2000" b="1" dirty="0">
                <a:solidFill>
                  <a:srgbClr val="3166CF"/>
                </a:solidFill>
                <a:latin typeface="+mj-lt"/>
              </a:rPr>
              <a:t>New cycles (including supercritical ones) with a first demonstrator by 2020, with the aim to achieve additional cost reductions and opening new business opportunities</a:t>
            </a:r>
            <a:r>
              <a:rPr lang="en-GB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Clr>
                <a:srgbClr val="0000FF"/>
              </a:buClr>
              <a:buNone/>
            </a:pPr>
            <a:endParaRPr lang="en-GB" sz="1000" i="1" dirty="0" smtClean="0"/>
          </a:p>
          <a:p>
            <a:pPr marL="0" indent="0">
              <a:buClr>
                <a:srgbClr val="0000FF"/>
              </a:buClr>
              <a:buNone/>
            </a:pPr>
            <a:endParaRPr lang="en-GB" sz="1000" i="1" dirty="0"/>
          </a:p>
          <a:p>
            <a:pPr marL="0" indent="0">
              <a:buClr>
                <a:srgbClr val="0000FF"/>
              </a:buClr>
              <a:buNone/>
            </a:pPr>
            <a:r>
              <a:rPr lang="en-GB" sz="1000" i="1" dirty="0" smtClean="0">
                <a:solidFill>
                  <a:srgbClr val="0000FF"/>
                </a:solidFill>
              </a:rPr>
              <a:t>* The </a:t>
            </a:r>
            <a:r>
              <a:rPr lang="en-GB" sz="1000" i="1" dirty="0">
                <a:solidFill>
                  <a:srgbClr val="0000FF"/>
                </a:solidFill>
              </a:rPr>
              <a:t>supply price is meant to be the targeted price </a:t>
            </a:r>
            <a:r>
              <a:rPr lang="en-GB" sz="1000" i="1" dirty="0" smtClean="0">
                <a:solidFill>
                  <a:srgbClr val="0000FF"/>
                </a:solidFill>
              </a:rPr>
              <a:t>within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GB" sz="1000" i="1" dirty="0" smtClean="0">
                <a:solidFill>
                  <a:srgbClr val="0000FF"/>
                </a:solidFill>
              </a:rPr>
              <a:t>Power </a:t>
            </a:r>
            <a:r>
              <a:rPr lang="en-GB" sz="1000" i="1" dirty="0">
                <a:solidFill>
                  <a:srgbClr val="0000FF"/>
                </a:solidFill>
              </a:rPr>
              <a:t>Purchase Agreements (PPA) with a duration of 25 </a:t>
            </a:r>
            <a:endParaRPr lang="en-GB" sz="1000" i="1" dirty="0" smtClean="0">
              <a:solidFill>
                <a:srgbClr val="0000FF"/>
              </a:solidFill>
            </a:endParaRPr>
          </a:p>
          <a:p>
            <a:pPr marL="0" indent="0">
              <a:buClr>
                <a:srgbClr val="0000FF"/>
              </a:buClr>
              <a:buNone/>
            </a:pPr>
            <a:r>
              <a:rPr lang="en-GB" sz="1000" i="1" dirty="0" smtClean="0">
                <a:solidFill>
                  <a:srgbClr val="0000FF"/>
                </a:solidFill>
              </a:rPr>
              <a:t>years</a:t>
            </a:r>
            <a:endParaRPr lang="en-GB" sz="1000" dirty="0">
              <a:solidFill>
                <a:srgbClr val="0000FF"/>
              </a:solidFill>
            </a:endParaRPr>
          </a:p>
          <a:p>
            <a:pPr marL="0" lvl="1" indent="0">
              <a:buNone/>
            </a:pPr>
            <a:endParaRPr lang="en-GB" sz="2400" b="1" dirty="0" smtClean="0">
              <a:solidFill>
                <a:srgbClr val="0000FF"/>
              </a:solidFill>
              <a:latin typeface="Times" pitchFamily="18" charset="0"/>
            </a:endParaRPr>
          </a:p>
          <a:p>
            <a:pPr marL="0" lvl="1" indent="0">
              <a:buNone/>
            </a:pPr>
            <a:endParaRPr lang="en-GB" sz="2400" b="1" dirty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None/>
            </a:pPr>
            <a:endParaRPr lang="en-GB" sz="2400" b="1" dirty="0" smtClean="0">
              <a:solidFill>
                <a:srgbClr val="0070C0"/>
              </a:solidFill>
              <a:latin typeface="Times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2193" y="121801"/>
            <a:ext cx="838964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0"/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of R&amp;I targets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" y="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csp-image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30978"/>
            <a:ext cx="3901761" cy="132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00" y="1052736"/>
            <a:ext cx="8389640" cy="936625"/>
          </a:xfrm>
        </p:spPr>
        <p:txBody>
          <a:bodyPr wrap="none" lIns="0" rIns="0"/>
          <a:lstStyle/>
          <a:p>
            <a:pPr marL="815975" indent="-457200">
              <a:buFont typeface="+mj-lt"/>
              <a:buAutoNum type="alphaUcPeriod" startAt="3"/>
            </a:pPr>
            <a:r>
              <a:rPr lang="en-GB" sz="2200" dirty="0" smtClean="0"/>
              <a:t>The SET Plan Actors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20472" cy="5040560"/>
          </a:xfrm>
          <a:ln>
            <a:prstDash val="sysDash"/>
          </a:ln>
        </p:spPr>
        <p:txBody>
          <a:bodyPr/>
          <a:lstStyle/>
          <a:p>
            <a:pPr marL="180975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0000FF"/>
                </a:solidFill>
                <a:latin typeface="Times" pitchFamily="18" charset="0"/>
              </a:rPr>
              <a:t>European Technology </a:t>
            </a:r>
            <a:r>
              <a:rPr lang="en-GB" sz="2400" b="1" dirty="0" smtClean="0">
                <a:solidFill>
                  <a:srgbClr val="0000FF"/>
                </a:solidFill>
                <a:latin typeface="Times" pitchFamily="18" charset="0"/>
              </a:rPr>
              <a:t>&amp; </a:t>
            </a:r>
            <a:r>
              <a:rPr lang="en-GB" sz="2400" b="1" dirty="0">
                <a:solidFill>
                  <a:srgbClr val="0000FF"/>
                </a:solidFill>
                <a:latin typeface="Times" pitchFamily="18" charset="0"/>
              </a:rPr>
              <a:t>Innovation </a:t>
            </a:r>
            <a:r>
              <a:rPr lang="en-GB" sz="2400" b="1" dirty="0" smtClean="0">
                <a:solidFill>
                  <a:srgbClr val="0000FF"/>
                </a:solidFill>
                <a:latin typeface="Times" pitchFamily="18" charset="0"/>
              </a:rPr>
              <a:t>Platforms</a:t>
            </a:r>
          </a:p>
          <a:p>
            <a:pPr marL="1077913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BE" sz="2000" b="1" i="1" dirty="0" err="1" smtClean="0">
                <a:solidFill>
                  <a:srgbClr val="0000FF"/>
                </a:solidFill>
                <a:latin typeface="Times" pitchFamily="18" charset="0"/>
              </a:rPr>
              <a:t>Industrial</a:t>
            </a:r>
            <a:r>
              <a:rPr lang="fr-BE" sz="2000" b="1" i="1" dirty="0" smtClean="0">
                <a:solidFill>
                  <a:srgbClr val="0000FF"/>
                </a:solidFill>
                <a:latin typeface="Times" pitchFamily="18" charset="0"/>
              </a:rPr>
              <a:t> </a:t>
            </a:r>
            <a:r>
              <a:rPr lang="fr-BE" sz="2000" b="1" i="1" dirty="0" err="1" smtClean="0">
                <a:solidFill>
                  <a:srgbClr val="0000FF"/>
                </a:solidFill>
                <a:latin typeface="Times" pitchFamily="18" charset="0"/>
              </a:rPr>
              <a:t>Pillar</a:t>
            </a:r>
            <a:endParaRPr lang="en-GB" sz="2000" b="1" i="1" dirty="0">
              <a:solidFill>
                <a:srgbClr val="0000FF"/>
              </a:solidFill>
              <a:latin typeface="Times" pitchFamily="18" charset="0"/>
            </a:endParaRPr>
          </a:p>
          <a:p>
            <a:pPr marL="982663" lvl="1" indent="-180975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00FF"/>
                </a:solidFill>
                <a:latin typeface="Times" pitchFamily="18" charset="0"/>
              </a:rPr>
              <a:t> </a:t>
            </a:r>
            <a:r>
              <a:rPr lang="en-GB" sz="2000" dirty="0" smtClean="0">
                <a:solidFill>
                  <a:srgbClr val="0033CC"/>
                </a:solidFill>
                <a:latin typeface="Times" pitchFamily="18" charset="0"/>
              </a:rPr>
              <a:t>Continuation of existing </a:t>
            </a:r>
            <a:r>
              <a:rPr lang="en-GB" sz="2000" b="1" dirty="0" smtClean="0">
                <a:solidFill>
                  <a:srgbClr val="0033CC"/>
                </a:solidFill>
                <a:latin typeface="Times" pitchFamily="18" charset="0"/>
              </a:rPr>
              <a:t>ETPs and EIIs </a:t>
            </a:r>
            <a:r>
              <a:rPr lang="en-GB" sz="2000" dirty="0" smtClean="0">
                <a:solidFill>
                  <a:srgbClr val="0033CC"/>
                </a:solidFill>
                <a:latin typeface="Times" pitchFamily="18" charset="0"/>
              </a:rPr>
              <a:t>in unified Platforms per technology.</a:t>
            </a:r>
          </a:p>
          <a:p>
            <a:pPr marL="1200150" lvl="2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33CC"/>
                </a:solidFill>
                <a:latin typeface="Times" pitchFamily="18" charset="0"/>
              </a:rPr>
              <a:t>Recognised interlocutors about sector specific R&amp;I needs</a:t>
            </a:r>
          </a:p>
          <a:p>
            <a:pPr marL="1200150" lvl="2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33CC"/>
                </a:solidFill>
                <a:latin typeface="Times" pitchFamily="18" charset="0"/>
              </a:rPr>
              <a:t>Composition – covering the whole innovation chain: industrial </a:t>
            </a:r>
            <a:r>
              <a:rPr lang="en-GB" sz="2000" b="1" dirty="0">
                <a:solidFill>
                  <a:srgbClr val="0033CC"/>
                </a:solidFill>
                <a:latin typeface="Times" pitchFamily="18" charset="0"/>
              </a:rPr>
              <a:t>stakeholders </a:t>
            </a:r>
            <a:r>
              <a:rPr lang="en-GB" sz="2000" dirty="0">
                <a:solidFill>
                  <a:srgbClr val="0033CC"/>
                </a:solidFill>
                <a:latin typeface="Times" pitchFamily="18" charset="0"/>
              </a:rPr>
              <a:t>(incl. </a:t>
            </a:r>
            <a:r>
              <a:rPr lang="en-GB" sz="2000" dirty="0" smtClean="0">
                <a:solidFill>
                  <a:srgbClr val="0033CC"/>
                </a:solidFill>
                <a:latin typeface="Times" pitchFamily="18" charset="0"/>
              </a:rPr>
              <a:t>SMEs</a:t>
            </a:r>
            <a:r>
              <a:rPr lang="en-GB" sz="2000" dirty="0">
                <a:solidFill>
                  <a:srgbClr val="0033CC"/>
                </a:solidFill>
                <a:latin typeface="Times" pitchFamily="18" charset="0"/>
              </a:rPr>
              <a:t>), </a:t>
            </a:r>
            <a:r>
              <a:rPr lang="en-GB" sz="2000" b="1" dirty="0">
                <a:solidFill>
                  <a:srgbClr val="0033CC"/>
                </a:solidFill>
                <a:latin typeface="Times" pitchFamily="18" charset="0"/>
              </a:rPr>
              <a:t>research organisations</a:t>
            </a:r>
            <a:r>
              <a:rPr lang="en-GB" sz="2000" dirty="0">
                <a:solidFill>
                  <a:srgbClr val="0033CC"/>
                </a:solidFill>
                <a:latin typeface="Times" pitchFamily="18" charset="0"/>
              </a:rPr>
              <a:t> and academic </a:t>
            </a:r>
            <a:r>
              <a:rPr lang="en-GB" sz="2000" dirty="0" smtClean="0">
                <a:solidFill>
                  <a:srgbClr val="0033CC"/>
                </a:solidFill>
                <a:latin typeface="Times" pitchFamily="18" charset="0"/>
              </a:rPr>
              <a:t>stakeholders, representatives </a:t>
            </a:r>
            <a:r>
              <a:rPr lang="en-GB" sz="2000" dirty="0">
                <a:solidFill>
                  <a:srgbClr val="0033CC"/>
                </a:solidFill>
                <a:latin typeface="Times" pitchFamily="18" charset="0"/>
              </a:rPr>
              <a:t>of businesses, </a:t>
            </a:r>
            <a:r>
              <a:rPr lang="en-GB" sz="2000" dirty="0" smtClean="0">
                <a:solidFill>
                  <a:srgbClr val="0033CC"/>
                </a:solidFill>
                <a:latin typeface="Times" pitchFamily="18" charset="0"/>
              </a:rPr>
              <a:t>regulators, civil society </a:t>
            </a:r>
            <a:r>
              <a:rPr lang="en-GB" sz="2000" dirty="0">
                <a:solidFill>
                  <a:srgbClr val="0033CC"/>
                </a:solidFill>
                <a:latin typeface="Times" pitchFamily="18" charset="0"/>
              </a:rPr>
              <a:t>and </a:t>
            </a:r>
            <a:r>
              <a:rPr lang="en-GB" sz="2000" dirty="0" smtClean="0">
                <a:solidFill>
                  <a:srgbClr val="0033CC"/>
                </a:solidFill>
                <a:latin typeface="Times" pitchFamily="18" charset="0"/>
              </a:rPr>
              <a:t>NGOs, representatives of MS</a:t>
            </a:r>
          </a:p>
          <a:p>
            <a:pPr marL="1200150" lvl="2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33CC"/>
                </a:solidFill>
                <a:latin typeface="Times" pitchFamily="18" charset="0"/>
              </a:rPr>
              <a:t>Provide strategic recommendations to and input for the SET Plan Steering Group on the 10 </a:t>
            </a:r>
            <a:r>
              <a:rPr lang="en-GB" dirty="0" smtClean="0">
                <a:solidFill>
                  <a:srgbClr val="0033CC"/>
                </a:solidFill>
                <a:latin typeface="Times" pitchFamily="18" charset="0"/>
              </a:rPr>
              <a:t>priorities</a:t>
            </a:r>
            <a:endParaRPr lang="en-GB" dirty="0">
              <a:solidFill>
                <a:srgbClr val="0033CC"/>
              </a:solidFill>
              <a:latin typeface="Times" pitchFamily="18" charset="0"/>
            </a:endParaRPr>
          </a:p>
          <a:p>
            <a:pPr marL="1200150" lvl="2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33CC"/>
                </a:solidFill>
                <a:latin typeface="Times" pitchFamily="18" charset="0"/>
              </a:rPr>
              <a:t>Role in the implementation</a:t>
            </a:r>
            <a:endParaRPr lang="en-GB" sz="2000" dirty="0" smtClean="0">
              <a:solidFill>
                <a:srgbClr val="0033CC"/>
              </a:solidFill>
              <a:latin typeface="Times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rgbClr val="0033CC"/>
              </a:solidFill>
              <a:latin typeface="Times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GB" sz="1800" dirty="0" smtClean="0">
              <a:solidFill>
                <a:srgbClr val="0033CC"/>
              </a:solidFill>
              <a:latin typeface="Times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GB" sz="1800" dirty="0" smtClean="0">
              <a:latin typeface="Times" pitchFamily="18" charset="0"/>
            </a:endParaRP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GB" sz="2000" dirty="0" smtClean="0">
              <a:latin typeface="Times" pitchFamily="18" charset="0"/>
            </a:endParaRPr>
          </a:p>
          <a:p>
            <a:pPr marL="914400" lvl="2" indent="0"/>
            <a:endParaRPr lang="en-GB" sz="500" dirty="0" smtClean="0">
              <a:latin typeface="Times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1052736"/>
            <a:ext cx="2592288" cy="918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332656"/>
            <a:ext cx="3456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algn="ctr" eaLnBrk="0" hangingPunct="0"/>
            <a:r>
              <a:rPr lang="en-GB" sz="2600" b="1" dirty="0">
                <a:solidFill>
                  <a:srgbClr val="F2F2F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ETIP</a:t>
            </a:r>
          </a:p>
        </p:txBody>
      </p:sp>
      <p:sp>
        <p:nvSpPr>
          <p:cNvPr id="7" name="Oval 6"/>
          <p:cNvSpPr/>
          <p:nvPr/>
        </p:nvSpPr>
        <p:spPr>
          <a:xfrm>
            <a:off x="79959" y="2524916"/>
            <a:ext cx="885340" cy="368811"/>
          </a:xfrm>
          <a:prstGeom prst="ellipse">
            <a:avLst/>
          </a:prstGeom>
          <a:solidFill>
            <a:srgbClr val="FF0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NEW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8283" y="5229200"/>
            <a:ext cx="885340" cy="368811"/>
          </a:xfrm>
          <a:prstGeom prst="ellipse">
            <a:avLst/>
          </a:prstGeom>
          <a:solidFill>
            <a:srgbClr val="FF0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NEW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8715" y="3861048"/>
            <a:ext cx="885340" cy="368811"/>
          </a:xfrm>
          <a:prstGeom prst="ellipse">
            <a:avLst/>
          </a:prstGeom>
          <a:solidFill>
            <a:srgbClr val="FF0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NEW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77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"/>
          <a:stretch/>
        </p:blipFill>
        <p:spPr bwMode="auto">
          <a:xfrm>
            <a:off x="-9525" y="-38794"/>
            <a:ext cx="9153525" cy="12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76" y="6382047"/>
            <a:ext cx="742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123950"/>
            <a:ext cx="8568183" cy="936625"/>
          </a:xfrm>
        </p:spPr>
        <p:txBody>
          <a:bodyPr/>
          <a:lstStyle/>
          <a:p>
            <a:r>
              <a:rPr lang="en-GB" sz="2000" dirty="0" smtClean="0"/>
              <a:t>Positive developments &amp; growth in the geothermal sector</a:t>
            </a:r>
            <a:endParaRPr lang="en-GB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37511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11960" y="2348880"/>
            <a:ext cx="4752528" cy="1872208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BE" altLang="en-US" sz="1400" dirty="0"/>
              <a:t>EC support to </a:t>
            </a:r>
            <a:r>
              <a:rPr lang="fr-BE" altLang="en-US" sz="1400" dirty="0" err="1"/>
              <a:t>Geothermal</a:t>
            </a:r>
            <a:r>
              <a:rPr lang="fr-BE" altLang="en-US" sz="1400" dirty="0"/>
              <a:t> </a:t>
            </a:r>
            <a:r>
              <a:rPr lang="fr-BE" altLang="en-US" sz="1400" dirty="0" err="1"/>
              <a:t>Energy</a:t>
            </a:r>
            <a:r>
              <a:rPr lang="fr-BE" altLang="en-US" sz="1400" dirty="0"/>
              <a:t> R&amp;I</a:t>
            </a:r>
            <a:endParaRPr lang="en-GB" sz="140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GB" sz="1400" b="1" i="0" dirty="0" smtClean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sz="1400" b="1" i="0" dirty="0" smtClean="0"/>
              <a:t>FP6 </a:t>
            </a:r>
            <a:r>
              <a:rPr lang="en-GB" sz="1400" b="1" i="0" dirty="0" smtClean="0"/>
              <a:t>+ FP7: </a:t>
            </a:r>
            <a:r>
              <a:rPr lang="en-GB" sz="1400" b="1" i="0" dirty="0" smtClean="0">
                <a:solidFill>
                  <a:srgbClr val="FF0000"/>
                </a:solidFill>
              </a:rPr>
              <a:t>~49 </a:t>
            </a:r>
            <a:r>
              <a:rPr lang="en-GB" sz="1400" b="1" i="0" dirty="0">
                <a:solidFill>
                  <a:srgbClr val="FF0000"/>
                </a:solidFill>
              </a:rPr>
              <a:t>M</a:t>
            </a:r>
            <a:r>
              <a:rPr lang="en-GB" sz="1400" b="1" i="0" dirty="0" smtClean="0">
                <a:solidFill>
                  <a:srgbClr val="FF0000"/>
                </a:solidFill>
              </a:rPr>
              <a:t>€</a:t>
            </a:r>
            <a:r>
              <a:rPr lang="en-GB" sz="1400" i="0" dirty="0" smtClean="0"/>
              <a:t>;</a:t>
            </a:r>
          </a:p>
          <a:p>
            <a:pPr marL="0" indent="0">
              <a:buClr>
                <a:srgbClr val="FFC000"/>
              </a:buClr>
              <a:buNone/>
            </a:pPr>
            <a:endParaRPr lang="en-GB" sz="1400" i="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sz="1400" b="1" i="0" dirty="0" smtClean="0"/>
              <a:t>H2020: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GB" sz="1400" b="1" i="0" dirty="0"/>
              <a:t>	</a:t>
            </a:r>
            <a:r>
              <a:rPr lang="en-GB" sz="1400" b="1" i="0" dirty="0" smtClean="0"/>
              <a:t>2014-15 Work Programme: </a:t>
            </a:r>
            <a:r>
              <a:rPr lang="en-GB" sz="1400" b="1" i="0" dirty="0" smtClean="0">
                <a:solidFill>
                  <a:srgbClr val="FF0000"/>
                </a:solidFill>
              </a:rPr>
              <a:t>~70 </a:t>
            </a:r>
            <a:r>
              <a:rPr lang="en-GB" sz="1400" b="1" i="0" dirty="0">
                <a:solidFill>
                  <a:srgbClr val="FF0000"/>
                </a:solidFill>
              </a:rPr>
              <a:t>M</a:t>
            </a:r>
            <a:r>
              <a:rPr lang="en-GB" sz="1400" b="1" i="0" dirty="0" smtClean="0">
                <a:solidFill>
                  <a:srgbClr val="FF0000"/>
                </a:solidFill>
              </a:rPr>
              <a:t>€</a:t>
            </a:r>
            <a:r>
              <a:rPr lang="en-GB" sz="1400" b="1" i="0" dirty="0" smtClean="0"/>
              <a:t>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GB" sz="1400" i="0" dirty="0" smtClean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GB" sz="1400" i="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GB" sz="1400" i="0" dirty="0" smtClean="0"/>
          </a:p>
          <a:p>
            <a:endParaRPr lang="en-GB" sz="1400" i="0" dirty="0"/>
          </a:p>
          <a:p>
            <a:endParaRPr lang="en-GB" sz="1400" i="0" dirty="0" smtClean="0"/>
          </a:p>
          <a:p>
            <a:endParaRPr lang="en-GB" sz="1400" i="0" dirty="0"/>
          </a:p>
          <a:p>
            <a:r>
              <a:rPr lang="en-GB" sz="1400" i="0" dirty="0" smtClean="0"/>
              <a:t> </a:t>
            </a:r>
          </a:p>
          <a:p>
            <a:endParaRPr lang="en-GB" sz="1400" i="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42212"/>
              </p:ext>
            </p:extLst>
          </p:nvPr>
        </p:nvGraphicFramePr>
        <p:xfrm>
          <a:off x="5652120" y="4339887"/>
          <a:ext cx="2235596" cy="20421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117798"/>
                <a:gridCol w="1117798"/>
              </a:tblGrid>
              <a:tr h="524124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Geothermal Projects funded (M€)</a:t>
                      </a:r>
                      <a:endParaRPr lang="en-GB" dirty="0"/>
                    </a:p>
                  </a:txBody>
                  <a:tcPr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31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2014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24,1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2015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300" dirty="0">
                          <a:effectLst/>
                        </a:rPr>
                        <a:t>45,6</a:t>
                      </a:r>
                      <a:endParaRPr lang="en-GB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b="1" dirty="0">
                          <a:effectLst/>
                        </a:rPr>
                        <a:t>Total</a:t>
                      </a:r>
                      <a:endParaRPr lang="en-GB" sz="2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b="1" dirty="0">
                          <a:effectLst/>
                        </a:rPr>
                        <a:t>69,6</a:t>
                      </a:r>
                      <a:endParaRPr lang="en-GB" sz="2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69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"/>
          <a:stretch/>
        </p:blipFill>
        <p:spPr bwMode="auto">
          <a:xfrm>
            <a:off x="-9525" y="-38794"/>
            <a:ext cx="9153525" cy="12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507198"/>
              </p:ext>
            </p:extLst>
          </p:nvPr>
        </p:nvGraphicFramePr>
        <p:xfrm>
          <a:off x="16520" y="1772816"/>
          <a:ext cx="82737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0" y="1052736"/>
            <a:ext cx="9144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400" dirty="0" smtClean="0"/>
              <a:t>R&amp;I in Renewables:  Work Programme 2014-2015</a:t>
            </a:r>
            <a:endParaRPr lang="en-GB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870004" y="1774180"/>
            <a:ext cx="30963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Outcome by Sector (M€)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31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</a:t>
            </a:r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2015:</a:t>
            </a:r>
            <a:r>
              <a:rPr lang="en-US" sz="2800" b="1" dirty="0" smtClean="0"/>
              <a:t> </a:t>
            </a:r>
            <a:r>
              <a:rPr lang="en-US" sz="2800" b="1" dirty="0"/>
              <a:t>Energy Union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2132856"/>
            <a:ext cx="8229600" cy="4032448"/>
          </a:xfrm>
          <a:prstGeom prst="rect">
            <a:avLst/>
          </a:prstGeom>
        </p:spPr>
        <p:txBody>
          <a:bodyPr/>
          <a:lstStyle/>
          <a:p>
            <a:pPr marL="0" indent="361950">
              <a:spcBef>
                <a:spcPts val="480"/>
              </a:spcBef>
              <a:buClr>
                <a:srgbClr val="0F5494"/>
              </a:buClr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sl-SI" sz="2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3166CF"/>
                </a:solidFill>
                <a:latin typeface="+mj-lt"/>
              </a:rPr>
              <a:t>Energy security, solidarity and trust</a:t>
            </a:r>
          </a:p>
          <a:p>
            <a:pPr marL="0" indent="361950">
              <a:spcBef>
                <a:spcPts val="48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3166CF"/>
              </a:solidFill>
              <a:latin typeface="+mj-lt"/>
            </a:endParaRPr>
          </a:p>
          <a:p>
            <a:pPr marL="0" indent="361950">
              <a:spcBef>
                <a:spcPts val="480"/>
              </a:spcBef>
              <a:buClr>
                <a:srgbClr val="0F5494"/>
              </a:buClr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2</a:t>
            </a:r>
            <a:r>
              <a:rPr lang="sl-SI" sz="2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3166CF"/>
                </a:solidFill>
                <a:latin typeface="+mj-lt"/>
              </a:rPr>
              <a:t>A fully integrated European energy market</a:t>
            </a:r>
          </a:p>
          <a:p>
            <a:pPr marL="0" indent="361950">
              <a:spcBef>
                <a:spcPts val="48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3166CF"/>
              </a:solidFill>
              <a:latin typeface="+mj-lt"/>
            </a:endParaRPr>
          </a:p>
          <a:p>
            <a:pPr marL="715963" indent="-354013">
              <a:spcBef>
                <a:spcPts val="480"/>
              </a:spcBef>
              <a:buClr>
                <a:srgbClr val="0F5494"/>
              </a:buClr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3</a:t>
            </a:r>
            <a:r>
              <a:rPr lang="sl-SI" sz="2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US" sz="2000" b="1" dirty="0">
                <a:solidFill>
                  <a:srgbClr val="3166CF"/>
                </a:solidFill>
                <a:latin typeface="+mj-lt"/>
              </a:rPr>
              <a:t> Energy efficiency contributing to moderation of demand</a:t>
            </a:r>
          </a:p>
          <a:p>
            <a:pPr marL="0" indent="361950">
              <a:spcBef>
                <a:spcPts val="48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3166CF"/>
              </a:solidFill>
              <a:latin typeface="+mj-lt"/>
            </a:endParaRPr>
          </a:p>
          <a:p>
            <a:pPr marL="0" indent="361950">
              <a:spcBef>
                <a:spcPts val="480"/>
              </a:spcBef>
              <a:spcAft>
                <a:spcPts val="300"/>
              </a:spcAft>
              <a:buClr>
                <a:srgbClr val="0F5494"/>
              </a:buClr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4</a:t>
            </a:r>
            <a:r>
              <a:rPr lang="sl-SI" sz="2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US" sz="2000" b="1" dirty="0">
                <a:solidFill>
                  <a:srgbClr val="3166CF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3166CF"/>
                </a:solidFill>
                <a:latin typeface="+mj-lt"/>
              </a:rPr>
              <a:t>Decarbonising</a:t>
            </a:r>
            <a:r>
              <a:rPr lang="en-US" sz="2000" b="1" dirty="0">
                <a:solidFill>
                  <a:srgbClr val="3166CF"/>
                </a:solidFill>
                <a:latin typeface="+mj-lt"/>
              </a:rPr>
              <a:t> the economy</a:t>
            </a:r>
          </a:p>
          <a:p>
            <a:pPr marL="0" indent="361950">
              <a:spcAft>
                <a:spcPts val="3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9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361950">
              <a:buClr>
                <a:srgbClr val="0F5494"/>
              </a:buClr>
              <a:buNone/>
            </a:pPr>
            <a:r>
              <a:rPr lang="en-US" sz="2000" b="1" dirty="0">
                <a:solidFill>
                  <a:srgbClr val="339933"/>
                </a:solidFill>
                <a:latin typeface="+mj-lt"/>
              </a:rPr>
              <a:t>5</a:t>
            </a:r>
            <a:r>
              <a:rPr lang="sl-SI" sz="2000" b="1" dirty="0">
                <a:solidFill>
                  <a:srgbClr val="339933"/>
                </a:solidFill>
                <a:latin typeface="+mj-lt"/>
              </a:rPr>
              <a:t>.</a:t>
            </a:r>
            <a:r>
              <a:rPr lang="en-US" sz="2000" b="1" i="0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rgbClr val="339933"/>
                </a:solidFill>
                <a:latin typeface="+mj-lt"/>
              </a:rPr>
              <a:t>Research, Innovation and Competitiveness</a:t>
            </a:r>
          </a:p>
          <a:p>
            <a:pPr marL="719138" lvl="1" indent="-357188">
              <a:spcBef>
                <a:spcPts val="1200"/>
              </a:spcBef>
              <a:buClr>
                <a:srgbClr val="0F5494"/>
              </a:buClr>
              <a:buNone/>
            </a:pPr>
            <a:r>
              <a:rPr lang="en-US" sz="2000" b="1" dirty="0">
                <a:solidFill>
                  <a:srgbClr val="339933"/>
                </a:solidFill>
                <a:latin typeface="+mj-lt"/>
                <a:sym typeface="Symbol"/>
              </a:rPr>
              <a:t> </a:t>
            </a:r>
            <a:r>
              <a:rPr lang="en-GB" altLang="en-US" sz="1800" b="1" dirty="0">
                <a:solidFill>
                  <a:srgbClr val="339933"/>
                </a:solidFill>
                <a:latin typeface="+mj-lt"/>
              </a:rPr>
              <a:t>the Strategic Energy Technology Plan (SET Plan) as a key implementing pillar</a:t>
            </a:r>
            <a:r>
              <a:rPr lang="en-GB" altLang="en-US" sz="2000" b="1" dirty="0">
                <a:solidFill>
                  <a:srgbClr val="339933"/>
                </a:solidFill>
                <a:latin typeface="+mj-lt"/>
              </a:rPr>
              <a:t>  </a:t>
            </a:r>
          </a:p>
          <a:p>
            <a:pPr marL="0" indent="361950">
              <a:buClr>
                <a:srgbClr val="0F5494"/>
              </a:buClr>
              <a:buNone/>
            </a:pPr>
            <a:endParaRPr lang="en-GB" sz="2000" b="1" i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268760"/>
            <a:ext cx="48965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600" b="1" u="sng" dirty="0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</a:t>
            </a:r>
            <a:r>
              <a:rPr lang="fr-BE" sz="2400" b="1" u="sng" dirty="0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</a:t>
            </a:r>
            <a:r>
              <a:rPr lang="fr-BE" sz="2600" b="1" u="sng" dirty="0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5 </a:t>
            </a:r>
            <a:r>
              <a:rPr lang="fr-BE" sz="2600" b="1" u="sng" dirty="0" err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Pillars</a:t>
            </a:r>
            <a:endParaRPr lang="en-GB" sz="2600" b="1" u="sng" dirty="0">
              <a:solidFill>
                <a:srgbClr val="0000FF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83" y="980728"/>
            <a:ext cx="2268517" cy="15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08920"/>
            <a:ext cx="8208912" cy="3744416"/>
          </a:xfrm>
        </p:spPr>
        <p:txBody>
          <a:bodyPr/>
          <a:lstStyle/>
          <a:p>
            <a:pPr lvl="1"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Ä"/>
            </a:pPr>
            <a:r>
              <a:rPr lang="en-GB" sz="2000" b="1" dirty="0">
                <a:solidFill>
                  <a:srgbClr val="3166CF"/>
                </a:solidFill>
                <a:latin typeface="+mj-lt"/>
              </a:rPr>
              <a:t>A more targeted focus</a:t>
            </a:r>
          </a:p>
          <a:p>
            <a:pPr lvl="1"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Ä"/>
            </a:pPr>
            <a:r>
              <a:rPr lang="en-GB" sz="2000" b="1" dirty="0">
                <a:solidFill>
                  <a:srgbClr val="3166CF"/>
                </a:solidFill>
                <a:latin typeface="+mj-lt"/>
              </a:rPr>
              <a:t>A more integrated approach</a:t>
            </a:r>
          </a:p>
          <a:p>
            <a:pPr lvl="1"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Ä"/>
            </a:pPr>
            <a:r>
              <a:rPr lang="fr-BE" sz="2000" b="1" dirty="0" err="1">
                <a:solidFill>
                  <a:srgbClr val="3166CF"/>
                </a:solidFill>
                <a:latin typeface="+mj-lt"/>
              </a:rPr>
              <a:t>Towards</a:t>
            </a:r>
            <a:r>
              <a:rPr lang="fr-BE" sz="2000" b="1" dirty="0">
                <a:solidFill>
                  <a:srgbClr val="3166CF"/>
                </a:solidFill>
                <a:latin typeface="+mj-lt"/>
              </a:rPr>
              <a:t> </a:t>
            </a:r>
            <a:r>
              <a:rPr lang="fr-BE" sz="2000" b="1" dirty="0" err="1">
                <a:solidFill>
                  <a:srgbClr val="3166CF"/>
                </a:solidFill>
                <a:latin typeface="+mj-lt"/>
              </a:rPr>
              <a:t>prioritisation</a:t>
            </a:r>
            <a:endParaRPr lang="en-GB" sz="2000" b="1" dirty="0">
              <a:solidFill>
                <a:srgbClr val="3166CF"/>
              </a:solidFill>
              <a:latin typeface="+mj-lt"/>
            </a:endParaRPr>
          </a:p>
          <a:p>
            <a:pPr lvl="1"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Ä"/>
            </a:pPr>
            <a:r>
              <a:rPr lang="en-GB" sz="2000" b="1" dirty="0">
                <a:solidFill>
                  <a:srgbClr val="3166CF"/>
                </a:solidFill>
                <a:latin typeface="+mj-lt"/>
              </a:rPr>
              <a:t>A new SET Plan management: </a:t>
            </a:r>
          </a:p>
          <a:p>
            <a:pPr marL="1257300" lvl="2" indent="-342900"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3166CF"/>
                </a:solidFill>
                <a:latin typeface="+mj-lt"/>
              </a:rPr>
              <a:t>results-oriented</a:t>
            </a:r>
            <a:endParaRPr lang="en-GB" b="1" dirty="0">
              <a:solidFill>
                <a:srgbClr val="3166CF"/>
              </a:solidFill>
              <a:latin typeface="+mj-lt"/>
            </a:endParaRPr>
          </a:p>
          <a:p>
            <a:pPr marL="1257300" lvl="2" indent="-342900"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3166CF"/>
                </a:solidFill>
                <a:latin typeface="+mj-lt"/>
              </a:rPr>
              <a:t>wider </a:t>
            </a:r>
            <a:r>
              <a:rPr lang="en-GB" b="1" dirty="0">
                <a:solidFill>
                  <a:srgbClr val="3166CF"/>
                </a:solidFill>
                <a:latin typeface="+mj-lt"/>
              </a:rPr>
              <a:t>range of </a:t>
            </a:r>
            <a:r>
              <a:rPr lang="en-GB" b="1" dirty="0" smtClean="0">
                <a:solidFill>
                  <a:srgbClr val="3166CF"/>
                </a:solidFill>
                <a:latin typeface="+mj-lt"/>
              </a:rPr>
              <a:t>stakeholders involved</a:t>
            </a:r>
            <a:endParaRPr lang="en-GB" b="1" dirty="0">
              <a:solidFill>
                <a:srgbClr val="3166CF"/>
              </a:solidFill>
              <a:latin typeface="+mj-lt"/>
            </a:endParaRPr>
          </a:p>
          <a:p>
            <a:pPr marL="1258888" lvl="2" indent="-344488"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3166CF"/>
                </a:solidFill>
                <a:latin typeface="+mj-lt"/>
              </a:rPr>
              <a:t>increased </a:t>
            </a:r>
            <a:r>
              <a:rPr lang="en-GB" b="1" dirty="0">
                <a:solidFill>
                  <a:srgbClr val="3166CF"/>
                </a:solidFill>
                <a:latin typeface="+mj-lt"/>
              </a:rPr>
              <a:t>transparency, accountability, monitoring of progress and knowledge sharing</a:t>
            </a:r>
          </a:p>
          <a:p>
            <a:pPr marL="1252538" lvl="2" indent="0">
              <a:buClr>
                <a:srgbClr val="339933"/>
              </a:buClr>
              <a:buNone/>
            </a:pPr>
            <a:r>
              <a:rPr lang="en-GB" sz="1600" b="1" dirty="0">
                <a:solidFill>
                  <a:srgbClr val="3166CF"/>
                </a:solidFill>
                <a:latin typeface="+mj-lt"/>
              </a:rPr>
              <a:t>(via SETIS Strategic Energy Technology Information System</a:t>
            </a:r>
            <a:r>
              <a:rPr lang="en-GB" sz="1600" b="1" dirty="0" smtClean="0">
                <a:solidFill>
                  <a:srgbClr val="3166CF"/>
                </a:solidFill>
                <a:latin typeface="+mj-lt"/>
              </a:rPr>
              <a:t>).</a:t>
            </a:r>
          </a:p>
          <a:p>
            <a:pPr marL="1252538" lvl="2" indent="0">
              <a:buClr>
                <a:srgbClr val="339933"/>
              </a:buClr>
              <a:buNone/>
            </a:pPr>
            <a:endParaRPr lang="en-GB" sz="1800" b="1" dirty="0">
              <a:solidFill>
                <a:srgbClr val="3166CF"/>
              </a:solidFill>
              <a:latin typeface="+mj-lt"/>
            </a:endParaRPr>
          </a:p>
          <a:p>
            <a:pPr marL="88900" lvl="2" indent="541338">
              <a:buNone/>
            </a:pPr>
            <a:r>
              <a:rPr lang="en-GB" sz="1400" i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</a:t>
            </a:r>
            <a:r>
              <a:rPr lang="en-GB" sz="1400" i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://setis.ec.europa.eu/</a:t>
            </a:r>
            <a:endParaRPr lang="en-GB" sz="1400" i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</a:pPr>
            <a:endParaRPr lang="en-GB" sz="2000" dirty="0" smtClean="0">
              <a:solidFill>
                <a:srgbClr val="0033CC"/>
              </a:solidFill>
              <a:latin typeface="Times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5" y="2708920"/>
            <a:ext cx="879703" cy="7200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34" y="4038852"/>
            <a:ext cx="183307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44" y="3212976"/>
            <a:ext cx="1807478" cy="12863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7384" y="0"/>
            <a:ext cx="745232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 2015: a new </a:t>
            </a:r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impetus</a:t>
            </a:r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given</a:t>
            </a:r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SET Plan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9948" y="998718"/>
            <a:ext cx="8204540" cy="12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638175" indent="-457200">
              <a:spcAft>
                <a:spcPts val="1200"/>
              </a:spcAft>
              <a:buClr>
                <a:srgbClr val="FF9933"/>
              </a:buClr>
              <a:buSzPct val="80000"/>
              <a:buFont typeface="Wingdings" panose="05000000000000000000" pitchFamily="2" charset="2"/>
              <a:buChar char="è"/>
            </a:pPr>
            <a:r>
              <a:rPr lang="fr-BE" sz="1800" b="1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A </a:t>
            </a:r>
            <a:r>
              <a:rPr lang="fr-BE" sz="1800" b="1" dirty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key innovation </a:t>
            </a:r>
            <a:r>
              <a:rPr lang="fr-BE" sz="1800" b="1" dirty="0" err="1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pillar</a:t>
            </a:r>
            <a:r>
              <a:rPr lang="fr-BE" sz="1800" b="1" dirty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of</a:t>
            </a:r>
            <a:r>
              <a:rPr lang="fr-BE" sz="1800" b="1" dirty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</a:t>
            </a:r>
            <a:r>
              <a:rPr lang="en-GB" sz="1800" b="1" dirty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 </a:t>
            </a:r>
          </a:p>
          <a:p>
            <a:pPr marL="638175" indent="-457200">
              <a:lnSpc>
                <a:spcPts val="2100"/>
              </a:lnSpc>
              <a:spcAft>
                <a:spcPts val="0"/>
              </a:spcAft>
              <a:buClr>
                <a:srgbClr val="FF9933"/>
              </a:buClr>
              <a:buSzPct val="80000"/>
              <a:buFont typeface="Wingdings" panose="05000000000000000000" pitchFamily="2" charset="2"/>
              <a:buChar char="è"/>
            </a:pPr>
            <a:r>
              <a:rPr lang="en-GB" altLang="en-US" sz="1800" b="1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fr-BE" altLang="en-US" sz="1800" b="1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altLang="en-US" sz="1800" b="1" dirty="0" err="1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ccelerate</a:t>
            </a:r>
            <a:r>
              <a:rPr lang="en-GB" altLang="en-US" sz="1800" b="1" dirty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800" b="1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altLang="en-US" sz="1800" b="1" dirty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energy system transformatio</a:t>
            </a:r>
            <a:r>
              <a:rPr lang="en-GB" altLang="en-US" sz="1800" b="1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fr-BE" sz="1800" b="1" u="sng" dirty="0">
              <a:solidFill>
                <a:srgbClr val="3399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99592" y="2348880"/>
            <a:ext cx="7488832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556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7" y="44450"/>
            <a:ext cx="69482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focused</a:t>
            </a:r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</a:t>
            </a:r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750" y="44450"/>
            <a:ext cx="7977188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sz="2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" y="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8"/>
          <p:cNvSpPr>
            <a:spLocks noChangeArrowheads="1"/>
          </p:cNvSpPr>
          <p:nvPr/>
        </p:nvSpPr>
        <p:spPr bwMode="auto">
          <a:xfrm>
            <a:off x="293688" y="1916897"/>
            <a:ext cx="2995612" cy="576263"/>
          </a:xfrm>
          <a:prstGeom prst="roundRect">
            <a:avLst>
              <a:gd name="adj" fmla="val 16667"/>
            </a:avLst>
          </a:prstGeom>
          <a:solidFill>
            <a:srgbClr val="BEE1E4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 smtClean="0">
                <a:solidFill>
                  <a:srgbClr val="FF0000"/>
                </a:solidFill>
              </a:rPr>
              <a:t>Energy Union Priorities </a:t>
            </a:r>
          </a:p>
        </p:txBody>
      </p:sp>
      <p:sp>
        <p:nvSpPr>
          <p:cNvPr id="8" name="Rounded Rectangle 9"/>
          <p:cNvSpPr>
            <a:spLocks noChangeArrowheads="1"/>
          </p:cNvSpPr>
          <p:nvPr/>
        </p:nvSpPr>
        <p:spPr bwMode="auto">
          <a:xfrm>
            <a:off x="3438525" y="1916897"/>
            <a:ext cx="5597525" cy="584200"/>
          </a:xfrm>
          <a:prstGeom prst="roundRect">
            <a:avLst>
              <a:gd name="adj" fmla="val 16667"/>
            </a:avLst>
          </a:prstGeom>
          <a:solidFill>
            <a:srgbClr val="BEE1E4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 smtClean="0">
                <a:solidFill>
                  <a:srgbClr val="FF0000"/>
                </a:solidFill>
              </a:rPr>
              <a:t>SET Plan Ten Key Actions</a:t>
            </a:r>
          </a:p>
        </p:txBody>
      </p:sp>
      <p:sp>
        <p:nvSpPr>
          <p:cNvPr id="11" name="Rounded Rectangle 2"/>
          <p:cNvSpPr>
            <a:spLocks noChangeArrowheads="1"/>
          </p:cNvSpPr>
          <p:nvPr/>
        </p:nvSpPr>
        <p:spPr bwMode="auto">
          <a:xfrm>
            <a:off x="2021830" y="2617259"/>
            <a:ext cx="4176713" cy="361950"/>
          </a:xfrm>
          <a:prstGeom prst="roundRect">
            <a:avLst>
              <a:gd name="adj" fmla="val 16667"/>
            </a:avLst>
          </a:prstGeom>
          <a:solidFill>
            <a:srgbClr val="951256"/>
          </a:solidFill>
          <a:ln w="9525">
            <a:solidFill>
              <a:srgbClr val="3E6FD2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i="0" dirty="0" smtClean="0">
                <a:solidFill>
                  <a:srgbClr val="FFD624"/>
                </a:solidFill>
              </a:rPr>
              <a:t>4 Core </a:t>
            </a:r>
            <a:r>
              <a:rPr lang="sl-SI" altLang="en-US" sz="1800" b="1" i="0" dirty="0" smtClean="0">
                <a:solidFill>
                  <a:srgbClr val="FFD624"/>
                </a:solidFill>
              </a:rPr>
              <a:t>p</a:t>
            </a:r>
            <a:r>
              <a:rPr lang="de-DE" altLang="en-US" sz="1800" b="1" i="0" dirty="0" err="1" smtClean="0">
                <a:solidFill>
                  <a:srgbClr val="FFD624"/>
                </a:solidFill>
              </a:rPr>
              <a:t>riorities</a:t>
            </a:r>
            <a:endParaRPr lang="en-GB" altLang="en-US" sz="1800" b="1" i="0" dirty="0" smtClean="0">
              <a:solidFill>
                <a:srgbClr val="FFD624"/>
              </a:solidFill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24643" y="3148500"/>
            <a:ext cx="2995613" cy="792163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500" b="1" i="0" dirty="0" smtClean="0">
                <a:solidFill>
                  <a:srgbClr val="3E6FD2"/>
                </a:solidFill>
              </a:rPr>
              <a:t>No1 in Renewables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3470018" y="3113694"/>
            <a:ext cx="5605462" cy="861774"/>
            <a:chOff x="3454244" y="3713036"/>
            <a:chExt cx="5370660" cy="1022251"/>
          </a:xfrm>
        </p:grpSpPr>
        <p:sp>
          <p:nvSpPr>
            <p:cNvPr id="14" name="Rounded Rectangle 12"/>
            <p:cNvSpPr>
              <a:spLocks noChangeArrowheads="1"/>
            </p:cNvSpPr>
            <p:nvPr/>
          </p:nvSpPr>
          <p:spPr bwMode="auto">
            <a:xfrm>
              <a:off x="3454244" y="3775035"/>
              <a:ext cx="5370660" cy="919107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endParaRPr lang="en-US" altLang="en-US" sz="1500" b="1" i="0" smtClean="0">
                <a:solidFill>
                  <a:srgbClr val="FFD624"/>
                </a:solidFill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92899" y="3713036"/>
              <a:ext cx="5120235" cy="102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66700" indent="-263525"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1. Performant </a:t>
              </a:r>
              <a:r>
                <a:rPr lang="en-GB" altLang="en-US" sz="1500" b="1" i="0" u="sng" dirty="0" smtClean="0">
                  <a:solidFill>
                    <a:srgbClr val="3E6FD2"/>
                  </a:solidFill>
                </a:rPr>
                <a:t>renewable technologies </a:t>
              </a:r>
              <a:r>
                <a:rPr lang="en-GB" altLang="en-US" sz="1500" b="1" i="0" dirty="0" smtClean="0">
                  <a:solidFill>
                    <a:srgbClr val="3E6FD2"/>
                  </a:solidFill>
                </a:rPr>
                <a:t>integrated in the system</a:t>
              </a:r>
            </a:p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de-DE" altLang="en-US" sz="1500" b="1" i="0" dirty="0" smtClean="0">
                  <a:solidFill>
                    <a:srgbClr val="3E6FD2"/>
                  </a:solidFill>
                </a:rPr>
                <a:t>2. </a:t>
              </a:r>
              <a:r>
                <a:rPr lang="de-DE" altLang="en-US" sz="1500" b="1" i="0" dirty="0" err="1" smtClean="0">
                  <a:solidFill>
                    <a:srgbClr val="3E6FD2"/>
                  </a:solidFill>
                </a:rPr>
                <a:t>Reduce</a:t>
              </a:r>
              <a:r>
                <a:rPr lang="de-DE" altLang="en-US" sz="1500" b="1" i="0" dirty="0" smtClean="0">
                  <a:solidFill>
                    <a:srgbClr val="3E6FD2"/>
                  </a:solidFill>
                </a:rPr>
                <a:t> </a:t>
              </a:r>
              <a:r>
                <a:rPr lang="de-DE" altLang="en-US" sz="1500" b="1" i="0" u="sng" dirty="0" err="1" smtClean="0">
                  <a:solidFill>
                    <a:srgbClr val="3E6FD2"/>
                  </a:solidFill>
                </a:rPr>
                <a:t>costs</a:t>
              </a:r>
              <a:r>
                <a:rPr lang="de-DE" altLang="en-US" sz="1500" b="1" i="0" dirty="0" smtClean="0">
                  <a:solidFill>
                    <a:srgbClr val="3E6FD2"/>
                  </a:solidFill>
                </a:rPr>
                <a:t> </a:t>
              </a:r>
              <a:r>
                <a:rPr lang="de-DE" altLang="en-US" sz="1500" b="1" i="0" dirty="0" err="1" smtClean="0">
                  <a:solidFill>
                    <a:srgbClr val="3E6FD2"/>
                  </a:solidFill>
                </a:rPr>
                <a:t>of</a:t>
              </a:r>
              <a:r>
                <a:rPr lang="de-DE" altLang="en-US" sz="1500" b="1" i="0" dirty="0" smtClean="0">
                  <a:solidFill>
                    <a:srgbClr val="3E6FD2"/>
                  </a:solidFill>
                </a:rPr>
                <a:t> </a:t>
              </a:r>
              <a:r>
                <a:rPr lang="de-DE" altLang="en-US" sz="1500" b="1" i="0" dirty="0" err="1" smtClean="0">
                  <a:solidFill>
                    <a:srgbClr val="3E6FD2"/>
                  </a:solidFill>
                </a:rPr>
                <a:t>technologies</a:t>
              </a:r>
              <a:endParaRPr lang="en-GB" altLang="en-US" sz="1500" b="1" i="0" dirty="0" smtClean="0">
                <a:solidFill>
                  <a:srgbClr val="3E6FD2"/>
                </a:solidFill>
              </a:endParaRPr>
            </a:p>
          </p:txBody>
        </p:sp>
      </p:grpSp>
      <p:sp>
        <p:nvSpPr>
          <p:cNvPr id="16" name="Rounded Rectangle 13"/>
          <p:cNvSpPr>
            <a:spLocks noChangeArrowheads="1"/>
          </p:cNvSpPr>
          <p:nvPr/>
        </p:nvSpPr>
        <p:spPr bwMode="auto">
          <a:xfrm>
            <a:off x="322263" y="4135438"/>
            <a:ext cx="2995612" cy="750887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500" b="1" i="0" dirty="0" smtClean="0">
                <a:solidFill>
                  <a:srgbClr val="3E6FD2"/>
                </a:solidFill>
              </a:rPr>
              <a:t>Smart EU energy system, with consumer at the centre</a:t>
            </a:r>
          </a:p>
        </p:txBody>
      </p: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3455988" y="4138613"/>
            <a:ext cx="5595937" cy="752475"/>
            <a:chOff x="3522464" y="4697929"/>
            <a:chExt cx="5597362" cy="1469876"/>
          </a:xfrm>
        </p:grpSpPr>
        <p:sp>
          <p:nvSpPr>
            <p:cNvPr id="18" name="Rounded Rectangle 14"/>
            <p:cNvSpPr>
              <a:spLocks noChangeArrowheads="1"/>
            </p:cNvSpPr>
            <p:nvPr/>
          </p:nvSpPr>
          <p:spPr bwMode="auto">
            <a:xfrm>
              <a:off x="3522464" y="4697929"/>
              <a:ext cx="5597362" cy="1469876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endParaRPr lang="en-US" altLang="en-US" sz="1500" b="1" i="0" smtClean="0">
                <a:solidFill>
                  <a:srgbClr val="3E6FD2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633150" y="4816629"/>
              <a:ext cx="5452324" cy="123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3. New technologies &amp; services for </a:t>
              </a:r>
              <a:r>
                <a:rPr lang="en-GB" altLang="en-US" sz="1500" b="1" i="0" u="sng" dirty="0" smtClean="0">
                  <a:solidFill>
                    <a:srgbClr val="3E6FD2"/>
                  </a:solidFill>
                </a:rPr>
                <a:t>consumers</a:t>
              </a: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4. Resilience &amp; security of </a:t>
              </a:r>
              <a:r>
                <a:rPr lang="en-GB" altLang="en-US" sz="1500" b="1" i="0" u="sng" dirty="0" smtClean="0">
                  <a:solidFill>
                    <a:srgbClr val="3E6FD2"/>
                  </a:solidFill>
                </a:rPr>
                <a:t>energy system</a:t>
              </a:r>
              <a:endParaRPr lang="en-GB" altLang="en-US" sz="1500" b="1" i="0" dirty="0" smtClean="0">
                <a:solidFill>
                  <a:srgbClr val="3E6FD2"/>
                </a:solidFill>
              </a:endParaRPr>
            </a:p>
          </p:txBody>
        </p:sp>
      </p:grpSp>
      <p:sp>
        <p:nvSpPr>
          <p:cNvPr id="20" name="Rounded Rectangle 11"/>
          <p:cNvSpPr>
            <a:spLocks noChangeArrowheads="1"/>
          </p:cNvSpPr>
          <p:nvPr/>
        </p:nvSpPr>
        <p:spPr bwMode="auto">
          <a:xfrm>
            <a:off x="327025" y="4941888"/>
            <a:ext cx="2990850" cy="714375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500" b="1" i="0" dirty="0" smtClean="0">
                <a:solidFill>
                  <a:srgbClr val="3E6FD2"/>
                </a:solidFill>
              </a:rPr>
              <a:t>Efficient energy systems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3455988" y="4941888"/>
            <a:ext cx="5580062" cy="714375"/>
            <a:chOff x="3625609" y="1752082"/>
            <a:chExt cx="5346913" cy="1503412"/>
          </a:xfrm>
        </p:grpSpPr>
        <p:sp>
          <p:nvSpPr>
            <p:cNvPr id="22" name="Rounded Rectangle 12"/>
            <p:cNvSpPr>
              <a:spLocks noChangeArrowheads="1"/>
            </p:cNvSpPr>
            <p:nvPr/>
          </p:nvSpPr>
          <p:spPr bwMode="auto">
            <a:xfrm>
              <a:off x="3625609" y="1752082"/>
              <a:ext cx="5346913" cy="1503412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endParaRPr lang="en-US" altLang="en-US" sz="1500" b="1" i="0" smtClean="0">
                <a:solidFill>
                  <a:srgbClr val="3E6FD2"/>
                </a:solidFill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752573" y="1885123"/>
              <a:ext cx="5219949" cy="132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5. New materials &amp; technologies for </a:t>
              </a:r>
              <a:r>
                <a:rPr lang="en-GB" altLang="en-US" sz="1500" b="1" i="0" u="sng" dirty="0" smtClean="0">
                  <a:solidFill>
                    <a:srgbClr val="3E6FD2"/>
                  </a:solidFill>
                </a:rPr>
                <a:t>buildings</a:t>
              </a: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6. Energy efficiency for </a:t>
              </a:r>
              <a:r>
                <a:rPr lang="en-GB" altLang="en-US" sz="1500" b="1" i="0" u="sng" dirty="0" smtClean="0">
                  <a:solidFill>
                    <a:srgbClr val="3E6FD2"/>
                  </a:solidFill>
                </a:rPr>
                <a:t>industry</a:t>
              </a:r>
            </a:p>
          </p:txBody>
        </p:sp>
      </p:grpSp>
      <p:sp>
        <p:nvSpPr>
          <p:cNvPr id="24" name="Rounded Rectangle 13"/>
          <p:cNvSpPr>
            <a:spLocks noChangeArrowheads="1"/>
          </p:cNvSpPr>
          <p:nvPr/>
        </p:nvSpPr>
        <p:spPr bwMode="auto">
          <a:xfrm>
            <a:off x="341313" y="5770563"/>
            <a:ext cx="3028950" cy="769937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GB" altLang="en-US" sz="1500" b="1" i="0" dirty="0" smtClean="0">
                <a:solidFill>
                  <a:srgbClr val="3E6FD2"/>
                </a:solidFill>
              </a:rPr>
              <a:t>Sustainable transport</a:t>
            </a: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3455988" y="5794988"/>
            <a:ext cx="5692005" cy="749665"/>
            <a:chOff x="3627187" y="3647246"/>
            <a:chExt cx="5387964" cy="948938"/>
          </a:xfrm>
        </p:grpSpPr>
        <p:sp>
          <p:nvSpPr>
            <p:cNvPr id="26" name="Rounded Rectangle 14"/>
            <p:cNvSpPr>
              <a:spLocks noChangeArrowheads="1"/>
            </p:cNvSpPr>
            <p:nvPr/>
          </p:nvSpPr>
          <p:spPr bwMode="auto">
            <a:xfrm>
              <a:off x="3627187" y="3647246"/>
              <a:ext cx="5370660" cy="94893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2D5E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endParaRPr lang="en-US" altLang="en-US" sz="1500" b="1" i="0" smtClean="0">
                <a:solidFill>
                  <a:srgbClr val="3E6FD2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684773" y="3647246"/>
              <a:ext cx="5330378" cy="7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990033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33"/>
                </a:buClr>
                <a:buFont typeface="Arial" charset="0"/>
                <a:buChar char="•"/>
                <a:defRPr sz="2000" b="1">
                  <a:solidFill>
                    <a:srgbClr val="951256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951256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7. Competitive in global </a:t>
              </a:r>
              <a:r>
                <a:rPr lang="en-GB" altLang="en-US" sz="1500" b="1" i="0" u="sng" dirty="0" smtClean="0">
                  <a:solidFill>
                    <a:srgbClr val="3E6FD2"/>
                  </a:solidFill>
                </a:rPr>
                <a:t>battery</a:t>
              </a:r>
              <a:r>
                <a:rPr lang="en-GB" altLang="en-US" sz="1500" b="1" i="0" dirty="0" smtClean="0">
                  <a:solidFill>
                    <a:srgbClr val="3E6FD2"/>
                  </a:solidFill>
                </a:rPr>
                <a:t> sector </a:t>
              </a:r>
              <a:r>
                <a:rPr lang="en-GB" altLang="en-US" sz="1400" b="1" i="0" dirty="0" smtClean="0">
                  <a:solidFill>
                    <a:srgbClr val="3E6FD2"/>
                  </a:solidFill>
                </a:rPr>
                <a:t>(</a:t>
              </a:r>
              <a:r>
                <a:rPr lang="en-GB" altLang="en-US" sz="1400" b="1" i="0" u="sng" dirty="0" smtClean="0">
                  <a:solidFill>
                    <a:srgbClr val="3E6FD2"/>
                  </a:solidFill>
                </a:rPr>
                <a:t>e-mobility)</a:t>
              </a:r>
              <a:endParaRPr lang="en-GB" altLang="en-US" sz="1400" b="1" i="0" dirty="0" smtClean="0">
                <a:solidFill>
                  <a:srgbClr val="3E6FD2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500" b="1" i="0" dirty="0" smtClean="0">
                  <a:solidFill>
                    <a:srgbClr val="3E6FD2"/>
                  </a:solidFill>
                </a:rPr>
                <a:t>8. </a:t>
              </a:r>
              <a:r>
                <a:rPr lang="en-GB" altLang="en-US" sz="1500" b="1" i="0" u="sng" dirty="0" smtClean="0">
                  <a:solidFill>
                    <a:srgbClr val="3E6FD2"/>
                  </a:solidFill>
                </a:rPr>
                <a:t>Renewable</a:t>
              </a:r>
              <a:r>
                <a:rPr lang="en-GB" altLang="en-US" sz="1500" b="1" i="0" dirty="0" smtClean="0">
                  <a:solidFill>
                    <a:srgbClr val="3E6FD2"/>
                  </a:solidFill>
                </a:rPr>
                <a:t> fuels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0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79326" y="1862244"/>
            <a:ext cx="8662988" cy="466725"/>
          </a:xfrm>
        </p:spPr>
        <p:txBody>
          <a:bodyPr/>
          <a:lstStyle/>
          <a:p>
            <a:pPr algn="ctr"/>
            <a:r>
              <a:rPr lang="en-US" altLang="en-US" dirty="0" smtClean="0"/>
              <a:t>ET-Plan 2/2</a:t>
            </a:r>
            <a:r>
              <a:rPr lang="en-US" altLang="en-US" sz="1800" i="1" dirty="0" smtClean="0"/>
              <a:t/>
            </a:r>
            <a:br>
              <a:rPr lang="en-US" altLang="en-US" sz="1800" i="1" dirty="0" smtClean="0"/>
            </a:br>
            <a:endParaRPr lang="en-GB" altLang="en-US" sz="2000" dirty="0" smtClean="0"/>
          </a:p>
        </p:txBody>
      </p:sp>
      <p:sp>
        <p:nvSpPr>
          <p:cNvPr id="7172" name="Rounded Rectangle 8"/>
          <p:cNvSpPr>
            <a:spLocks noChangeArrowheads="1"/>
          </p:cNvSpPr>
          <p:nvPr/>
        </p:nvSpPr>
        <p:spPr bwMode="auto">
          <a:xfrm>
            <a:off x="279050" y="1772816"/>
            <a:ext cx="2995613" cy="576262"/>
          </a:xfrm>
          <a:prstGeom prst="roundRect">
            <a:avLst>
              <a:gd name="adj" fmla="val 16667"/>
            </a:avLst>
          </a:prstGeom>
          <a:solidFill>
            <a:srgbClr val="BEE1E4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>
                <a:solidFill>
                  <a:srgbClr val="FF0000"/>
                </a:solidFill>
              </a:rPr>
              <a:t>Energy Union Priorities </a:t>
            </a:r>
          </a:p>
        </p:txBody>
      </p:sp>
      <p:sp>
        <p:nvSpPr>
          <p:cNvPr id="7173" name="Rounded Rectangle 9"/>
          <p:cNvSpPr>
            <a:spLocks noChangeArrowheads="1"/>
          </p:cNvSpPr>
          <p:nvPr/>
        </p:nvSpPr>
        <p:spPr bwMode="auto">
          <a:xfrm>
            <a:off x="3405980" y="1756320"/>
            <a:ext cx="5597525" cy="584200"/>
          </a:xfrm>
          <a:prstGeom prst="roundRect">
            <a:avLst>
              <a:gd name="adj" fmla="val 16667"/>
            </a:avLst>
          </a:prstGeom>
          <a:solidFill>
            <a:srgbClr val="BEE1E4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 smtClean="0">
                <a:solidFill>
                  <a:srgbClr val="FF0000"/>
                </a:solidFill>
              </a:rPr>
              <a:t>SET Plan Ten Key Actions</a:t>
            </a:r>
            <a:endParaRPr lang="en-GB" altLang="en-US" sz="1800" b="1" i="0" dirty="0">
              <a:solidFill>
                <a:srgbClr val="FF0000"/>
              </a:solidFill>
            </a:endParaRPr>
          </a:p>
        </p:txBody>
      </p:sp>
      <p:sp>
        <p:nvSpPr>
          <p:cNvPr id="7174" name="Rounded Rectangle 2"/>
          <p:cNvSpPr>
            <a:spLocks noChangeArrowheads="1"/>
          </p:cNvSpPr>
          <p:nvPr/>
        </p:nvSpPr>
        <p:spPr bwMode="auto">
          <a:xfrm>
            <a:off x="1743075" y="2782531"/>
            <a:ext cx="5568950" cy="358775"/>
          </a:xfrm>
          <a:prstGeom prst="roundRect">
            <a:avLst>
              <a:gd name="adj" fmla="val 16667"/>
            </a:avLst>
          </a:prstGeom>
          <a:solidFill>
            <a:srgbClr val="951256"/>
          </a:solidFill>
          <a:ln w="9525">
            <a:solidFill>
              <a:srgbClr val="3E6FD2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800" b="1" i="0" dirty="0">
                <a:solidFill>
                  <a:srgbClr val="FFD624"/>
                </a:solidFill>
              </a:rPr>
              <a:t>2 </a:t>
            </a:r>
            <a:r>
              <a:rPr lang="de-DE" altLang="en-US" sz="1800" b="1" i="0" dirty="0" err="1">
                <a:solidFill>
                  <a:srgbClr val="FFD624"/>
                </a:solidFill>
              </a:rPr>
              <a:t>Priorities</a:t>
            </a:r>
            <a:r>
              <a:rPr lang="de-DE" altLang="en-US" sz="1800" b="1" i="0" dirty="0">
                <a:solidFill>
                  <a:srgbClr val="FFD624"/>
                </a:solidFill>
              </a:rPr>
              <a:t> </a:t>
            </a:r>
            <a:r>
              <a:rPr lang="de-DE" altLang="en-US" sz="1800" b="1" i="0" dirty="0" err="1">
                <a:solidFill>
                  <a:srgbClr val="FFD624"/>
                </a:solidFill>
              </a:rPr>
              <a:t>for</a:t>
            </a:r>
            <a:r>
              <a:rPr lang="de-DE" altLang="en-US" sz="1800" b="1" i="0" dirty="0">
                <a:solidFill>
                  <a:srgbClr val="FFD624"/>
                </a:solidFill>
              </a:rPr>
              <a:t> </a:t>
            </a:r>
            <a:r>
              <a:rPr lang="de-DE" altLang="en-US" sz="1800" b="1" i="0" dirty="0" err="1">
                <a:solidFill>
                  <a:srgbClr val="FFD624"/>
                </a:solidFill>
              </a:rPr>
              <a:t>interested</a:t>
            </a:r>
            <a:r>
              <a:rPr lang="de-DE" altLang="en-US" sz="1800" b="1" i="0" dirty="0">
                <a:solidFill>
                  <a:srgbClr val="FFD624"/>
                </a:solidFill>
              </a:rPr>
              <a:t> Member States</a:t>
            </a:r>
            <a:endParaRPr lang="en-GB" altLang="en-US" sz="1800" b="1" i="0" dirty="0">
              <a:solidFill>
                <a:srgbClr val="FFD624"/>
              </a:solidFill>
            </a:endParaRPr>
          </a:p>
        </p:txBody>
      </p:sp>
      <p:sp>
        <p:nvSpPr>
          <p:cNvPr id="7175" name="Rounded Rectangle 23"/>
          <p:cNvSpPr>
            <a:spLocks noChangeArrowheads="1"/>
          </p:cNvSpPr>
          <p:nvPr/>
        </p:nvSpPr>
        <p:spPr bwMode="auto">
          <a:xfrm>
            <a:off x="1596939" y="3360900"/>
            <a:ext cx="6048036" cy="720725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 smtClean="0">
                <a:solidFill>
                  <a:srgbClr val="0F5494"/>
                </a:solidFill>
              </a:rPr>
              <a:t>9 Driving </a:t>
            </a:r>
            <a:r>
              <a:rPr lang="en-GB" altLang="en-US" sz="1800" b="1" i="0" dirty="0">
                <a:solidFill>
                  <a:srgbClr val="0F5494"/>
                </a:solidFill>
              </a:rPr>
              <a:t>ambition </a:t>
            </a:r>
            <a:r>
              <a:rPr lang="en-GB" altLang="en-US" sz="1800" b="1" i="0" dirty="0" smtClean="0">
                <a:solidFill>
                  <a:srgbClr val="0F5494"/>
                </a:solidFill>
              </a:rPr>
              <a:t>in </a:t>
            </a:r>
            <a:endParaRPr lang="sl-SI" altLang="en-US" sz="1800" b="1" i="0" dirty="0" smtClean="0">
              <a:solidFill>
                <a:srgbClr val="0F5494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 smtClean="0">
                <a:solidFill>
                  <a:srgbClr val="0F5494"/>
                </a:solidFill>
              </a:rPr>
              <a:t>carbon capture storage and use deployment</a:t>
            </a:r>
            <a:endParaRPr lang="en-GB" altLang="en-US" sz="1800" b="1" i="0" dirty="0">
              <a:solidFill>
                <a:srgbClr val="0F5494"/>
              </a:solidFill>
            </a:endParaRPr>
          </a:p>
        </p:txBody>
      </p:sp>
      <p:sp>
        <p:nvSpPr>
          <p:cNvPr id="7176" name="Rounded Rectangle 27"/>
          <p:cNvSpPr>
            <a:spLocks noChangeArrowheads="1"/>
          </p:cNvSpPr>
          <p:nvPr/>
        </p:nvSpPr>
        <p:spPr bwMode="auto">
          <a:xfrm>
            <a:off x="1589403" y="4307686"/>
            <a:ext cx="6042025" cy="792162"/>
          </a:xfrm>
          <a:prstGeom prst="roundRect">
            <a:avLst>
              <a:gd name="adj" fmla="val 16667"/>
            </a:avLst>
          </a:prstGeom>
          <a:solidFill>
            <a:srgbClr val="DFF0F1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smtClean="0">
                <a:solidFill>
                  <a:srgbClr val="0F5494"/>
                </a:solidFill>
              </a:rPr>
              <a:t>10 Increase </a:t>
            </a:r>
            <a:r>
              <a:rPr lang="en-GB" altLang="en-US" sz="1800" b="1" i="0" dirty="0">
                <a:solidFill>
                  <a:srgbClr val="0F5494"/>
                </a:solidFill>
              </a:rPr>
              <a:t>safety in </a:t>
            </a:r>
            <a:endParaRPr lang="sl-SI" altLang="en-US" sz="1800" b="1" i="0" dirty="0" smtClean="0">
              <a:solidFill>
                <a:srgbClr val="0F5494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 smtClean="0">
                <a:solidFill>
                  <a:srgbClr val="0F5494"/>
                </a:solidFill>
              </a:rPr>
              <a:t>the </a:t>
            </a:r>
            <a:r>
              <a:rPr lang="en-GB" altLang="en-US" sz="1800" b="1" i="0" dirty="0">
                <a:solidFill>
                  <a:srgbClr val="0F5494"/>
                </a:solidFill>
              </a:rPr>
              <a:t>use of nuclear energy</a:t>
            </a:r>
          </a:p>
        </p:txBody>
      </p:sp>
      <p:sp>
        <p:nvSpPr>
          <p:cNvPr id="7177" name="Right Brace 1"/>
          <p:cNvSpPr>
            <a:spLocks/>
          </p:cNvSpPr>
          <p:nvPr/>
        </p:nvSpPr>
        <p:spPr bwMode="auto">
          <a:xfrm>
            <a:off x="3708400" y="3140968"/>
            <a:ext cx="576263" cy="1800225"/>
          </a:xfrm>
          <a:prstGeom prst="rightBrace">
            <a:avLst>
              <a:gd name="adj1" fmla="val 8331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990033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charset="0"/>
              <a:buChar char="•"/>
              <a:defRPr sz="2000" b="1">
                <a:solidFill>
                  <a:srgbClr val="95125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95125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" y="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70245" y="26056"/>
            <a:ext cx="723338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focused</a:t>
            </a:r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</a:t>
            </a:r>
            <a:r>
              <a:rPr lang="fr-BE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</a:t>
            </a:r>
            <a:endParaRPr lang="fr-B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85" y="1556792"/>
            <a:ext cx="8712968" cy="1800200"/>
          </a:xfrm>
        </p:spPr>
        <p:txBody>
          <a:bodyPr/>
          <a:lstStyle/>
          <a:p>
            <a:pPr marL="0" lvl="1" indent="0">
              <a:spcAft>
                <a:spcPts val="0"/>
              </a:spcAft>
              <a:buNone/>
            </a:pPr>
            <a:r>
              <a:rPr lang="en-GB" sz="2400" b="1" u="sng" dirty="0" smtClean="0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Commission &amp; Countries</a:t>
            </a:r>
            <a:r>
              <a:rPr lang="en-GB" sz="2400" b="1" dirty="0" smtClean="0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en-GB" sz="2400" b="1" dirty="0" smtClean="0">
                <a:solidFill>
                  <a:srgbClr val="0000FF"/>
                </a:solidFill>
                <a:latin typeface="Times" pitchFamily="18" charset="0"/>
              </a:rPr>
              <a:t>[</a:t>
            </a:r>
            <a:r>
              <a:rPr lang="en-GB" b="1" dirty="0" smtClean="0">
                <a:solidFill>
                  <a:srgbClr val="0000FF"/>
                </a:solidFill>
                <a:latin typeface="Times" pitchFamily="18" charset="0"/>
              </a:rPr>
              <a:t>EU28 </a:t>
            </a:r>
            <a:r>
              <a:rPr lang="en-GB" b="1" dirty="0">
                <a:solidFill>
                  <a:srgbClr val="0000FF"/>
                </a:solidFill>
                <a:latin typeface="Times" pitchFamily="18" charset="0"/>
              </a:rPr>
              <a:t>+ </a:t>
            </a:r>
            <a:r>
              <a:rPr lang="en-GB" b="1" dirty="0" smtClean="0">
                <a:solidFill>
                  <a:srgbClr val="0000FF"/>
                </a:solidFill>
                <a:latin typeface="Times" pitchFamily="18" charset="0"/>
              </a:rPr>
              <a:t>CH, IS, NO, TR</a:t>
            </a:r>
            <a:r>
              <a:rPr lang="en-GB" sz="2400" b="1" dirty="0" smtClean="0">
                <a:solidFill>
                  <a:srgbClr val="0000FF"/>
                </a:solidFill>
                <a:latin typeface="Times" pitchFamily="18" charset="0"/>
              </a:rPr>
              <a:t>]</a:t>
            </a:r>
          </a:p>
          <a:p>
            <a:pPr marL="534988" lvl="2" indent="-35401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3166CF"/>
                </a:solidFill>
                <a:latin typeface="+mj-lt"/>
              </a:rPr>
              <a:t>Steering </a:t>
            </a:r>
            <a:r>
              <a:rPr lang="en-GB" b="1" dirty="0" smtClean="0">
                <a:solidFill>
                  <a:srgbClr val="3166CF"/>
                </a:solidFill>
                <a:latin typeface="+mj-lt"/>
              </a:rPr>
              <a:t>Group / Bureau</a:t>
            </a:r>
            <a:endParaRPr lang="en-GB" dirty="0">
              <a:solidFill>
                <a:srgbClr val="339933"/>
              </a:solidFill>
              <a:latin typeface="+mj-lt"/>
            </a:endParaRPr>
          </a:p>
          <a:p>
            <a:pPr marL="534988" lvl="2" indent="-35401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3166CF"/>
                </a:solidFill>
                <a:latin typeface="+mj-lt"/>
              </a:rPr>
              <a:t>Joint </a:t>
            </a:r>
            <a:r>
              <a:rPr lang="en-GB" b="1" dirty="0">
                <a:solidFill>
                  <a:srgbClr val="3166CF"/>
                </a:solidFill>
                <a:latin typeface="+mj-lt"/>
              </a:rPr>
              <a:t>Actions Working </a:t>
            </a:r>
            <a:r>
              <a:rPr lang="en-GB" b="1" dirty="0" smtClean="0">
                <a:solidFill>
                  <a:srgbClr val="3166CF"/>
                </a:solidFill>
                <a:latin typeface="+mj-lt"/>
              </a:rPr>
              <a:t>Group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 descr="Image result for stakehol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35" y="1650745"/>
            <a:ext cx="2850733" cy="22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1494" y="101087"/>
            <a:ext cx="723629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0"/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SET Plan Actors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775" y="3925844"/>
            <a:ext cx="732313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en-GB" sz="2400" b="1" u="sng" dirty="0" smtClean="0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 </a:t>
            </a:r>
            <a:r>
              <a:rPr lang="en-GB" sz="2400" b="1" u="sng" dirty="0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platforms</a:t>
            </a:r>
          </a:p>
          <a:p>
            <a:pPr marL="266700" lvl="2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3166CF"/>
                </a:solidFill>
                <a:latin typeface="+mj-lt"/>
              </a:rPr>
              <a:t>European Technology and Innovation </a:t>
            </a: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Platforms </a:t>
            </a:r>
            <a:r>
              <a:rPr lang="en-GB" sz="2000" dirty="0" smtClean="0">
                <a:solidFill>
                  <a:srgbClr val="339933"/>
                </a:solidFill>
                <a:latin typeface="+mj-lt"/>
              </a:rPr>
              <a:t>(ETIPs</a:t>
            </a:r>
            <a:r>
              <a:rPr lang="en-GB" sz="2000" dirty="0">
                <a:solidFill>
                  <a:srgbClr val="339933"/>
                </a:solidFill>
                <a:latin typeface="+mj-lt"/>
              </a:rPr>
              <a:t>)</a:t>
            </a:r>
          </a:p>
          <a:p>
            <a:pPr marL="266700" lvl="2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3166CF"/>
                </a:solidFill>
                <a:latin typeface="+mj-lt"/>
              </a:rPr>
              <a:t>The European Energy Research Alliance </a:t>
            </a:r>
            <a:r>
              <a:rPr lang="en-GB" sz="2000" dirty="0">
                <a:solidFill>
                  <a:srgbClr val="339933"/>
                </a:solidFill>
                <a:latin typeface="+mj-lt"/>
              </a:rPr>
              <a:t>(</a:t>
            </a:r>
            <a:r>
              <a:rPr lang="en-GB" sz="2000" dirty="0" smtClean="0">
                <a:solidFill>
                  <a:srgbClr val="339933"/>
                </a:solidFill>
                <a:latin typeface="+mj-lt"/>
              </a:rPr>
              <a:t>EERA) </a:t>
            </a:r>
          </a:p>
          <a:p>
            <a:pPr marL="266700" lvl="2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Others </a:t>
            </a:r>
            <a:r>
              <a:rPr lang="en-GB" sz="2000" dirty="0" smtClean="0">
                <a:solidFill>
                  <a:srgbClr val="339933"/>
                </a:solidFill>
                <a:latin typeface="+mj-lt"/>
              </a:rPr>
              <a:t>e.g</a:t>
            </a:r>
            <a:r>
              <a:rPr lang="en-GB" sz="2000" dirty="0">
                <a:solidFill>
                  <a:srgbClr val="339933"/>
                </a:solidFill>
                <a:latin typeface="+mj-lt"/>
              </a:rPr>
              <a:t>. </a:t>
            </a:r>
            <a:r>
              <a:rPr lang="en-GB" sz="2000" dirty="0" smtClean="0">
                <a:solidFill>
                  <a:srgbClr val="339933"/>
                </a:solidFill>
                <a:latin typeface="+mj-lt"/>
              </a:rPr>
              <a:t>European </a:t>
            </a:r>
            <a:r>
              <a:rPr lang="en-GB" sz="2000" dirty="0">
                <a:solidFill>
                  <a:srgbClr val="339933"/>
                </a:solidFill>
                <a:latin typeface="+mj-lt"/>
              </a:rPr>
              <a:t>Public-Private partnerships  </a:t>
            </a:r>
            <a:r>
              <a:rPr lang="en-GB" sz="2000" dirty="0" smtClean="0">
                <a:solidFill>
                  <a:srgbClr val="339933"/>
                </a:solidFill>
                <a:latin typeface="+mj-lt"/>
              </a:rPr>
              <a:t>Fuel </a:t>
            </a:r>
            <a:r>
              <a:rPr lang="en-GB" sz="2000" dirty="0">
                <a:solidFill>
                  <a:srgbClr val="339933"/>
                </a:solidFill>
                <a:latin typeface="+mj-lt"/>
              </a:rPr>
              <a:t>Cells &amp; Hydrogen, Bio-based Industry, Energy Efficient Buildings, Sustainable process Industry)</a:t>
            </a:r>
          </a:p>
          <a:p>
            <a:pPr marL="85725" lvl="2">
              <a:spcAft>
                <a:spcPts val="600"/>
              </a:spcAft>
            </a:pPr>
            <a:r>
              <a:rPr lang="en-GB" sz="2000" dirty="0" smtClean="0">
                <a:solidFill>
                  <a:srgbClr val="339933"/>
                </a:solidFill>
                <a:latin typeface="+mj-lt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" y="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4604219"/>
            <a:ext cx="8712968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8836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76531"/>
            <a:ext cx="8352928" cy="2356526"/>
          </a:xfrm>
        </p:spPr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en-GB" sz="2000" b="1" u="sng" dirty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 each of the 10 Key Actions </a:t>
            </a:r>
          </a:p>
          <a:p>
            <a:pPr marL="457200" lvl="1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GB" sz="2000" b="1" dirty="0" smtClean="0">
                <a:solidFill>
                  <a:srgbClr val="3166CF"/>
                </a:solidFill>
              </a:rPr>
              <a:t>A </a:t>
            </a:r>
            <a:r>
              <a:rPr lang="en-GB" sz="2000" b="1" dirty="0">
                <a:solidFill>
                  <a:srgbClr val="3166CF"/>
                </a:solidFill>
              </a:rPr>
              <a:t>few R&amp;I targets proposed by the EC from the Integrated Roadmap </a:t>
            </a:r>
          </a:p>
          <a:p>
            <a:pPr marL="457200" lvl="1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Large </a:t>
            </a:r>
            <a:r>
              <a:rPr lang="en-GB" sz="2000" b="1" dirty="0">
                <a:solidFill>
                  <a:srgbClr val="3166CF"/>
                </a:solidFill>
                <a:latin typeface="+mj-lt"/>
              </a:rPr>
              <a:t>consultation </a:t>
            </a: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(Stakeholders/Member States)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3"/>
            </a:pP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Agreement on a limited set of targets  (</a:t>
            </a:r>
            <a:r>
              <a:rPr lang="en-GB" sz="2000" b="1" dirty="0">
                <a:solidFill>
                  <a:srgbClr val="3166CF"/>
                </a:solidFill>
                <a:latin typeface="+mj-lt"/>
                <a:sym typeface="Wingdings" panose="05000000000000000000" pitchFamily="2" charset="2"/>
              </a:rPr>
              <a:t>'Declarations of Intent')</a:t>
            </a:r>
            <a:endParaRPr lang="en-GB" sz="2000" b="1" dirty="0">
              <a:solidFill>
                <a:srgbClr val="3166CF"/>
              </a:solidFill>
              <a:latin typeface="+mj-lt"/>
            </a:endParaRPr>
          </a:p>
          <a:p>
            <a:pPr lvl="0">
              <a:buClr>
                <a:srgbClr val="0000FF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</a:endParaRPr>
          </a:p>
          <a:p>
            <a:pPr marL="0" lvl="1" indent="0">
              <a:buNone/>
            </a:pPr>
            <a:endParaRPr lang="en-GB" sz="2400" b="1" dirty="0" smtClean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None/>
            </a:pPr>
            <a:endParaRPr lang="en-GB" sz="2400" b="1" dirty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None/>
            </a:pPr>
            <a:endParaRPr lang="en-GB" sz="2400" b="1" dirty="0" smtClean="0">
              <a:solidFill>
                <a:srgbClr val="0070C0"/>
              </a:solidFill>
              <a:latin typeface="Times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648" y="116632"/>
            <a:ext cx="763514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en-GB" sz="3000" kern="1200" smtClean="0">
                <a:solidFill>
                  <a:srgbClr val="F2F2F2"/>
                </a:solidFill>
                <a:latin typeface="Arial" charset="0"/>
                <a:ea typeface="+mn-ea"/>
                <a:cs typeface="+mn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8159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127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7303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21875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0"/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Plan Prioritisation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" y="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4578" y="4301716"/>
            <a:ext cx="6516216" cy="1368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4500" lvl="1" indent="-444500">
              <a:spcAft>
                <a:spcPts val="600"/>
              </a:spcAft>
              <a:buFont typeface="Wingdings"/>
              <a:buChar char="è"/>
            </a:pPr>
            <a:r>
              <a:rPr lang="en-GB" sz="2000" b="1" u="sng" dirty="0" smtClean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Next </a:t>
            </a:r>
            <a:r>
              <a:rPr lang="en-GB" sz="2000" b="1" u="sng" dirty="0">
                <a:solidFill>
                  <a:srgbClr val="0000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step – Implementation </a:t>
            </a:r>
            <a:endParaRPr lang="en-GB" sz="2000" b="1" u="sng" dirty="0" smtClean="0">
              <a:solidFill>
                <a:srgbClr val="0000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spcAft>
                <a:spcPts val="600"/>
              </a:spcAft>
              <a:buNone/>
            </a:pP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via EU &amp; </a:t>
            </a:r>
            <a:r>
              <a:rPr lang="en-GB" sz="2000" b="1" dirty="0">
                <a:solidFill>
                  <a:srgbClr val="3166CF"/>
                </a:solidFill>
                <a:latin typeface="+mj-lt"/>
              </a:rPr>
              <a:t>national programmes, </a:t>
            </a:r>
            <a:r>
              <a:rPr lang="en-GB" sz="2000" b="1" dirty="0" smtClean="0">
                <a:solidFill>
                  <a:srgbClr val="3166CF"/>
                </a:solidFill>
                <a:latin typeface="+mj-lt"/>
              </a:rPr>
              <a:t>industry, European Investment Bank – private investors</a:t>
            </a:r>
            <a:endParaRPr lang="en-GB" kern="0" dirty="0" smtClean="0">
              <a:solidFill>
                <a:srgbClr val="0000FF"/>
              </a:solidFill>
            </a:endParaRPr>
          </a:p>
          <a:p>
            <a:pPr marL="0" lvl="1" indent="0">
              <a:buFontTx/>
              <a:buNone/>
            </a:pPr>
            <a:endParaRPr lang="en-GB" sz="2400" b="1" kern="0" dirty="0" smtClean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FontTx/>
              <a:buNone/>
            </a:pPr>
            <a:endParaRPr lang="en-GB" sz="2400" b="1" kern="0" dirty="0" smtClean="0">
              <a:solidFill>
                <a:srgbClr val="0070C0"/>
              </a:solidFill>
              <a:latin typeface="Times" pitchFamily="18" charset="0"/>
            </a:endParaRPr>
          </a:p>
          <a:p>
            <a:pPr marL="0" lvl="1" indent="0">
              <a:buFontTx/>
              <a:buNone/>
            </a:pPr>
            <a:endParaRPr lang="en-GB" sz="2400" b="1" kern="0" dirty="0" smtClean="0">
              <a:solidFill>
                <a:srgbClr val="0070C0"/>
              </a:solidFill>
              <a:latin typeface="Times" pitchFamily="18" charset="0"/>
            </a:endParaRPr>
          </a:p>
          <a:p>
            <a:endParaRPr lang="en-GB" kern="0" dirty="0" smtClean="0"/>
          </a:p>
          <a:p>
            <a:endParaRPr lang="en-GB" kern="0" dirty="0"/>
          </a:p>
        </p:txBody>
      </p:sp>
      <p:pic>
        <p:nvPicPr>
          <p:cNvPr id="1026" name="Picture 2" descr="C:\Users\nanevmi\Desktop\meeting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94" y="4985792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6143</TotalTime>
  <Words>728</Words>
  <Application>Microsoft Office PowerPoint</Application>
  <PresentationFormat>On-screen Show (4:3)</PresentationFormat>
  <Paragraphs>158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ETIPs and the SET-Plan</vt:lpstr>
      <vt:lpstr>Positive developments &amp; growth in the geothermal sector</vt:lpstr>
      <vt:lpstr>PowerPoint Presentation</vt:lpstr>
      <vt:lpstr>Feb 2015: Energy Union</vt:lpstr>
      <vt:lpstr>PowerPoint Presentation</vt:lpstr>
      <vt:lpstr>More focused &amp; integrated priorities</vt:lpstr>
      <vt:lpstr>ET-Plan 2/2 </vt:lpstr>
      <vt:lpstr>PowerPoint Presentation</vt:lpstr>
      <vt:lpstr>PowerPoint Presentation</vt:lpstr>
      <vt:lpstr>PowerPoint Presentation</vt:lpstr>
      <vt:lpstr>The SET Plan Actors</vt:lpstr>
    </vt:vector>
  </TitlesOfParts>
  <Company>European Commission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European Commission</dc:creator>
  <cp:lastModifiedBy>ESCARDINO MALVA Agustin (RTD)</cp:lastModifiedBy>
  <cp:revision>270</cp:revision>
  <cp:lastPrinted>2013-11-19T15:00:12Z</cp:lastPrinted>
  <dcterms:created xsi:type="dcterms:W3CDTF">2011-10-28T10:25:18Z</dcterms:created>
  <dcterms:modified xsi:type="dcterms:W3CDTF">2016-04-06T07:49:35Z</dcterms:modified>
</cp:coreProperties>
</file>