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B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cat>
            <c:strRef>
              <c:f>Sheet1!$B$4:$B$11</c:f>
              <c:strCache>
                <c:ptCount val="8"/>
                <c:pt idx="0">
                  <c:v>FP1 (1984-87)</c:v>
                </c:pt>
                <c:pt idx="1">
                  <c:v>FP2 (1987-91)</c:v>
                </c:pt>
                <c:pt idx="2">
                  <c:v>FP3 (1991-94)</c:v>
                </c:pt>
                <c:pt idx="3">
                  <c:v>FP4 (1994-98)</c:v>
                </c:pt>
                <c:pt idx="4">
                  <c:v>FP5 (1998-2002)</c:v>
                </c:pt>
                <c:pt idx="5">
                  <c:v>FP6 (2002-06)</c:v>
                </c:pt>
                <c:pt idx="6">
                  <c:v>FP7 (2007-13)</c:v>
                </c:pt>
                <c:pt idx="7">
                  <c:v>H2020 (2014-15)</c:v>
                </c:pt>
              </c:strCache>
            </c:strRef>
          </c:cat>
          <c:val>
            <c:numRef>
              <c:f>Sheet1!$C$4:$C$11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10</c:v>
                </c:pt>
                <c:pt idx="3">
                  <c:v>8</c:v>
                </c:pt>
                <c:pt idx="4">
                  <c:v>12</c:v>
                </c:pt>
                <c:pt idx="5">
                  <c:v>12.3</c:v>
                </c:pt>
                <c:pt idx="6">
                  <c:v>7</c:v>
                </c:pt>
                <c:pt idx="7">
                  <c:v>69.7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9996160"/>
        <c:axId val="49997696"/>
        <c:axId val="0"/>
      </c:bar3DChart>
      <c:catAx>
        <c:axId val="49996160"/>
        <c:scaling>
          <c:orientation val="minMax"/>
        </c:scaling>
        <c:delete val="0"/>
        <c:axPos val="b"/>
        <c:majorTickMark val="out"/>
        <c:minorTickMark val="none"/>
        <c:tickLblPos val="nextTo"/>
        <c:crossAx val="49997696"/>
        <c:crosses val="autoZero"/>
        <c:auto val="1"/>
        <c:lblAlgn val="ctr"/>
        <c:lblOffset val="100"/>
        <c:noMultiLvlLbl val="0"/>
      </c:catAx>
      <c:valAx>
        <c:axId val="4999769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EUR Million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49996160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27B0E-852A-4EEF-A0F6-2E805EBBFFFE}" type="datetimeFigureOut">
              <a:rPr lang="fr-BE" smtClean="0"/>
              <a:t>6/04/2016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28CE-CA8E-45B4-ADED-6051E4E3FB7E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62818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27B0E-852A-4EEF-A0F6-2E805EBBFFFE}" type="datetimeFigureOut">
              <a:rPr lang="fr-BE" smtClean="0"/>
              <a:t>6/04/2016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28CE-CA8E-45B4-ADED-6051E4E3FB7E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40007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27B0E-852A-4EEF-A0F6-2E805EBBFFFE}" type="datetimeFigureOut">
              <a:rPr lang="fr-BE" smtClean="0"/>
              <a:t>6/04/2016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28CE-CA8E-45B4-ADED-6051E4E3FB7E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6175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27B0E-852A-4EEF-A0F6-2E805EBBFFFE}" type="datetimeFigureOut">
              <a:rPr lang="fr-BE" smtClean="0"/>
              <a:t>6/04/2016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28CE-CA8E-45B4-ADED-6051E4E3FB7E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10274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27B0E-852A-4EEF-A0F6-2E805EBBFFFE}" type="datetimeFigureOut">
              <a:rPr lang="fr-BE" smtClean="0"/>
              <a:t>6/04/2016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28CE-CA8E-45B4-ADED-6051E4E3FB7E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21163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27B0E-852A-4EEF-A0F6-2E805EBBFFFE}" type="datetimeFigureOut">
              <a:rPr lang="fr-BE" smtClean="0"/>
              <a:t>6/04/2016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28CE-CA8E-45B4-ADED-6051E4E3FB7E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8524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27B0E-852A-4EEF-A0F6-2E805EBBFFFE}" type="datetimeFigureOut">
              <a:rPr lang="fr-BE" smtClean="0"/>
              <a:t>6/04/2016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28CE-CA8E-45B4-ADED-6051E4E3FB7E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47919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27B0E-852A-4EEF-A0F6-2E805EBBFFFE}" type="datetimeFigureOut">
              <a:rPr lang="fr-BE" smtClean="0"/>
              <a:t>6/04/2016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28CE-CA8E-45B4-ADED-6051E4E3FB7E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50753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27B0E-852A-4EEF-A0F6-2E805EBBFFFE}" type="datetimeFigureOut">
              <a:rPr lang="fr-BE" smtClean="0"/>
              <a:t>6/04/2016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28CE-CA8E-45B4-ADED-6051E4E3FB7E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21517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27B0E-852A-4EEF-A0F6-2E805EBBFFFE}" type="datetimeFigureOut">
              <a:rPr lang="fr-BE" smtClean="0"/>
              <a:t>6/04/2016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28CE-CA8E-45B4-ADED-6051E4E3FB7E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74825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27B0E-852A-4EEF-A0F6-2E805EBBFFFE}" type="datetimeFigureOut">
              <a:rPr lang="fr-BE" smtClean="0"/>
              <a:t>6/04/2016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28CE-CA8E-45B4-ADED-6051E4E3FB7E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86594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27B0E-852A-4EEF-A0F6-2E805EBBFFFE}" type="datetimeFigureOut">
              <a:rPr lang="fr-BE" smtClean="0"/>
              <a:t>6/04/2016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5E28CE-CA8E-45B4-ADED-6051E4E3FB7E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77373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Present: Review of current public supported R&amp;D activities (H2020, ERA-NET, EERA-JPGE, etc.)</a:t>
            </a:r>
            <a:endParaRPr lang="fr-B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BE" dirty="0" smtClean="0"/>
              <a:t>Philippe Dumas</a:t>
            </a:r>
            <a:endParaRPr lang="fr-BE" dirty="0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620688"/>
            <a:ext cx="2740025" cy="875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63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EU support to </a:t>
            </a:r>
            <a:r>
              <a:rPr lang="fr-BE" dirty="0" err="1" smtClean="0"/>
              <a:t>geothermal</a:t>
            </a:r>
            <a:r>
              <a:rPr lang="fr-BE" dirty="0" smtClean="0"/>
              <a:t> in </a:t>
            </a:r>
            <a:r>
              <a:rPr lang="fr-BE" dirty="0" err="1" smtClean="0"/>
              <a:t>FPs</a:t>
            </a:r>
            <a:endParaRPr lang="fr-BE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95335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07960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H2020 </a:t>
            </a:r>
            <a:r>
              <a:rPr lang="fr-BE" dirty="0" err="1" smtClean="0"/>
              <a:t>projects</a:t>
            </a:r>
            <a:endParaRPr lang="fr-BE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3899262"/>
              </p:ext>
            </p:extLst>
          </p:nvPr>
        </p:nvGraphicFramePr>
        <p:xfrm>
          <a:off x="755576" y="1340768"/>
          <a:ext cx="7560840" cy="26951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60840"/>
              </a:tblGrid>
              <a:tr h="5358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ThermoDrill - Fast track innovative drilling system for deep geothermal challenges in Europe; </a:t>
                      </a:r>
                      <a:endParaRPr lang="fr-BE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3348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DESCRAMBLE - Drilling in supercritical geothermal condition</a:t>
                      </a:r>
                      <a:r>
                        <a:rPr lang="nl-NL" sz="1200" dirty="0" smtClean="0">
                          <a:effectLst/>
                        </a:rPr>
                        <a:t>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fr-BE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5358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InnoDrill - Technology platform for research-based innovations in deep geothermal drilling; </a:t>
                      </a:r>
                      <a:endParaRPr lang="fr-BE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4688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CHPM2030 - Combined Heat, Power and Metal extraction from ultra-deep ore bodies; </a:t>
                      </a:r>
                      <a:endParaRPr lang="fr-BE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7888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GeoWell - Innovative materials and designs for long-life high-temperature geothermal wells</a:t>
                      </a:r>
                      <a:r>
                        <a:rPr lang="nl-NL" sz="1200" dirty="0" smtClean="0">
                          <a:effectLst/>
                        </a:rPr>
                        <a:t>;</a:t>
                      </a:r>
                      <a:endParaRPr lang="fr-BE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6200207"/>
              </p:ext>
            </p:extLst>
          </p:nvPr>
        </p:nvGraphicFramePr>
        <p:xfrm>
          <a:off x="755576" y="4005064"/>
          <a:ext cx="7560840" cy="1097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60840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SURE - Novel Productivity Enhancement Concept for a Sustainable Utilization of a Geothermal Resource; </a:t>
                      </a:r>
                      <a:endParaRPr lang="nl-NL" sz="12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nl-NL" sz="12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fr-BE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DESTRESS - Demonstration of soft stimulation treatments of geothermal reservoirs; </a:t>
                      </a:r>
                      <a:endParaRPr lang="nl-NL" sz="12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nl-NL" sz="12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fr-BE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446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H2020 +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Geothermal ERA NET</a:t>
            </a:r>
          </a:p>
          <a:p>
            <a:r>
              <a:rPr lang="fr-BE" dirty="0" smtClean="0"/>
              <a:t>Marie-Curie initiatives</a:t>
            </a:r>
          </a:p>
          <a:p>
            <a:r>
              <a:rPr lang="fr-BE" dirty="0" err="1" smtClean="0"/>
              <a:t>Cooperation</a:t>
            </a:r>
            <a:r>
              <a:rPr lang="fr-BE" dirty="0" smtClean="0"/>
              <a:t> </a:t>
            </a:r>
            <a:r>
              <a:rPr lang="fr-BE" dirty="0" err="1" smtClean="0"/>
              <a:t>with</a:t>
            </a:r>
            <a:r>
              <a:rPr lang="fr-BE" dirty="0" smtClean="0"/>
              <a:t> Mexico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976407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TIP">
    <a:dk1>
      <a:sysClr val="windowText" lastClr="000000"/>
    </a:dk1>
    <a:lt1>
      <a:sysClr val="window" lastClr="FFFFFF"/>
    </a:lt1>
    <a:dk2>
      <a:srgbClr val="33658A"/>
    </a:dk2>
    <a:lt2>
      <a:srgbClr val="EEECE1"/>
    </a:lt2>
    <a:accent1>
      <a:srgbClr val="2F4858"/>
    </a:accent1>
    <a:accent2>
      <a:srgbClr val="86BBD8"/>
    </a:accent2>
    <a:accent3>
      <a:srgbClr val="F6AE2D"/>
    </a:accent3>
    <a:accent4>
      <a:srgbClr val="F37022"/>
    </a:accent4>
    <a:accent5>
      <a:srgbClr val="33658A"/>
    </a:accent5>
    <a:accent6>
      <a:srgbClr val="F79646"/>
    </a:accent6>
    <a:hlink>
      <a:srgbClr val="F37022"/>
    </a:hlink>
    <a:folHlink>
      <a:srgbClr val="F37022"/>
    </a:folHlink>
  </a:clrScheme>
  <a:fontScheme name="ETIP">
    <a:majorFont>
      <a:latin typeface="Proxima Nova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126</Words>
  <Application>Microsoft Office PowerPoint</Application>
  <PresentationFormat>On-screen Show (4:3)</PresentationFormat>
  <Paragraphs>16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Present: Review of current public supported R&amp;D activities (H2020, ERA-NET, EERA-JPGE, etc.)</vt:lpstr>
      <vt:lpstr>EU support to geothermal in FPs</vt:lpstr>
      <vt:lpstr>H2020 projects</vt:lpstr>
      <vt:lpstr>H2020 +</vt:lpstr>
    </vt:vector>
  </TitlesOfParts>
  <Company>EGEC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Present: Review of current public supported R&amp;D activities (H2020, ERA-NET, EERA-JPGE, etc.)</dc:title>
  <dc:creator>Philippe Dumas</dc:creator>
  <cp:lastModifiedBy>Philippe Dumas</cp:lastModifiedBy>
  <cp:revision>2</cp:revision>
  <dcterms:created xsi:type="dcterms:W3CDTF">2016-04-05T10:18:36Z</dcterms:created>
  <dcterms:modified xsi:type="dcterms:W3CDTF">2016-04-06T06:51:43Z</dcterms:modified>
</cp:coreProperties>
</file>