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354" r:id="rId2"/>
    <p:sldId id="356" r:id="rId3"/>
    <p:sldId id="362" r:id="rId4"/>
    <p:sldId id="355" r:id="rId5"/>
    <p:sldId id="371" r:id="rId6"/>
    <p:sldId id="373" r:id="rId7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CF106-FB32-434F-942B-0142DDC175D2}" type="doc">
      <dgm:prSet loTypeId="urn:microsoft.com/office/officeart/2005/8/layout/cycle1" loCatId="cycle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it-IT"/>
        </a:p>
      </dgm:t>
    </dgm:pt>
    <dgm:pt modelId="{3DF0A475-DBEB-4A3D-82D0-C086CCCEE5B2}">
      <dgm:prSet phldrT="[Testo]" custT="1"/>
      <dgm:spPr/>
      <dgm:t>
        <a:bodyPr/>
        <a:lstStyle/>
        <a:p>
          <a:r>
            <a:rPr lang="it-IT" sz="1400" b="0" i="0" dirty="0" smtClean="0">
              <a:solidFill>
                <a:srgbClr val="00007D"/>
              </a:solidFill>
            </a:rPr>
            <a:t>SP1</a:t>
          </a:r>
        </a:p>
        <a:p>
          <a:r>
            <a:rPr lang="it-IT" sz="1400" b="0" i="0" dirty="0" smtClean="0">
              <a:solidFill>
                <a:srgbClr val="00007D"/>
              </a:solidFill>
            </a:rPr>
            <a:t> </a:t>
          </a:r>
          <a:r>
            <a:rPr lang="it-IT" sz="1400" b="0" i="0" cap="all" baseline="0" dirty="0" smtClean="0" bmk="">
              <a:solidFill>
                <a:srgbClr val="00007D"/>
              </a:solidFill>
            </a:rPr>
            <a:t>Resource </a:t>
          </a:r>
          <a:r>
            <a:rPr lang="en-GB" sz="1400" b="0" i="0" cap="all" baseline="0" dirty="0" smtClean="0" bmk="">
              <a:solidFill>
                <a:srgbClr val="00007D"/>
              </a:solidFill>
            </a:rPr>
            <a:t>Assessment </a:t>
          </a:r>
          <a:endParaRPr lang="it-IT" sz="1400" b="0" i="0" cap="all" baseline="0" dirty="0" bmk="">
            <a:solidFill>
              <a:srgbClr val="00007D"/>
            </a:solidFill>
          </a:endParaRPr>
        </a:p>
      </dgm:t>
    </dgm:pt>
    <dgm:pt modelId="{168D3755-4459-46F0-B315-A946D14C12B1}" type="parTrans" cxnId="{E91CADBA-5725-42A6-92F2-9DC85D60186C}">
      <dgm:prSet/>
      <dgm:spPr/>
      <dgm:t>
        <a:bodyPr/>
        <a:lstStyle/>
        <a:p>
          <a:endParaRPr lang="it-IT" sz="1400" b="0"/>
        </a:p>
      </dgm:t>
    </dgm:pt>
    <dgm:pt modelId="{550CC24B-3022-4731-8011-44C409246E3B}" type="sibTrans" cxnId="{E91CADBA-5725-42A6-92F2-9DC85D60186C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it-IT" sz="1400" b="0"/>
        </a:p>
      </dgm:t>
    </dgm:pt>
    <dgm:pt modelId="{FA200D5B-1C29-4116-A77F-B3F786D329CB}">
      <dgm:prSet phldrT="[Testo]" custT="1"/>
      <dgm:spPr>
        <a:noFill/>
      </dgm:spPr>
      <dgm:t>
        <a:bodyPr/>
        <a:lstStyle/>
        <a:p>
          <a:r>
            <a:rPr lang="en-GB" sz="1400" b="0" i="0" dirty="0" smtClean="0">
              <a:solidFill>
                <a:srgbClr val="00007D"/>
              </a:solidFill>
            </a:rPr>
            <a:t>SP2 </a:t>
          </a:r>
          <a:endParaRPr lang="it-IT" sz="1400" b="0" i="0" dirty="0" smtClean="0">
            <a:solidFill>
              <a:srgbClr val="00007D"/>
            </a:solidFill>
          </a:endParaRPr>
        </a:p>
        <a:p>
          <a:r>
            <a:rPr lang="en-GB" sz="1400" b="0" i="0" cap="all" baseline="0" dirty="0" smtClean="0" bmk="">
              <a:solidFill>
                <a:srgbClr val="00007D"/>
              </a:solidFill>
            </a:rPr>
            <a:t>exploration</a:t>
          </a:r>
          <a:endParaRPr lang="it-IT" sz="1400" b="0" i="0" cap="all" baseline="0" dirty="0" bmk="">
            <a:solidFill>
              <a:srgbClr val="00007D"/>
            </a:solidFill>
          </a:endParaRPr>
        </a:p>
      </dgm:t>
    </dgm:pt>
    <dgm:pt modelId="{D4EE392F-3001-463E-84DC-7602F67E6E1C}" type="parTrans" cxnId="{B1DA8426-8324-42E1-A3E9-46B1ABED1BAD}">
      <dgm:prSet/>
      <dgm:spPr/>
      <dgm:t>
        <a:bodyPr/>
        <a:lstStyle/>
        <a:p>
          <a:endParaRPr lang="it-IT" sz="1400" b="0"/>
        </a:p>
      </dgm:t>
    </dgm:pt>
    <dgm:pt modelId="{2476B5D8-12C5-4107-8DD4-10361F6EBD9C}" type="sibTrans" cxnId="{B1DA8426-8324-42E1-A3E9-46B1ABED1BAD}">
      <dgm:prSet/>
      <dgm:spPr>
        <a:solidFill>
          <a:srgbClr val="FF9900"/>
        </a:solidFill>
      </dgm:spPr>
      <dgm:t>
        <a:bodyPr/>
        <a:lstStyle/>
        <a:p>
          <a:endParaRPr lang="it-IT" sz="1400" b="0"/>
        </a:p>
      </dgm:t>
    </dgm:pt>
    <dgm:pt modelId="{0F6E87A2-9387-4F8E-A258-60051918D545}">
      <dgm:prSet phldrT="[Testo]" custT="1"/>
      <dgm:spPr/>
      <dgm:t>
        <a:bodyPr/>
        <a:lstStyle/>
        <a:p>
          <a:r>
            <a:rPr lang="en-GB" sz="1400" b="0" i="0" dirty="0" smtClean="0">
              <a:solidFill>
                <a:srgbClr val="00007D"/>
              </a:solidFill>
            </a:rPr>
            <a:t>SP 3 </a:t>
          </a:r>
        </a:p>
        <a:p>
          <a:r>
            <a:rPr lang="en-US" sz="1400" b="0" i="0" cap="all" baseline="0" dirty="0" smtClean="0" bmk="">
              <a:solidFill>
                <a:srgbClr val="00007D"/>
              </a:solidFill>
            </a:rPr>
            <a:t>Accessing and engineering a reservoir</a:t>
          </a:r>
          <a:endParaRPr lang="en-GB" sz="1400" b="0" i="0" cap="all" baseline="0" dirty="0" smtClean="0" bmk="">
            <a:solidFill>
              <a:srgbClr val="00007D"/>
            </a:solidFill>
          </a:endParaRPr>
        </a:p>
        <a:p>
          <a:endParaRPr lang="it-IT" sz="1400" b="0" i="0" cap="all" baseline="0" dirty="0">
            <a:solidFill>
              <a:srgbClr val="00007D"/>
            </a:solidFill>
          </a:endParaRPr>
        </a:p>
      </dgm:t>
    </dgm:pt>
    <dgm:pt modelId="{7AB9CCEA-731F-4159-868E-C6732C51CD2D}" type="parTrans" cxnId="{14CBDC61-AD2F-4AFE-BA81-4028F3597FAE}">
      <dgm:prSet/>
      <dgm:spPr/>
      <dgm:t>
        <a:bodyPr/>
        <a:lstStyle/>
        <a:p>
          <a:endParaRPr lang="it-IT" sz="1400" b="0"/>
        </a:p>
      </dgm:t>
    </dgm:pt>
    <dgm:pt modelId="{8D83DDAA-DA37-4CEB-80EB-0C1B868808EF}" type="sibTrans" cxnId="{14CBDC61-AD2F-4AFE-BA81-4028F3597FAE}">
      <dgm:prSet/>
      <dgm:spPr>
        <a:solidFill>
          <a:srgbClr val="FF0000"/>
        </a:solidFill>
      </dgm:spPr>
      <dgm:t>
        <a:bodyPr/>
        <a:lstStyle/>
        <a:p>
          <a:endParaRPr lang="it-IT" sz="1400" b="0"/>
        </a:p>
      </dgm:t>
    </dgm:pt>
    <dgm:pt modelId="{8C4B90CA-B3A5-4BCB-9D1E-80E2732A16BA}">
      <dgm:prSet phldrT="[Testo]" custT="1"/>
      <dgm:spPr/>
      <dgm:t>
        <a:bodyPr/>
        <a:lstStyle/>
        <a:p>
          <a:r>
            <a:rPr lang="en-GB" sz="1400" b="0" i="0" dirty="0" smtClean="0">
              <a:solidFill>
                <a:srgbClr val="00007D"/>
              </a:solidFill>
            </a:rPr>
            <a:t>SP4 </a:t>
          </a:r>
        </a:p>
        <a:p>
          <a:r>
            <a:rPr lang="en-GB" sz="1400" b="0" i="0" cap="all" baseline="0" dirty="0" smtClean="0">
              <a:solidFill>
                <a:srgbClr val="00007D"/>
              </a:solidFill>
            </a:rPr>
            <a:t>PROCESS ENGINEERING and management of geothermal systems</a:t>
          </a:r>
          <a:endParaRPr lang="it-IT" sz="1400" b="0" i="0" cap="all" baseline="0" dirty="0">
            <a:solidFill>
              <a:srgbClr val="00007D"/>
            </a:solidFill>
          </a:endParaRPr>
        </a:p>
      </dgm:t>
    </dgm:pt>
    <dgm:pt modelId="{217E3EF2-ED56-4AB0-B2A4-88B2601472D5}" type="parTrans" cxnId="{76E7FA4F-7049-45BB-9E75-29A45A17581E}">
      <dgm:prSet/>
      <dgm:spPr/>
      <dgm:t>
        <a:bodyPr/>
        <a:lstStyle/>
        <a:p>
          <a:endParaRPr lang="it-IT" sz="1400" b="0"/>
        </a:p>
      </dgm:t>
    </dgm:pt>
    <dgm:pt modelId="{7BD42440-9458-4B0F-8052-C6C26B5E255F}" type="sibTrans" cxnId="{76E7FA4F-7049-45BB-9E75-29A45A17581E}">
      <dgm:prSet/>
      <dgm:spPr>
        <a:solidFill>
          <a:srgbClr val="FFFF00"/>
        </a:solidFill>
      </dgm:spPr>
      <dgm:t>
        <a:bodyPr/>
        <a:lstStyle/>
        <a:p>
          <a:endParaRPr lang="it-IT" sz="1400" b="0"/>
        </a:p>
      </dgm:t>
    </dgm:pt>
    <dgm:pt modelId="{6E74138C-8447-44C5-9C7F-9183AADD35E6}">
      <dgm:prSet phldrT="[Testo]" custT="1"/>
      <dgm:spPr/>
      <dgm:t>
        <a:bodyPr/>
        <a:lstStyle/>
        <a:p>
          <a:r>
            <a:rPr lang="en-GB" sz="1400" b="0" i="0" dirty="0" smtClean="0">
              <a:solidFill>
                <a:srgbClr val="00007D"/>
              </a:solidFill>
            </a:rPr>
            <a:t>SP5 </a:t>
          </a:r>
        </a:p>
        <a:p>
          <a:r>
            <a:rPr lang="en-GB" sz="1400" b="0" i="0" cap="all" baseline="0" dirty="0" smtClean="0" bmk="">
              <a:solidFill>
                <a:srgbClr val="00007D"/>
              </a:solidFill>
            </a:rPr>
            <a:t>Sustainability, </a:t>
          </a:r>
          <a:r>
            <a:rPr lang="en-GB" sz="1400" b="0" i="0" cap="all" baseline="0" dirty="0" err="1" smtClean="0" bmk="">
              <a:solidFill>
                <a:srgbClr val="00007D"/>
              </a:solidFill>
            </a:rPr>
            <a:t>enviroment</a:t>
          </a:r>
          <a:r>
            <a:rPr lang="en-GB" sz="1400" b="0" i="0" cap="all" baseline="0" dirty="0" smtClean="0" bmk="">
              <a:solidFill>
                <a:srgbClr val="00007D"/>
              </a:solidFill>
            </a:rPr>
            <a:t> and regulatory framework</a:t>
          </a:r>
          <a:endParaRPr lang="it-IT" sz="1400" b="0" i="0" cap="all" baseline="0" dirty="0">
            <a:solidFill>
              <a:srgbClr val="00007D"/>
            </a:solidFill>
          </a:endParaRPr>
        </a:p>
      </dgm:t>
    </dgm:pt>
    <dgm:pt modelId="{CA241456-84D1-484A-B501-AE5396166CEE}" type="parTrans" cxnId="{7E03906A-1010-476A-BB71-48664F33B7DC}">
      <dgm:prSet/>
      <dgm:spPr/>
      <dgm:t>
        <a:bodyPr/>
        <a:lstStyle/>
        <a:p>
          <a:endParaRPr lang="it-IT" sz="1400" b="0"/>
        </a:p>
      </dgm:t>
    </dgm:pt>
    <dgm:pt modelId="{527A1DFD-36EA-4D92-AC1F-D287437EF641}" type="sibTrans" cxnId="{7E03906A-1010-476A-BB71-48664F33B7DC}">
      <dgm:prSet/>
      <dgm:spPr>
        <a:solidFill>
          <a:srgbClr val="008000"/>
        </a:solidFill>
      </dgm:spPr>
      <dgm:t>
        <a:bodyPr/>
        <a:lstStyle/>
        <a:p>
          <a:endParaRPr lang="it-IT" sz="1400" b="0"/>
        </a:p>
      </dgm:t>
    </dgm:pt>
    <dgm:pt modelId="{DE9D9147-54E3-4E9F-ACE9-D4D60BAC1B93}" type="pres">
      <dgm:prSet presAssocID="{BB8CF106-FB32-434F-942B-0142DDC175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28125B-BFD8-42D3-A936-DC4C989A1A3F}" type="pres">
      <dgm:prSet presAssocID="{3DF0A475-DBEB-4A3D-82D0-C086CCCEE5B2}" presName="dummy" presStyleCnt="0"/>
      <dgm:spPr/>
    </dgm:pt>
    <dgm:pt modelId="{43021074-EE8D-4801-96ED-55D641EB0B70}" type="pres">
      <dgm:prSet presAssocID="{3DF0A475-DBEB-4A3D-82D0-C086CCCEE5B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04585A-B65A-4051-9A37-81B1D2142449}" type="pres">
      <dgm:prSet presAssocID="{550CC24B-3022-4731-8011-44C409246E3B}" presName="sibTrans" presStyleLbl="node1" presStyleIdx="0" presStyleCnt="5"/>
      <dgm:spPr/>
      <dgm:t>
        <a:bodyPr/>
        <a:lstStyle/>
        <a:p>
          <a:endParaRPr lang="it-IT"/>
        </a:p>
      </dgm:t>
    </dgm:pt>
    <dgm:pt modelId="{C51E9C19-5938-455A-8E5F-E878162CAF72}" type="pres">
      <dgm:prSet presAssocID="{FA200D5B-1C29-4116-A77F-B3F786D329CB}" presName="dummy" presStyleCnt="0"/>
      <dgm:spPr/>
    </dgm:pt>
    <dgm:pt modelId="{33E1BF91-9FF2-4A44-AF83-EAAFB578268C}" type="pres">
      <dgm:prSet presAssocID="{FA200D5B-1C29-4116-A77F-B3F786D329CB}" presName="node" presStyleLbl="revTx" presStyleIdx="1" presStyleCnt="5" custScaleX="1330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4B53D3-043C-473A-B594-260E1156C174}" type="pres">
      <dgm:prSet presAssocID="{2476B5D8-12C5-4107-8DD4-10361F6EBD9C}" presName="sibTrans" presStyleLbl="node1" presStyleIdx="1" presStyleCnt="5"/>
      <dgm:spPr/>
      <dgm:t>
        <a:bodyPr/>
        <a:lstStyle/>
        <a:p>
          <a:endParaRPr lang="it-IT"/>
        </a:p>
      </dgm:t>
    </dgm:pt>
    <dgm:pt modelId="{1B40E0BD-1524-4F6C-B042-60BF563CFE0E}" type="pres">
      <dgm:prSet presAssocID="{0F6E87A2-9387-4F8E-A258-60051918D545}" presName="dummy" presStyleCnt="0"/>
      <dgm:spPr/>
    </dgm:pt>
    <dgm:pt modelId="{50A8173C-4BF4-467B-AC45-9083EA9E9BD7}" type="pres">
      <dgm:prSet presAssocID="{0F6E87A2-9387-4F8E-A258-60051918D545}" presName="node" presStyleLbl="revTx" presStyleIdx="2" presStyleCnt="5" custScaleX="1382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1424D4-10CB-454E-BFF6-DC6B24627778}" type="pres">
      <dgm:prSet presAssocID="{8D83DDAA-DA37-4CEB-80EB-0C1B868808EF}" presName="sibTrans" presStyleLbl="node1" presStyleIdx="2" presStyleCnt="5"/>
      <dgm:spPr/>
      <dgm:t>
        <a:bodyPr/>
        <a:lstStyle/>
        <a:p>
          <a:endParaRPr lang="it-IT"/>
        </a:p>
      </dgm:t>
    </dgm:pt>
    <dgm:pt modelId="{94D5A257-0FC1-4E7F-88C8-6EAA7311D88B}" type="pres">
      <dgm:prSet presAssocID="{8C4B90CA-B3A5-4BCB-9D1E-80E2732A16BA}" presName="dummy" presStyleCnt="0"/>
      <dgm:spPr/>
    </dgm:pt>
    <dgm:pt modelId="{D3CAC0E9-637D-49FD-912F-A19E6FC6B398}" type="pres">
      <dgm:prSet presAssocID="{8C4B90CA-B3A5-4BCB-9D1E-80E2732A16BA}" presName="node" presStyleLbl="revTx" presStyleIdx="3" presStyleCnt="5" custScaleX="168026" custRadScaleRad="95021" custRadScaleInc="-40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C2A12E-F960-4374-A388-967F25A394C9}" type="pres">
      <dgm:prSet presAssocID="{7BD42440-9458-4B0F-8052-C6C26B5E255F}" presName="sibTrans" presStyleLbl="node1" presStyleIdx="3" presStyleCnt="5"/>
      <dgm:spPr/>
      <dgm:t>
        <a:bodyPr/>
        <a:lstStyle/>
        <a:p>
          <a:endParaRPr lang="it-IT"/>
        </a:p>
      </dgm:t>
    </dgm:pt>
    <dgm:pt modelId="{B602BE1C-71C9-4A0B-8BF4-DAB12E7CB91F}" type="pres">
      <dgm:prSet presAssocID="{6E74138C-8447-44C5-9C7F-9183AADD35E6}" presName="dummy" presStyleCnt="0"/>
      <dgm:spPr/>
    </dgm:pt>
    <dgm:pt modelId="{0AADADC6-1E92-4903-8270-8F7DDA1A758F}" type="pres">
      <dgm:prSet presAssocID="{6E74138C-8447-44C5-9C7F-9183AADD35E6}" presName="node" presStyleLbl="revTx" presStyleIdx="4" presStyleCnt="5" custScaleX="165169" custRadScaleRad="98639" custRadScaleInc="-87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D2324F-F4BE-409D-9C38-9EBD8D8B2DB7}" type="pres">
      <dgm:prSet presAssocID="{527A1DFD-36EA-4D92-AC1F-D287437EF641}" presName="sibTrans" presStyleLbl="node1" presStyleIdx="4" presStyleCnt="5"/>
      <dgm:spPr/>
      <dgm:t>
        <a:bodyPr/>
        <a:lstStyle/>
        <a:p>
          <a:endParaRPr lang="it-IT"/>
        </a:p>
      </dgm:t>
    </dgm:pt>
  </dgm:ptLst>
  <dgm:cxnLst>
    <dgm:cxn modelId="{76E7FA4F-7049-45BB-9E75-29A45A17581E}" srcId="{BB8CF106-FB32-434F-942B-0142DDC175D2}" destId="{8C4B90CA-B3A5-4BCB-9D1E-80E2732A16BA}" srcOrd="3" destOrd="0" parTransId="{217E3EF2-ED56-4AB0-B2A4-88B2601472D5}" sibTransId="{7BD42440-9458-4B0F-8052-C6C26B5E255F}"/>
    <dgm:cxn modelId="{7E03906A-1010-476A-BB71-48664F33B7DC}" srcId="{BB8CF106-FB32-434F-942B-0142DDC175D2}" destId="{6E74138C-8447-44C5-9C7F-9183AADD35E6}" srcOrd="4" destOrd="0" parTransId="{CA241456-84D1-484A-B501-AE5396166CEE}" sibTransId="{527A1DFD-36EA-4D92-AC1F-D287437EF641}"/>
    <dgm:cxn modelId="{E91CADBA-5725-42A6-92F2-9DC85D60186C}" srcId="{BB8CF106-FB32-434F-942B-0142DDC175D2}" destId="{3DF0A475-DBEB-4A3D-82D0-C086CCCEE5B2}" srcOrd="0" destOrd="0" parTransId="{168D3755-4459-46F0-B315-A946D14C12B1}" sibTransId="{550CC24B-3022-4731-8011-44C409246E3B}"/>
    <dgm:cxn modelId="{32F3DEA6-8399-4F4B-A372-8F025BF0CD15}" type="presOf" srcId="{8C4B90CA-B3A5-4BCB-9D1E-80E2732A16BA}" destId="{D3CAC0E9-637D-49FD-912F-A19E6FC6B398}" srcOrd="0" destOrd="0" presId="urn:microsoft.com/office/officeart/2005/8/layout/cycle1"/>
    <dgm:cxn modelId="{5BBE3E34-44A7-4377-B192-C38FE9661032}" type="presOf" srcId="{BB8CF106-FB32-434F-942B-0142DDC175D2}" destId="{DE9D9147-54E3-4E9F-ACE9-D4D60BAC1B93}" srcOrd="0" destOrd="0" presId="urn:microsoft.com/office/officeart/2005/8/layout/cycle1"/>
    <dgm:cxn modelId="{051AB7B1-6873-416A-B1AC-E05D693D42C2}" type="presOf" srcId="{3DF0A475-DBEB-4A3D-82D0-C086CCCEE5B2}" destId="{43021074-EE8D-4801-96ED-55D641EB0B70}" srcOrd="0" destOrd="0" presId="urn:microsoft.com/office/officeart/2005/8/layout/cycle1"/>
    <dgm:cxn modelId="{DCFBC968-9E6C-4113-B548-ABF3962BBBF1}" type="presOf" srcId="{0F6E87A2-9387-4F8E-A258-60051918D545}" destId="{50A8173C-4BF4-467B-AC45-9083EA9E9BD7}" srcOrd="0" destOrd="0" presId="urn:microsoft.com/office/officeart/2005/8/layout/cycle1"/>
    <dgm:cxn modelId="{D9285BBB-33EE-45CB-B223-93AD78D08753}" type="presOf" srcId="{527A1DFD-36EA-4D92-AC1F-D287437EF641}" destId="{DBD2324F-F4BE-409D-9C38-9EBD8D8B2DB7}" srcOrd="0" destOrd="0" presId="urn:microsoft.com/office/officeart/2005/8/layout/cycle1"/>
    <dgm:cxn modelId="{C3458986-42AD-464C-9681-8944E04137D2}" type="presOf" srcId="{550CC24B-3022-4731-8011-44C409246E3B}" destId="{D604585A-B65A-4051-9A37-81B1D2142449}" srcOrd="0" destOrd="0" presId="urn:microsoft.com/office/officeart/2005/8/layout/cycle1"/>
    <dgm:cxn modelId="{53C991C2-7689-4DB2-8781-FBB17D21E1BF}" type="presOf" srcId="{7BD42440-9458-4B0F-8052-C6C26B5E255F}" destId="{8DC2A12E-F960-4374-A388-967F25A394C9}" srcOrd="0" destOrd="0" presId="urn:microsoft.com/office/officeart/2005/8/layout/cycle1"/>
    <dgm:cxn modelId="{0BC7AAF5-32E5-4E47-A4A6-43BC50F8F67E}" type="presOf" srcId="{FA200D5B-1C29-4116-A77F-B3F786D329CB}" destId="{33E1BF91-9FF2-4A44-AF83-EAAFB578268C}" srcOrd="0" destOrd="0" presId="urn:microsoft.com/office/officeart/2005/8/layout/cycle1"/>
    <dgm:cxn modelId="{14CBDC61-AD2F-4AFE-BA81-4028F3597FAE}" srcId="{BB8CF106-FB32-434F-942B-0142DDC175D2}" destId="{0F6E87A2-9387-4F8E-A258-60051918D545}" srcOrd="2" destOrd="0" parTransId="{7AB9CCEA-731F-4159-868E-C6732C51CD2D}" sibTransId="{8D83DDAA-DA37-4CEB-80EB-0C1B868808EF}"/>
    <dgm:cxn modelId="{BB265187-2CD6-4050-B44A-C03BBB6691DC}" type="presOf" srcId="{8D83DDAA-DA37-4CEB-80EB-0C1B868808EF}" destId="{8F1424D4-10CB-454E-BFF6-DC6B24627778}" srcOrd="0" destOrd="0" presId="urn:microsoft.com/office/officeart/2005/8/layout/cycle1"/>
    <dgm:cxn modelId="{8D0CF622-A126-4DE2-B78F-C8F9CFD1D9EA}" type="presOf" srcId="{6E74138C-8447-44C5-9C7F-9183AADD35E6}" destId="{0AADADC6-1E92-4903-8270-8F7DDA1A758F}" srcOrd="0" destOrd="0" presId="urn:microsoft.com/office/officeart/2005/8/layout/cycle1"/>
    <dgm:cxn modelId="{B1DA8426-8324-42E1-A3E9-46B1ABED1BAD}" srcId="{BB8CF106-FB32-434F-942B-0142DDC175D2}" destId="{FA200D5B-1C29-4116-A77F-B3F786D329CB}" srcOrd="1" destOrd="0" parTransId="{D4EE392F-3001-463E-84DC-7602F67E6E1C}" sibTransId="{2476B5D8-12C5-4107-8DD4-10361F6EBD9C}"/>
    <dgm:cxn modelId="{6576C1BD-99A2-43A1-A508-347741141AAB}" type="presOf" srcId="{2476B5D8-12C5-4107-8DD4-10361F6EBD9C}" destId="{414B53D3-043C-473A-B594-260E1156C174}" srcOrd="0" destOrd="0" presId="urn:microsoft.com/office/officeart/2005/8/layout/cycle1"/>
    <dgm:cxn modelId="{7D401658-193B-410F-A0BB-B3F88C6D922B}" type="presParOf" srcId="{DE9D9147-54E3-4E9F-ACE9-D4D60BAC1B93}" destId="{2728125B-BFD8-42D3-A936-DC4C989A1A3F}" srcOrd="0" destOrd="0" presId="urn:microsoft.com/office/officeart/2005/8/layout/cycle1"/>
    <dgm:cxn modelId="{82F1929E-EA89-4CAF-A46C-5F745D5E6372}" type="presParOf" srcId="{DE9D9147-54E3-4E9F-ACE9-D4D60BAC1B93}" destId="{43021074-EE8D-4801-96ED-55D641EB0B70}" srcOrd="1" destOrd="0" presId="urn:microsoft.com/office/officeart/2005/8/layout/cycle1"/>
    <dgm:cxn modelId="{20F5CA8C-FD9F-4908-AF4C-47B3F55EF425}" type="presParOf" srcId="{DE9D9147-54E3-4E9F-ACE9-D4D60BAC1B93}" destId="{D604585A-B65A-4051-9A37-81B1D2142449}" srcOrd="2" destOrd="0" presId="urn:microsoft.com/office/officeart/2005/8/layout/cycle1"/>
    <dgm:cxn modelId="{94393926-6237-4C16-8E3E-58A00FA17CC4}" type="presParOf" srcId="{DE9D9147-54E3-4E9F-ACE9-D4D60BAC1B93}" destId="{C51E9C19-5938-455A-8E5F-E878162CAF72}" srcOrd="3" destOrd="0" presId="urn:microsoft.com/office/officeart/2005/8/layout/cycle1"/>
    <dgm:cxn modelId="{98949023-F3AC-46C4-BE5A-B89CEB17F5C9}" type="presParOf" srcId="{DE9D9147-54E3-4E9F-ACE9-D4D60BAC1B93}" destId="{33E1BF91-9FF2-4A44-AF83-EAAFB578268C}" srcOrd="4" destOrd="0" presId="urn:microsoft.com/office/officeart/2005/8/layout/cycle1"/>
    <dgm:cxn modelId="{D2A56AE3-42CC-4D24-8ACD-ADB2E89AB823}" type="presParOf" srcId="{DE9D9147-54E3-4E9F-ACE9-D4D60BAC1B93}" destId="{414B53D3-043C-473A-B594-260E1156C174}" srcOrd="5" destOrd="0" presId="urn:microsoft.com/office/officeart/2005/8/layout/cycle1"/>
    <dgm:cxn modelId="{7750113D-3625-4E8E-A30B-11D41409F907}" type="presParOf" srcId="{DE9D9147-54E3-4E9F-ACE9-D4D60BAC1B93}" destId="{1B40E0BD-1524-4F6C-B042-60BF563CFE0E}" srcOrd="6" destOrd="0" presId="urn:microsoft.com/office/officeart/2005/8/layout/cycle1"/>
    <dgm:cxn modelId="{BCBA0DFE-48B7-419B-8803-6642BE1F6BB6}" type="presParOf" srcId="{DE9D9147-54E3-4E9F-ACE9-D4D60BAC1B93}" destId="{50A8173C-4BF4-467B-AC45-9083EA9E9BD7}" srcOrd="7" destOrd="0" presId="urn:microsoft.com/office/officeart/2005/8/layout/cycle1"/>
    <dgm:cxn modelId="{F91E1359-1586-461B-BA24-D81526B41E88}" type="presParOf" srcId="{DE9D9147-54E3-4E9F-ACE9-D4D60BAC1B93}" destId="{8F1424D4-10CB-454E-BFF6-DC6B24627778}" srcOrd="8" destOrd="0" presId="urn:microsoft.com/office/officeart/2005/8/layout/cycle1"/>
    <dgm:cxn modelId="{8EA6E02D-1855-4F00-9471-6CB6B288270F}" type="presParOf" srcId="{DE9D9147-54E3-4E9F-ACE9-D4D60BAC1B93}" destId="{94D5A257-0FC1-4E7F-88C8-6EAA7311D88B}" srcOrd="9" destOrd="0" presId="urn:microsoft.com/office/officeart/2005/8/layout/cycle1"/>
    <dgm:cxn modelId="{17A452A5-7067-4C72-8356-C01ECFFD8644}" type="presParOf" srcId="{DE9D9147-54E3-4E9F-ACE9-D4D60BAC1B93}" destId="{D3CAC0E9-637D-49FD-912F-A19E6FC6B398}" srcOrd="10" destOrd="0" presId="urn:microsoft.com/office/officeart/2005/8/layout/cycle1"/>
    <dgm:cxn modelId="{30E9CA32-FFA3-4995-86F5-4D62ACFE5F27}" type="presParOf" srcId="{DE9D9147-54E3-4E9F-ACE9-D4D60BAC1B93}" destId="{8DC2A12E-F960-4374-A388-967F25A394C9}" srcOrd="11" destOrd="0" presId="urn:microsoft.com/office/officeart/2005/8/layout/cycle1"/>
    <dgm:cxn modelId="{5ACF9ECE-D5AC-407F-BA24-7D939CA47466}" type="presParOf" srcId="{DE9D9147-54E3-4E9F-ACE9-D4D60BAC1B93}" destId="{B602BE1C-71C9-4A0B-8BF4-DAB12E7CB91F}" srcOrd="12" destOrd="0" presId="urn:microsoft.com/office/officeart/2005/8/layout/cycle1"/>
    <dgm:cxn modelId="{3761AF7C-712B-4FBA-81F9-8BBF5E336FE0}" type="presParOf" srcId="{DE9D9147-54E3-4E9F-ACE9-D4D60BAC1B93}" destId="{0AADADC6-1E92-4903-8270-8F7DDA1A758F}" srcOrd="13" destOrd="0" presId="urn:microsoft.com/office/officeart/2005/8/layout/cycle1"/>
    <dgm:cxn modelId="{9BC95579-CAC0-4D1A-AC43-F746F462A2BA}" type="presParOf" srcId="{DE9D9147-54E3-4E9F-ACE9-D4D60BAC1B93}" destId="{DBD2324F-F4BE-409D-9C38-9EBD8D8B2DB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1074-EE8D-4801-96ED-55D641EB0B70}">
      <dsp:nvSpPr>
        <dsp:cNvPr id="0" name=""/>
        <dsp:cNvSpPr/>
      </dsp:nvSpPr>
      <dsp:spPr>
        <a:xfrm>
          <a:off x="4203169" y="37577"/>
          <a:ext cx="1273689" cy="12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0" kern="1200" dirty="0" smtClean="0">
              <a:solidFill>
                <a:srgbClr val="00007D"/>
              </a:solidFill>
            </a:rPr>
            <a:t>SP1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0" i="0" kern="1200" dirty="0" smtClean="0">
              <a:solidFill>
                <a:srgbClr val="00007D"/>
              </a:solidFill>
            </a:rPr>
            <a:t> </a:t>
          </a:r>
          <a:r>
            <a:rPr lang="it-IT" sz="1400" b="0" i="0" kern="1200" cap="all" baseline="0" dirty="0" smtClean="0" bmk="">
              <a:solidFill>
                <a:srgbClr val="00007D"/>
              </a:solidFill>
            </a:rPr>
            <a:t>Resource </a:t>
          </a:r>
          <a:r>
            <a:rPr lang="en-GB" sz="1400" b="0" i="0" kern="1200" cap="all" baseline="0" dirty="0" smtClean="0" bmk="">
              <a:solidFill>
                <a:srgbClr val="00007D"/>
              </a:solidFill>
            </a:rPr>
            <a:t>Assessment </a:t>
          </a:r>
          <a:endParaRPr lang="it-IT" sz="1400" b="0" i="0" kern="1200" cap="all" baseline="0" dirty="0" bmk="">
            <a:solidFill>
              <a:srgbClr val="00007D"/>
            </a:solidFill>
          </a:endParaRPr>
        </a:p>
      </dsp:txBody>
      <dsp:txXfrm>
        <a:off x="4203169" y="37577"/>
        <a:ext cx="1273689" cy="1273689"/>
      </dsp:txXfrm>
    </dsp:sp>
    <dsp:sp modelId="{D604585A-B65A-4051-9A37-81B1D2142449}">
      <dsp:nvSpPr>
        <dsp:cNvPr id="0" name=""/>
        <dsp:cNvSpPr/>
      </dsp:nvSpPr>
      <dsp:spPr>
        <a:xfrm>
          <a:off x="1205543" y="555"/>
          <a:ext cx="4777250" cy="4777250"/>
        </a:xfrm>
        <a:prstGeom prst="circularArrow">
          <a:avLst>
            <a:gd name="adj1" fmla="val 5199"/>
            <a:gd name="adj2" fmla="val 335829"/>
            <a:gd name="adj3" fmla="val 21293585"/>
            <a:gd name="adj4" fmla="val 19765938"/>
            <a:gd name="adj5" fmla="val 6066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1BF91-9FF2-4A44-AF83-EAAFB578268C}">
      <dsp:nvSpPr>
        <dsp:cNvPr id="0" name=""/>
        <dsp:cNvSpPr/>
      </dsp:nvSpPr>
      <dsp:spPr>
        <a:xfrm>
          <a:off x="4762934" y="2407316"/>
          <a:ext cx="1694108" cy="12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solidFill>
                <a:srgbClr val="00007D"/>
              </a:solidFill>
            </a:rPr>
            <a:t>SP2 </a:t>
          </a:r>
          <a:endParaRPr lang="it-IT" sz="1400" b="0" i="0" kern="1200" dirty="0" smtClean="0">
            <a:solidFill>
              <a:srgbClr val="00007D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cap="all" baseline="0" dirty="0" smtClean="0" bmk="">
              <a:solidFill>
                <a:srgbClr val="00007D"/>
              </a:solidFill>
            </a:rPr>
            <a:t>exploration</a:t>
          </a:r>
          <a:endParaRPr lang="it-IT" sz="1400" b="0" i="0" kern="1200" cap="all" baseline="0" dirty="0" bmk="">
            <a:solidFill>
              <a:srgbClr val="00007D"/>
            </a:solidFill>
          </a:endParaRPr>
        </a:p>
      </dsp:txBody>
      <dsp:txXfrm>
        <a:off x="4762934" y="2407316"/>
        <a:ext cx="1694108" cy="1273689"/>
      </dsp:txXfrm>
    </dsp:sp>
    <dsp:sp modelId="{414B53D3-043C-473A-B594-260E1156C174}">
      <dsp:nvSpPr>
        <dsp:cNvPr id="0" name=""/>
        <dsp:cNvSpPr/>
      </dsp:nvSpPr>
      <dsp:spPr>
        <a:xfrm>
          <a:off x="1205543" y="555"/>
          <a:ext cx="4777250" cy="4777250"/>
        </a:xfrm>
        <a:prstGeom prst="circularArrow">
          <a:avLst>
            <a:gd name="adj1" fmla="val 5199"/>
            <a:gd name="adj2" fmla="val 335829"/>
            <a:gd name="adj3" fmla="val 3591015"/>
            <a:gd name="adj4" fmla="val 2253106"/>
            <a:gd name="adj5" fmla="val 6066"/>
          </a:avLst>
        </a:prstGeom>
        <a:solidFill>
          <a:srgbClr val="FF99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8173C-4BF4-467B-AC45-9083EA9E9BD7}">
      <dsp:nvSpPr>
        <dsp:cNvPr id="0" name=""/>
        <dsp:cNvSpPr/>
      </dsp:nvSpPr>
      <dsp:spPr>
        <a:xfrm>
          <a:off x="2713432" y="3871895"/>
          <a:ext cx="1761473" cy="12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solidFill>
                <a:srgbClr val="00007D"/>
              </a:solidFill>
            </a:rPr>
            <a:t>SP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cap="all" baseline="0" dirty="0" smtClean="0" bmk="">
              <a:solidFill>
                <a:srgbClr val="00007D"/>
              </a:solidFill>
            </a:rPr>
            <a:t>Accessing and engineering a reservoir</a:t>
          </a:r>
          <a:endParaRPr lang="en-GB" sz="1400" b="0" i="0" kern="1200" cap="all" baseline="0" dirty="0" smtClean="0" bmk="">
            <a:solidFill>
              <a:srgbClr val="00007D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0" i="0" kern="1200" cap="all" baseline="0" dirty="0">
            <a:solidFill>
              <a:srgbClr val="00007D"/>
            </a:solidFill>
          </a:endParaRPr>
        </a:p>
      </dsp:txBody>
      <dsp:txXfrm>
        <a:off x="2713432" y="3871895"/>
        <a:ext cx="1761473" cy="1273689"/>
      </dsp:txXfrm>
    </dsp:sp>
    <dsp:sp modelId="{8F1424D4-10CB-454E-BFF6-DC6B24627778}">
      <dsp:nvSpPr>
        <dsp:cNvPr id="0" name=""/>
        <dsp:cNvSpPr/>
      </dsp:nvSpPr>
      <dsp:spPr>
        <a:xfrm>
          <a:off x="1423440" y="115860"/>
          <a:ext cx="4777250" cy="4777250"/>
        </a:xfrm>
        <a:prstGeom prst="circularArrow">
          <a:avLst>
            <a:gd name="adj1" fmla="val 5199"/>
            <a:gd name="adj2" fmla="val 335829"/>
            <a:gd name="adj3" fmla="val 8441192"/>
            <a:gd name="adj4" fmla="val 7273223"/>
            <a:gd name="adj5" fmla="val 6066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C0E9-637D-49FD-912F-A19E6FC6B398}">
      <dsp:nvSpPr>
        <dsp:cNvPr id="0" name=""/>
        <dsp:cNvSpPr/>
      </dsp:nvSpPr>
      <dsp:spPr>
        <a:xfrm>
          <a:off x="619559" y="2407323"/>
          <a:ext cx="2140128" cy="12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solidFill>
                <a:srgbClr val="00007D"/>
              </a:solidFill>
            </a:rPr>
            <a:t>SP4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cap="all" baseline="0" dirty="0" smtClean="0">
              <a:solidFill>
                <a:srgbClr val="00007D"/>
              </a:solidFill>
            </a:rPr>
            <a:t>PROCESS ENGINEERING and management of geothermal systems</a:t>
          </a:r>
          <a:endParaRPr lang="it-IT" sz="1400" b="0" i="0" kern="1200" cap="all" baseline="0" dirty="0">
            <a:solidFill>
              <a:srgbClr val="00007D"/>
            </a:solidFill>
          </a:endParaRPr>
        </a:p>
      </dsp:txBody>
      <dsp:txXfrm>
        <a:off x="619559" y="2407323"/>
        <a:ext cx="2140128" cy="1273689"/>
      </dsp:txXfrm>
    </dsp:sp>
    <dsp:sp modelId="{8DC2A12E-F960-4374-A388-967F25A394C9}">
      <dsp:nvSpPr>
        <dsp:cNvPr id="0" name=""/>
        <dsp:cNvSpPr/>
      </dsp:nvSpPr>
      <dsp:spPr>
        <a:xfrm>
          <a:off x="1305578" y="-134994"/>
          <a:ext cx="4777250" cy="4777250"/>
        </a:xfrm>
        <a:prstGeom prst="circularArrow">
          <a:avLst>
            <a:gd name="adj1" fmla="val 5199"/>
            <a:gd name="adj2" fmla="val 335829"/>
            <a:gd name="adj3" fmla="val 11923120"/>
            <a:gd name="adj4" fmla="val 10550504"/>
            <a:gd name="adj5" fmla="val 6066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DADC6-1E92-4903-8270-8F7DDA1A758F}">
      <dsp:nvSpPr>
        <dsp:cNvPr id="0" name=""/>
        <dsp:cNvSpPr/>
      </dsp:nvSpPr>
      <dsp:spPr>
        <a:xfrm>
          <a:off x="1252131" y="107179"/>
          <a:ext cx="2103739" cy="12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solidFill>
                <a:srgbClr val="00007D"/>
              </a:solidFill>
            </a:rPr>
            <a:t>SP5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cap="all" baseline="0" dirty="0" smtClean="0" bmk="">
              <a:solidFill>
                <a:srgbClr val="00007D"/>
              </a:solidFill>
            </a:rPr>
            <a:t>Sustainability, </a:t>
          </a:r>
          <a:r>
            <a:rPr lang="en-GB" sz="1400" b="0" i="0" kern="1200" cap="all" baseline="0" dirty="0" err="1" smtClean="0" bmk="">
              <a:solidFill>
                <a:srgbClr val="00007D"/>
              </a:solidFill>
            </a:rPr>
            <a:t>enviroment</a:t>
          </a:r>
          <a:r>
            <a:rPr lang="en-GB" sz="1400" b="0" i="0" kern="1200" cap="all" baseline="0" dirty="0" smtClean="0" bmk="">
              <a:solidFill>
                <a:srgbClr val="00007D"/>
              </a:solidFill>
            </a:rPr>
            <a:t> and regulatory framework</a:t>
          </a:r>
          <a:endParaRPr lang="it-IT" sz="1400" b="0" i="0" kern="1200" cap="all" baseline="0" dirty="0">
            <a:solidFill>
              <a:srgbClr val="00007D"/>
            </a:solidFill>
          </a:endParaRPr>
        </a:p>
      </dsp:txBody>
      <dsp:txXfrm>
        <a:off x="1252131" y="107179"/>
        <a:ext cx="2103739" cy="1273689"/>
      </dsp:txXfrm>
    </dsp:sp>
    <dsp:sp modelId="{DBD2324F-F4BE-409D-9C38-9EBD8D8B2DB7}">
      <dsp:nvSpPr>
        <dsp:cNvPr id="0" name=""/>
        <dsp:cNvSpPr/>
      </dsp:nvSpPr>
      <dsp:spPr>
        <a:xfrm>
          <a:off x="1276116" y="20402"/>
          <a:ext cx="4777250" cy="4777250"/>
        </a:xfrm>
        <a:prstGeom prst="circularArrow">
          <a:avLst>
            <a:gd name="adj1" fmla="val 5199"/>
            <a:gd name="adj2" fmla="val 335829"/>
            <a:gd name="adj3" fmla="val 16747132"/>
            <a:gd name="adj4" fmla="val 15697247"/>
            <a:gd name="adj5" fmla="val 6066"/>
          </a:avLst>
        </a:prstGeom>
        <a:solidFill>
          <a:srgbClr val="008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de-DE" altLang="de-DE"/>
              <a:t>WP3 – Introduction to Focus Maps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13210F-ADA2-4B99-AB57-E37CBD0541F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8998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de-DE" smtClean="0"/>
          </a:p>
        </p:txBody>
      </p:sp>
    </p:spTree>
    <p:extLst>
      <p:ext uri="{BB962C8B-B14F-4D97-AF65-F5344CB8AC3E}">
        <p14:creationId xmlns:p14="http://schemas.microsoft.com/office/powerpoint/2010/main" val="268724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nl-NL" smtClean="0">
              <a:latin typeface="Arial" pitchFamily="34" charset="0"/>
            </a:endParaRPr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72E061F-3AA2-448C-8109-BDBEBCD528A0}" type="slidenum">
              <a:rPr lang="en-GB" smtClean="0">
                <a:solidFill>
                  <a:prstClr val="black"/>
                </a:solidFill>
              </a:rPr>
              <a:pPr eaLnBrk="1" hangingPunct="1">
                <a:defRPr/>
              </a:pPr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0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D4C48C1-023D-4669-B87C-137F396572C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BC924E2-DFA0-4C48-B1F4-8880C75BDEE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flipH="1">
            <a:off x="2430461" y="702592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5466463" y="453935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4913864" y="547128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6163" y="1008063"/>
            <a:ext cx="2365375" cy="4959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0038" y="1008063"/>
            <a:ext cx="6943725" cy="4959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F3FE69B-25F3-44B3-953B-371D7BEC092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 flipH="1">
            <a:off x="2430461" y="702592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5466463" y="453935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4913864" y="547128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  <p:extLst>
      <p:ext uri="{BB962C8B-B14F-4D97-AF65-F5344CB8AC3E}">
        <p14:creationId xmlns:p14="http://schemas.microsoft.com/office/powerpoint/2010/main" val="297190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34350D2-5B9F-49DC-92B0-CEC114A3893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flipH="1">
            <a:off x="2430461" y="741458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5466463" y="492801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4913864" y="585994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26A8100-46B3-4498-B1E7-1E117C022E6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 flipH="1">
            <a:off x="2430461" y="813466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Rectangle 3"/>
          <p:cNvSpPr>
            <a:spLocks/>
          </p:cNvSpPr>
          <p:nvPr userDrawn="1"/>
        </p:nvSpPr>
        <p:spPr bwMode="auto">
          <a:xfrm>
            <a:off x="5466463" y="564809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6"/>
          <p:cNvSpPr>
            <a:spLocks/>
          </p:cNvSpPr>
          <p:nvPr userDrawn="1"/>
        </p:nvSpPr>
        <p:spPr bwMode="auto">
          <a:xfrm>
            <a:off x="4913864" y="658002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5913" y="1584325"/>
            <a:ext cx="4646612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584325"/>
            <a:ext cx="4646613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5AEBA7B-90C6-4060-ACD1-5BED4B793A8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flipH="1">
            <a:off x="2430461" y="741458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5466463" y="492801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4913864" y="585994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0D52B9E-CCA9-411B-80B5-A218EF2213D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H="1">
            <a:off x="2430461" y="741458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" name="Rectangle 3"/>
          <p:cNvSpPr>
            <a:spLocks/>
          </p:cNvSpPr>
          <p:nvPr userDrawn="1"/>
        </p:nvSpPr>
        <p:spPr bwMode="auto">
          <a:xfrm>
            <a:off x="5466463" y="492801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" name="Rectangle 6"/>
          <p:cNvSpPr>
            <a:spLocks/>
          </p:cNvSpPr>
          <p:nvPr userDrawn="1"/>
        </p:nvSpPr>
        <p:spPr bwMode="auto">
          <a:xfrm>
            <a:off x="4913864" y="585994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6667A9B-19B8-41D3-9C2D-D53A62FA2F1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 flipH="1">
            <a:off x="2430461" y="702592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Rectangle 3"/>
          <p:cNvSpPr>
            <a:spLocks/>
          </p:cNvSpPr>
          <p:nvPr userDrawn="1"/>
        </p:nvSpPr>
        <p:spPr bwMode="auto">
          <a:xfrm>
            <a:off x="5466463" y="453935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Rectangle 6"/>
          <p:cNvSpPr>
            <a:spLocks/>
          </p:cNvSpPr>
          <p:nvPr userDrawn="1"/>
        </p:nvSpPr>
        <p:spPr bwMode="auto">
          <a:xfrm>
            <a:off x="4913864" y="547128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BC25285-D46C-49E0-8BF5-B64E7328337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 flipH="1">
            <a:off x="2430461" y="702592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466463" y="453935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Rectangle 6"/>
          <p:cNvSpPr>
            <a:spLocks/>
          </p:cNvSpPr>
          <p:nvPr userDrawn="1"/>
        </p:nvSpPr>
        <p:spPr bwMode="auto">
          <a:xfrm>
            <a:off x="4913864" y="547128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D3D1896-084B-49CF-B8C7-59067E5FE17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flipH="1">
            <a:off x="2430461" y="702592"/>
            <a:ext cx="7322892" cy="1313"/>
          </a:xfrm>
          <a:prstGeom prst="line">
            <a:avLst/>
          </a:prstGeom>
          <a:noFill/>
          <a:ln w="12700" cap="flat">
            <a:solidFill>
              <a:srgbClr val="00007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" name="Rectangle 3"/>
          <p:cNvSpPr>
            <a:spLocks/>
          </p:cNvSpPr>
          <p:nvPr userDrawn="1"/>
        </p:nvSpPr>
        <p:spPr bwMode="auto">
          <a:xfrm>
            <a:off x="5466463" y="453935"/>
            <a:ext cx="1309956" cy="297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" name="Rectangle 6"/>
          <p:cNvSpPr>
            <a:spLocks/>
          </p:cNvSpPr>
          <p:nvPr userDrawn="1"/>
        </p:nvSpPr>
        <p:spPr bwMode="auto">
          <a:xfrm>
            <a:off x="4913864" y="547128"/>
            <a:ext cx="2404649" cy="2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33601" bIns="0" anchor="b"/>
          <a:lstStyle>
            <a:lvl1pPr marL="39688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de-DE" sz="1075" b="1">
                <a:solidFill>
                  <a:srgbClr val="00007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www.eera-set.eu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10"/>
          </p:nvPr>
        </p:nvSpPr>
        <p:spPr>
          <a:xfrm>
            <a:off x="8315325" y="7164388"/>
            <a:ext cx="1438275" cy="387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884FA31-C3E8-420A-810F-DBFDC3A0C80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008063"/>
            <a:ext cx="9453562" cy="41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1584325"/>
            <a:ext cx="944562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the outline text format</a:t>
            </a:r>
          </a:p>
          <a:p>
            <a:pPr lvl="1"/>
            <a:r>
              <a:rPr lang="en-GB" altLang="de-DE" smtClean="0"/>
              <a:t>Second Outline Level</a:t>
            </a:r>
          </a:p>
          <a:p>
            <a:pPr lvl="2"/>
            <a:r>
              <a:rPr lang="en-GB" altLang="de-DE" smtClean="0"/>
              <a:t>Third Outline Level</a:t>
            </a:r>
          </a:p>
          <a:p>
            <a:pPr lvl="3"/>
            <a:r>
              <a:rPr lang="en-GB" altLang="de-DE" smtClean="0"/>
              <a:t>Fourth Outline Level</a:t>
            </a:r>
          </a:p>
          <a:p>
            <a:pPr lvl="4"/>
            <a:r>
              <a:rPr lang="en-GB" altLang="de-DE" smtClean="0"/>
              <a:t>Fifth Outline Level</a:t>
            </a:r>
          </a:p>
          <a:p>
            <a:pPr lvl="4"/>
            <a:r>
              <a:rPr lang="en-GB" altLang="de-DE" smtClean="0"/>
              <a:t>Sixth Outline Level</a:t>
            </a:r>
          </a:p>
          <a:p>
            <a:pPr lvl="4"/>
            <a:r>
              <a:rPr lang="en-GB" altLang="de-DE" smtClean="0"/>
              <a:t>Seventh Outline Level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-360288" y="-396627"/>
            <a:ext cx="4084771" cy="1297387"/>
            <a:chOff x="-144017" y="-171400"/>
            <a:chExt cx="3705630" cy="117696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017" y="-171400"/>
              <a:ext cx="2339753" cy="1176966"/>
            </a:xfrm>
            <a:prstGeom prst="rect">
              <a:avLst/>
            </a:prstGeom>
          </p:spPr>
        </p:pic>
        <p:sp>
          <p:nvSpPr>
            <p:cNvPr id="8" name="Rectangle 84"/>
            <p:cNvSpPr>
              <a:spLocks noChangeAspect="1"/>
            </p:cNvSpPr>
            <p:nvPr/>
          </p:nvSpPr>
          <p:spPr bwMode="auto">
            <a:xfrm>
              <a:off x="849313" y="792000"/>
              <a:ext cx="2712300" cy="168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>
              <a:lvl1pPr marL="12700" algn="l">
                <a:defRPr sz="1200">
                  <a:solidFill>
                    <a:schemeClr val="tx1"/>
                  </a:solidFill>
                  <a:latin typeface="Gill Sans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Gill Sans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Gill Sans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Gill Sans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Gill Sans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>
                <a:lnSpc>
                  <a:spcPct val="95000"/>
                </a:lnSpc>
              </a:pPr>
              <a:r>
                <a:rPr lang="en-US" altLang="en-US" sz="661" b="1" dirty="0" err="1">
                  <a:solidFill>
                    <a:srgbClr val="0033CC"/>
                  </a:solidFill>
                  <a:latin typeface="Arial" charset="0"/>
                  <a:cs typeface="Arial" charset="0"/>
                  <a:sym typeface="Arial" charset="0"/>
                </a:rPr>
                <a:t>JointProgramme</a:t>
              </a:r>
              <a:r>
                <a:rPr lang="en-US" altLang="en-US" sz="661" b="1" dirty="0" err="1">
                  <a:solidFill>
                    <a:srgbClr val="00CC00"/>
                  </a:solidFill>
                  <a:latin typeface="Arial" charset="0"/>
                  <a:cs typeface="Arial" charset="0"/>
                  <a:sym typeface="Arial" charset="0"/>
                </a:rPr>
                <a:t>GeothermalEnergy</a:t>
              </a:r>
              <a:endParaRPr lang="en-US" altLang="en-US" sz="661" b="1" dirty="0">
                <a:solidFill>
                  <a:srgbClr val="00CC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9" name="Titel 1"/>
          <p:cNvSpPr txBox="1">
            <a:spLocks/>
          </p:cNvSpPr>
          <p:nvPr userDrawn="1"/>
        </p:nvSpPr>
        <p:spPr bwMode="auto">
          <a:xfrm>
            <a:off x="0" y="7235825"/>
            <a:ext cx="10080625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de-DE" sz="800" b="1" dirty="0" smtClean="0">
                <a:latin typeface="Arial" pitchFamily="34" charset="0"/>
              </a:rPr>
              <a:t>EERA JP GE,  </a:t>
            </a:r>
            <a:r>
              <a:rPr lang="de-DE" altLang="de-DE" sz="800" b="1" dirty="0">
                <a:latin typeface="Arial" pitchFamily="34" charset="0"/>
              </a:rPr>
              <a:t>Ernst </a:t>
            </a:r>
            <a:r>
              <a:rPr lang="de-DE" altLang="de-DE" sz="800" b="1" dirty="0" smtClean="0">
                <a:latin typeface="Arial" pitchFamily="34" charset="0"/>
              </a:rPr>
              <a:t>Huenges/</a:t>
            </a:r>
            <a:r>
              <a:rPr lang="de-DE" altLang="de-DE" sz="800" b="1" baseline="0" dirty="0" smtClean="0">
                <a:latin typeface="Arial" pitchFamily="34" charset="0"/>
              </a:rPr>
              <a:t> David Bruhn</a:t>
            </a:r>
            <a:r>
              <a:rPr lang="de-DE" altLang="de-DE" sz="800" b="1" dirty="0" smtClean="0">
                <a:latin typeface="Arial" pitchFamily="34" charset="0"/>
              </a:rPr>
              <a:t>, Brüssel </a:t>
            </a:r>
            <a:r>
              <a:rPr lang="de-DE" altLang="de-DE" sz="800" b="1" dirty="0">
                <a:latin typeface="Arial" pitchFamily="34" charset="0"/>
              </a:rPr>
              <a:t>6</a:t>
            </a:r>
            <a:r>
              <a:rPr lang="de-DE" altLang="de-DE" sz="800" b="1" dirty="0" smtClean="0">
                <a:latin typeface="Arial" pitchFamily="34" charset="0"/>
              </a:rPr>
              <a:t>.4.2016</a:t>
            </a:r>
            <a:endParaRPr lang="de-DE" altLang="de-DE" sz="800" b="1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4586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4586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4586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4586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4586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4586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4586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4586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b="1">
          <a:solidFill>
            <a:srgbClr val="004586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4586"/>
          </a:solidFill>
          <a:latin typeface="+mn-lt"/>
          <a:ea typeface="Arial Unicode MS" panose="020B0604020202020204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4423" r="9936"/>
          <a:stretch/>
        </p:blipFill>
        <p:spPr bwMode="auto">
          <a:xfrm>
            <a:off x="529" y="575103"/>
            <a:ext cx="10079567" cy="669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3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8157" y="107429"/>
            <a:ext cx="7552675" cy="523228"/>
          </a:xfrm>
        </p:spPr>
        <p:txBody>
          <a:bodyPr>
            <a:noAutofit/>
          </a:bodyPr>
          <a:lstStyle/>
          <a:p>
            <a:r>
              <a:rPr lang="it-IT" altLang="de-DE" sz="2400" dirty="0">
                <a:solidFill>
                  <a:srgbClr val="0070C0"/>
                </a:solidFill>
              </a:rPr>
              <a:t>EERA – JPGE   </a:t>
            </a:r>
            <a:r>
              <a:rPr lang="it-IT" altLang="de-DE" sz="2400" dirty="0" err="1">
                <a:solidFill>
                  <a:srgbClr val="0070C0"/>
                </a:solidFill>
              </a:rPr>
              <a:t>Participants</a:t>
            </a:r>
            <a:endParaRPr lang="it-IT" altLang="de-DE" sz="2400" dirty="0">
              <a:solidFill>
                <a:srgbClr val="0070C0"/>
              </a:solidFill>
            </a:endParaRPr>
          </a:p>
        </p:txBody>
      </p:sp>
      <p:sp>
        <p:nvSpPr>
          <p:cNvPr id="41987" name="CasellaDiTesto 11"/>
          <p:cNvSpPr txBox="1">
            <a:spLocks noChangeArrowheads="1"/>
          </p:cNvSpPr>
          <p:nvPr/>
        </p:nvSpPr>
        <p:spPr bwMode="auto">
          <a:xfrm>
            <a:off x="912240" y="5606596"/>
            <a:ext cx="2539141" cy="1131079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3F"/>
                </a:solidFill>
              </a:rPr>
              <a:t>12 </a:t>
            </a:r>
            <a:r>
              <a:rPr lang="it-IT" altLang="de-DE" b="1" baseline="0">
                <a:solidFill>
                  <a:srgbClr val="00005E"/>
                </a:solidFill>
              </a:rPr>
              <a:t>participants </a:t>
            </a: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5E"/>
                </a:solidFill>
              </a:rPr>
              <a:t>7 countries </a:t>
            </a:r>
            <a:endParaRPr lang="it-IT" altLang="de-DE" b="1" baseline="0">
              <a:solidFill>
                <a:srgbClr val="00003F"/>
              </a:solidFill>
            </a:endParaRP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3F"/>
                </a:solidFill>
              </a:rPr>
              <a:t>~250 persons</a:t>
            </a:r>
          </a:p>
        </p:txBody>
      </p:sp>
      <p:sp>
        <p:nvSpPr>
          <p:cNvPr id="41988" name="CasellaDiTesto 1"/>
          <p:cNvSpPr txBox="1">
            <a:spLocks noChangeArrowheads="1"/>
          </p:cNvSpPr>
          <p:nvPr/>
        </p:nvSpPr>
        <p:spPr bwMode="auto">
          <a:xfrm>
            <a:off x="1071483" y="1240533"/>
            <a:ext cx="214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7D"/>
                </a:solidFill>
              </a:rPr>
              <a:t>2010</a:t>
            </a:r>
          </a:p>
        </p:txBody>
      </p:sp>
      <p:sp>
        <p:nvSpPr>
          <p:cNvPr id="41989" name="CasellaDiTesto 11"/>
          <p:cNvSpPr txBox="1">
            <a:spLocks noChangeArrowheads="1"/>
          </p:cNvSpPr>
          <p:nvPr/>
        </p:nvSpPr>
        <p:spPr bwMode="auto">
          <a:xfrm>
            <a:off x="3866112" y="5788286"/>
            <a:ext cx="2843628" cy="1245946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5E"/>
                </a:solidFill>
              </a:rPr>
              <a:t>25 participants</a:t>
            </a: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5E"/>
                </a:solidFill>
              </a:rPr>
              <a:t> 11 countries </a:t>
            </a: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5E"/>
                </a:solidFill>
              </a:rPr>
              <a:t> ~350 persons</a:t>
            </a:r>
          </a:p>
        </p:txBody>
      </p:sp>
      <p:sp>
        <p:nvSpPr>
          <p:cNvPr id="41990" name="CasellaDiTesto 1"/>
          <p:cNvSpPr txBox="1">
            <a:spLocks noChangeArrowheads="1"/>
          </p:cNvSpPr>
          <p:nvPr/>
        </p:nvSpPr>
        <p:spPr bwMode="auto">
          <a:xfrm>
            <a:off x="4324592" y="1184234"/>
            <a:ext cx="2143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>
                <a:solidFill>
                  <a:srgbClr val="00007D"/>
                </a:solidFill>
              </a:rPr>
              <a:t>2012</a:t>
            </a:r>
          </a:p>
        </p:txBody>
      </p:sp>
      <p:graphicFrame>
        <p:nvGraphicFramePr>
          <p:cNvPr id="8556" name="Group 364"/>
          <p:cNvGraphicFramePr>
            <a:graphicFrameLocks noGrp="1"/>
          </p:cNvGraphicFramePr>
          <p:nvPr>
            <p:extLst/>
          </p:nvPr>
        </p:nvGraphicFramePr>
        <p:xfrm>
          <a:off x="912240" y="1637766"/>
          <a:ext cx="2539141" cy="4031832"/>
        </p:xfrm>
        <a:graphic>
          <a:graphicData uri="http://schemas.openxmlformats.org/drawingml/2006/table">
            <a:tbl>
              <a:tblPr/>
              <a:tblGrid>
                <a:gridCol w="1224947"/>
                <a:gridCol w="1314194"/>
              </a:tblGrid>
              <a:tr h="4025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Name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BRGM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CEGL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CNR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CNRS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CRES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Greece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 Zürich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Switzerland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GFZ Potsdam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ISES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Netherlands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ISOR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Iceland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KIT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LIAG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3024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TNO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Netherlands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407" marB="504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02" name="Group 510"/>
          <p:cNvGraphicFramePr>
            <a:graphicFrameLocks noGrp="1"/>
          </p:cNvGraphicFramePr>
          <p:nvPr>
            <p:extLst/>
          </p:nvPr>
        </p:nvGraphicFramePr>
        <p:xfrm>
          <a:off x="3866113" y="1581466"/>
          <a:ext cx="2840128" cy="4278835"/>
        </p:xfrm>
        <a:graphic>
          <a:graphicData uri="http://schemas.openxmlformats.org/drawingml/2006/table">
            <a:tbl>
              <a:tblPr/>
              <a:tblGrid>
                <a:gridCol w="1569683"/>
                <a:gridCol w="1270445"/>
              </a:tblGrid>
              <a:tr h="34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Name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 Neuchâtel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Switzerland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ENEA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INGV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LNEG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Portugal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 Milano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BGS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RWTH Aachen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Torino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VITO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Belgium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Norway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Bari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 Trieste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  <a:tr h="302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 Darmstadt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85" marB="503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FF"/>
                    </a:solidFill>
                  </a:tcPr>
                </a:tc>
              </a:tr>
            </a:tbl>
          </a:graphicData>
        </a:graphic>
      </p:graphicFrame>
      <p:sp>
        <p:nvSpPr>
          <p:cNvPr id="42082" name="CasellaDiTesto 1"/>
          <p:cNvSpPr txBox="1">
            <a:spLocks noChangeArrowheads="1"/>
          </p:cNvSpPr>
          <p:nvPr/>
        </p:nvSpPr>
        <p:spPr bwMode="auto">
          <a:xfrm>
            <a:off x="7182221" y="1399776"/>
            <a:ext cx="2143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 dirty="0">
                <a:solidFill>
                  <a:srgbClr val="00007D"/>
                </a:solidFill>
              </a:rPr>
              <a:t>2013</a:t>
            </a:r>
          </a:p>
        </p:txBody>
      </p:sp>
      <p:graphicFrame>
        <p:nvGraphicFramePr>
          <p:cNvPr id="9003" name="Group 811"/>
          <p:cNvGraphicFramePr>
            <a:graphicFrameLocks noGrp="1"/>
          </p:cNvGraphicFramePr>
          <p:nvPr>
            <p:extLst/>
          </p:nvPr>
        </p:nvGraphicFramePr>
        <p:xfrm>
          <a:off x="7024727" y="1875756"/>
          <a:ext cx="2539140" cy="2216805"/>
        </p:xfrm>
        <a:graphic>
          <a:graphicData uri="http://schemas.openxmlformats.org/drawingml/2006/table">
            <a:tbl>
              <a:tblPr/>
              <a:tblGrid>
                <a:gridCol w="1224947"/>
                <a:gridCol w="1314193"/>
              </a:tblGrid>
              <a:tr h="4024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Name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TÜBITAK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Turkey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OGS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 Torino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IRIS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Norway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GZ Bochum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3023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Sintef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Norway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89"/>
          <p:cNvSpPr>
            <a:spLocks/>
          </p:cNvSpPr>
          <p:nvPr/>
        </p:nvSpPr>
        <p:spPr bwMode="auto">
          <a:xfrm>
            <a:off x="8027160" y="4242227"/>
            <a:ext cx="743800" cy="25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764"/>
              </a:lnSpc>
            </a:pPr>
            <a:r>
              <a:rPr lang="en-US" altLang="en-US" sz="1984" b="1" dirty="0">
                <a:solidFill>
                  <a:srgbClr val="00007D"/>
                </a:solidFill>
                <a:latin typeface="Arial" charset="0"/>
                <a:cs typeface="Arial" charset="0"/>
                <a:sym typeface="Arial" charset="0"/>
              </a:rPr>
              <a:t>2014</a:t>
            </a:r>
          </a:p>
        </p:txBody>
      </p:sp>
      <p:sp>
        <p:nvSpPr>
          <p:cNvPr id="13" name="Rectangle 93"/>
          <p:cNvSpPr>
            <a:spLocks/>
          </p:cNvSpPr>
          <p:nvPr/>
        </p:nvSpPr>
        <p:spPr bwMode="auto">
          <a:xfrm>
            <a:off x="7255442" y="4528505"/>
            <a:ext cx="2388648" cy="75946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15913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331"/>
              </a:spcBef>
            </a:pPr>
            <a:r>
              <a:rPr lang="en-US" altLang="en-US" sz="1323" b="1" dirty="0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CMR- Norway </a:t>
            </a:r>
            <a:endParaRPr lang="en-US" altLang="en-US" sz="1984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ctr">
              <a:lnSpc>
                <a:spcPct val="95000"/>
              </a:lnSpc>
              <a:spcBef>
                <a:spcPts val="441"/>
              </a:spcBef>
            </a:pPr>
            <a:r>
              <a:rPr lang="en-US" altLang="en-US" sz="1323" b="1" dirty="0" err="1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Uni</a:t>
            </a:r>
            <a:r>
              <a:rPr lang="en-US" altLang="en-US" sz="1323" b="1" dirty="0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 Roma Tre – Italy </a:t>
            </a:r>
            <a:endParaRPr lang="en-US" altLang="en-US" sz="1984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ctr">
              <a:lnSpc>
                <a:spcPct val="95000"/>
              </a:lnSpc>
              <a:spcBef>
                <a:spcPts val="441"/>
              </a:spcBef>
            </a:pPr>
            <a:r>
              <a:rPr lang="en-US" altLang="en-US" sz="1323" b="1" dirty="0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ORC-AXIS - Germany</a:t>
            </a:r>
          </a:p>
        </p:txBody>
      </p:sp>
      <p:sp>
        <p:nvSpPr>
          <p:cNvPr id="15" name="Rectangle 165"/>
          <p:cNvSpPr>
            <a:spLocks/>
          </p:cNvSpPr>
          <p:nvPr/>
        </p:nvSpPr>
        <p:spPr bwMode="auto">
          <a:xfrm>
            <a:off x="7255442" y="5807891"/>
            <a:ext cx="2388648" cy="82946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315913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95000"/>
              </a:lnSpc>
              <a:spcBef>
                <a:spcPts val="331"/>
              </a:spcBef>
            </a:pPr>
            <a:r>
              <a:rPr lang="en-US" altLang="en-US" sz="1323" b="1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UFZ- Germany</a:t>
            </a:r>
            <a:endParaRPr lang="en-US" altLang="en-US" sz="1984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ctr">
              <a:lnSpc>
                <a:spcPct val="95000"/>
              </a:lnSpc>
              <a:spcBef>
                <a:spcPts val="441"/>
              </a:spcBef>
            </a:pPr>
            <a:r>
              <a:rPr lang="en-US" altLang="en-US" sz="1323" b="1">
                <a:solidFill>
                  <a:srgbClr val="00003E"/>
                </a:solidFill>
                <a:latin typeface="Arial" charset="0"/>
                <a:cs typeface="Arial" charset="0"/>
                <a:sym typeface="Arial" charset="0"/>
              </a:rPr>
              <a:t>Polish Geological Institute - Poland</a:t>
            </a:r>
          </a:p>
        </p:txBody>
      </p:sp>
      <p:sp>
        <p:nvSpPr>
          <p:cNvPr id="42106" name="CasellaDiTesto 11"/>
          <p:cNvSpPr txBox="1">
            <a:spLocks noChangeArrowheads="1"/>
          </p:cNvSpPr>
          <p:nvPr/>
        </p:nvSpPr>
        <p:spPr bwMode="auto">
          <a:xfrm>
            <a:off x="5328344" y="4652967"/>
            <a:ext cx="3304350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u="sng" baseline="0" dirty="0" err="1">
                <a:solidFill>
                  <a:srgbClr val="00003F"/>
                </a:solidFill>
              </a:rPr>
              <a:t>Current</a:t>
            </a:r>
            <a:r>
              <a:rPr lang="it-IT" altLang="de-DE" b="1" u="sng" baseline="0" dirty="0">
                <a:solidFill>
                  <a:srgbClr val="00003F"/>
                </a:solidFill>
              </a:rPr>
              <a:t> status:</a:t>
            </a: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 dirty="0" smtClean="0">
                <a:solidFill>
                  <a:srgbClr val="00003F"/>
                </a:solidFill>
              </a:rPr>
              <a:t>35+ </a:t>
            </a:r>
            <a:r>
              <a:rPr lang="it-IT" altLang="de-DE" b="1" baseline="0" dirty="0" err="1">
                <a:solidFill>
                  <a:srgbClr val="00005E"/>
                </a:solidFill>
              </a:rPr>
              <a:t>participants</a:t>
            </a:r>
            <a:r>
              <a:rPr lang="it-IT" altLang="de-DE" b="1" baseline="0" dirty="0">
                <a:solidFill>
                  <a:srgbClr val="00005E"/>
                </a:solidFill>
              </a:rPr>
              <a:t> </a:t>
            </a: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 dirty="0" smtClean="0">
                <a:solidFill>
                  <a:srgbClr val="00005E"/>
                </a:solidFill>
              </a:rPr>
              <a:t>13 </a:t>
            </a:r>
            <a:r>
              <a:rPr lang="it-IT" altLang="de-DE" b="1" baseline="0" dirty="0" err="1">
                <a:solidFill>
                  <a:srgbClr val="00005E"/>
                </a:solidFill>
              </a:rPr>
              <a:t>countries</a:t>
            </a:r>
            <a:r>
              <a:rPr lang="it-IT" altLang="de-DE" b="1" baseline="0" dirty="0">
                <a:solidFill>
                  <a:srgbClr val="00005E"/>
                </a:solidFill>
              </a:rPr>
              <a:t> </a:t>
            </a:r>
            <a:endParaRPr lang="it-IT" altLang="de-DE" b="1" baseline="0" dirty="0">
              <a:solidFill>
                <a:srgbClr val="00003F"/>
              </a:solidFill>
            </a:endParaRPr>
          </a:p>
          <a:p>
            <a:pPr algn="ctr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de-DE" b="1" baseline="0" dirty="0">
                <a:solidFill>
                  <a:srgbClr val="00003F"/>
                </a:solidFill>
              </a:rPr>
              <a:t>~400 </a:t>
            </a:r>
            <a:r>
              <a:rPr lang="it-IT" altLang="de-DE" b="1" baseline="0" dirty="0" err="1">
                <a:solidFill>
                  <a:srgbClr val="00003F"/>
                </a:solidFill>
              </a:rPr>
              <a:t>persons</a:t>
            </a:r>
            <a:endParaRPr lang="it-IT" altLang="de-DE" b="1" baseline="0" dirty="0">
              <a:solidFill>
                <a:srgbClr val="00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8" y="179437"/>
            <a:ext cx="9453562" cy="417512"/>
          </a:xfrm>
        </p:spPr>
        <p:txBody>
          <a:bodyPr/>
          <a:lstStyle/>
          <a:p>
            <a:r>
              <a:rPr lang="de-DE" sz="2400" dirty="0" smtClean="0"/>
              <a:t>Large 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infrastructure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Deep</a:t>
            </a:r>
            <a:r>
              <a:rPr lang="de-DE" dirty="0" smtClean="0"/>
              <a:t> geothermal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both</a:t>
            </a:r>
            <a:r>
              <a:rPr lang="de-DE" dirty="0" smtClean="0"/>
              <a:t> hydro-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petrothermal</a:t>
            </a:r>
            <a:r>
              <a:rPr lang="de-DE" dirty="0"/>
              <a:t>:</a:t>
            </a:r>
          </a:p>
          <a:p>
            <a:pPr lvl="1"/>
            <a:r>
              <a:rPr lang="de-DE" i="1" dirty="0" err="1" smtClean="0"/>
              <a:t>Soultz</a:t>
            </a:r>
            <a:r>
              <a:rPr lang="de-DE" i="1" dirty="0" smtClean="0"/>
              <a:t>-sous‐</a:t>
            </a:r>
            <a:r>
              <a:rPr lang="de-DE" i="1" dirty="0" err="1" smtClean="0"/>
              <a:t>Forêts</a:t>
            </a:r>
            <a:r>
              <a:rPr lang="de-DE" i="1" dirty="0" smtClean="0"/>
              <a:t> BRGM, KIT (F), </a:t>
            </a:r>
            <a:r>
              <a:rPr lang="de-DE" i="1" dirty="0" smtClean="0">
                <a:sym typeface="Wingdings" panose="05000000000000000000" pitchFamily="2" charset="2"/>
              </a:rPr>
              <a:t> EGS</a:t>
            </a:r>
            <a:endParaRPr lang="de-DE" i="1" dirty="0" smtClean="0"/>
          </a:p>
          <a:p>
            <a:pPr lvl="1"/>
            <a:r>
              <a:rPr lang="de-DE" i="1" dirty="0" smtClean="0"/>
              <a:t>Triest OGS (I), </a:t>
            </a:r>
            <a:r>
              <a:rPr lang="de-DE" i="1" dirty="0" err="1" smtClean="0"/>
              <a:t>Testfield</a:t>
            </a:r>
            <a:r>
              <a:rPr lang="de-DE" i="1" dirty="0" smtClean="0"/>
              <a:t> </a:t>
            </a:r>
            <a:r>
              <a:rPr lang="de-DE" i="1" dirty="0" err="1" smtClean="0"/>
              <a:t>geophysical</a:t>
            </a:r>
            <a:r>
              <a:rPr lang="de-DE" i="1" dirty="0" smtClean="0"/>
              <a:t> </a:t>
            </a:r>
            <a:r>
              <a:rPr lang="de-DE" i="1" dirty="0" err="1" smtClean="0"/>
              <a:t>methods</a:t>
            </a:r>
            <a:endParaRPr lang="de-DE" i="1" dirty="0"/>
          </a:p>
          <a:p>
            <a:pPr lvl="1"/>
            <a:r>
              <a:rPr lang="de-DE" i="1" dirty="0" err="1"/>
              <a:t>VisLab</a:t>
            </a:r>
            <a:r>
              <a:rPr lang="de-DE" i="1" dirty="0"/>
              <a:t> </a:t>
            </a:r>
            <a:r>
              <a:rPr lang="de-DE" i="1" dirty="0" smtClean="0"/>
              <a:t>UFZ (D), </a:t>
            </a:r>
            <a:r>
              <a:rPr lang="de-DE" i="1" dirty="0" err="1" smtClean="0"/>
              <a:t>Process</a:t>
            </a:r>
            <a:r>
              <a:rPr lang="de-DE" i="1" dirty="0" smtClean="0"/>
              <a:t> </a:t>
            </a:r>
            <a:r>
              <a:rPr lang="de-DE" i="1" dirty="0" err="1" smtClean="0"/>
              <a:t>visualisation</a:t>
            </a:r>
            <a:endParaRPr lang="de-DE" i="1" dirty="0"/>
          </a:p>
          <a:p>
            <a:pPr lvl="1"/>
            <a:r>
              <a:rPr lang="de-DE" i="1" dirty="0" err="1" smtClean="0"/>
              <a:t>Gross</a:t>
            </a:r>
            <a:r>
              <a:rPr lang="de-DE" i="1" dirty="0" smtClean="0"/>
              <a:t> Schönebeck GFZ (D), </a:t>
            </a:r>
            <a:r>
              <a:rPr lang="de-DE" i="1" dirty="0">
                <a:sym typeface="Wingdings" panose="05000000000000000000" pitchFamily="2" charset="2"/>
              </a:rPr>
              <a:t> </a:t>
            </a:r>
            <a:r>
              <a:rPr lang="de-DE" i="1" dirty="0" err="1" smtClean="0">
                <a:sym typeface="Wingdings" panose="05000000000000000000" pitchFamily="2" charset="2"/>
              </a:rPr>
              <a:t>Deep</a:t>
            </a:r>
            <a:r>
              <a:rPr lang="de-DE" i="1" dirty="0" smtClean="0">
                <a:sym typeface="Wingdings" panose="05000000000000000000" pitchFamily="2" charset="2"/>
              </a:rPr>
              <a:t> thermal </a:t>
            </a:r>
            <a:r>
              <a:rPr lang="de-DE" i="1" dirty="0" err="1" smtClean="0">
                <a:sym typeface="Wingdings" panose="05000000000000000000" pitchFamily="2" charset="2"/>
              </a:rPr>
              <a:t>water</a:t>
            </a:r>
            <a:r>
              <a:rPr lang="de-DE" i="1" dirty="0" smtClean="0">
                <a:sym typeface="Wingdings" panose="05000000000000000000" pitchFamily="2" charset="2"/>
              </a:rPr>
              <a:t> </a:t>
            </a:r>
            <a:r>
              <a:rPr lang="de-DE" i="1" dirty="0" err="1" smtClean="0">
                <a:sym typeface="Wingdings" panose="05000000000000000000" pitchFamily="2" charset="2"/>
              </a:rPr>
              <a:t>loop</a:t>
            </a:r>
            <a:endParaRPr lang="de-DE" i="1" dirty="0" smtClean="0">
              <a:sym typeface="Wingdings" panose="05000000000000000000" pitchFamily="2" charset="2"/>
            </a:endParaRPr>
          </a:p>
          <a:p>
            <a:pPr lvl="1"/>
            <a:r>
              <a:rPr lang="de-DE" i="1" dirty="0" smtClean="0">
                <a:sym typeface="Wingdings" panose="05000000000000000000" pitchFamily="2" charset="2"/>
              </a:rPr>
              <a:t>Stavanger IRIS (N),  Drilling </a:t>
            </a:r>
            <a:r>
              <a:rPr lang="de-DE" i="1" dirty="0" err="1" smtClean="0">
                <a:sym typeface="Wingdings" panose="05000000000000000000" pitchFamily="2" charset="2"/>
              </a:rPr>
              <a:t>simulator</a:t>
            </a:r>
            <a:endParaRPr lang="de-DE" i="1" dirty="0"/>
          </a:p>
          <a:p>
            <a:pPr lvl="1"/>
            <a:r>
              <a:rPr lang="de-DE" i="1" dirty="0" err="1" smtClean="0"/>
              <a:t>GeoLaB</a:t>
            </a:r>
            <a:r>
              <a:rPr lang="de-DE" i="1" dirty="0" smtClean="0"/>
              <a:t> KIT (D); (2022 +), </a:t>
            </a:r>
            <a:r>
              <a:rPr lang="de-DE" i="1" dirty="0">
                <a:sym typeface="Wingdings" panose="05000000000000000000" pitchFamily="2" charset="2"/>
              </a:rPr>
              <a:t> </a:t>
            </a:r>
            <a:r>
              <a:rPr lang="de-DE" i="1" dirty="0" smtClean="0">
                <a:sym typeface="Wingdings" panose="05000000000000000000" pitchFamily="2" charset="2"/>
              </a:rPr>
              <a:t>EGS</a:t>
            </a:r>
          </a:p>
          <a:p>
            <a:pPr lvl="1"/>
            <a:r>
              <a:rPr lang="de-DE" i="1" dirty="0" smtClean="0">
                <a:sym typeface="Wingdings" panose="05000000000000000000" pitchFamily="2" charset="2"/>
              </a:rPr>
              <a:t>IDDP ISOR (</a:t>
            </a:r>
            <a:r>
              <a:rPr lang="de-DE" i="1" dirty="0" err="1" smtClean="0">
                <a:sym typeface="Wingdings" panose="05000000000000000000" pitchFamily="2" charset="2"/>
              </a:rPr>
              <a:t>Is</a:t>
            </a:r>
            <a:r>
              <a:rPr lang="de-DE" i="1" dirty="0" smtClean="0">
                <a:sym typeface="Wingdings" panose="05000000000000000000" pitchFamily="2" charset="2"/>
              </a:rPr>
              <a:t>),  </a:t>
            </a:r>
            <a:r>
              <a:rPr lang="de-DE" i="1" dirty="0" err="1" smtClean="0">
                <a:sym typeface="Wingdings" panose="05000000000000000000" pitchFamily="2" charset="2"/>
              </a:rPr>
              <a:t>supercritical</a:t>
            </a:r>
            <a:r>
              <a:rPr lang="de-DE" i="1" dirty="0" smtClean="0">
                <a:sym typeface="Wingdings" panose="05000000000000000000" pitchFamily="2" charset="2"/>
              </a:rPr>
              <a:t> Reservoir</a:t>
            </a:r>
            <a:endParaRPr lang="de-DE" i="1" dirty="0" smtClean="0"/>
          </a:p>
          <a:p>
            <a:pPr lvl="1"/>
            <a:r>
              <a:rPr lang="de-DE" i="1" dirty="0" smtClean="0"/>
              <a:t>…</a:t>
            </a:r>
            <a:endParaRPr lang="de-DE" i="1" dirty="0"/>
          </a:p>
          <a:p>
            <a:pPr lvl="1"/>
            <a:r>
              <a:rPr lang="de-DE" i="1" dirty="0" err="1" smtClean="0"/>
              <a:t>Äspö</a:t>
            </a:r>
            <a:r>
              <a:rPr lang="de-DE" i="1" dirty="0" smtClean="0"/>
              <a:t> SKB (</a:t>
            </a:r>
            <a:r>
              <a:rPr lang="de-DE" i="1" dirty="0"/>
              <a:t>S),</a:t>
            </a:r>
          </a:p>
          <a:p>
            <a:pPr lvl="1"/>
            <a:r>
              <a:rPr lang="de-DE" i="1" dirty="0" err="1" smtClean="0"/>
              <a:t>Grimsel</a:t>
            </a:r>
            <a:r>
              <a:rPr lang="de-DE" i="1" dirty="0" smtClean="0"/>
              <a:t> NAGRA (</a:t>
            </a:r>
            <a:r>
              <a:rPr lang="de-DE" i="1" dirty="0"/>
              <a:t>CH),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106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32472216"/>
              </p:ext>
            </p:extLst>
          </p:nvPr>
        </p:nvGraphicFramePr>
        <p:xfrm>
          <a:off x="1468416" y="1589815"/>
          <a:ext cx="6965328" cy="514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0" name="Segnaposto piè di pagina 1"/>
          <p:cNvSpPr>
            <a:spLocks noGrp="1"/>
          </p:cNvSpPr>
          <p:nvPr>
            <p:ph type="ftr" sz="quarter" idx="4294967295"/>
          </p:nvPr>
        </p:nvSpPr>
        <p:spPr bwMode="auto">
          <a:xfrm>
            <a:off x="6607822" y="6712624"/>
            <a:ext cx="3191863" cy="503978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23" dirty="0">
                <a:solidFill>
                  <a:srgbClr val="00007D"/>
                </a:solidFill>
              </a:rPr>
              <a:t>JP Geothermal Energy</a:t>
            </a:r>
          </a:p>
        </p:txBody>
      </p:sp>
      <p:grpSp>
        <p:nvGrpSpPr>
          <p:cNvPr id="97285" name="Gruppo 149"/>
          <p:cNvGrpSpPr>
            <a:grpSpLocks/>
          </p:cNvGrpSpPr>
          <p:nvPr/>
        </p:nvGrpSpPr>
        <p:grpSpPr bwMode="auto">
          <a:xfrm>
            <a:off x="6455946" y="5595437"/>
            <a:ext cx="1464686" cy="1571432"/>
            <a:chOff x="6039190" y="1045980"/>
            <a:chExt cx="2177694" cy="1834406"/>
          </a:xfrm>
        </p:grpSpPr>
        <p:sp>
          <p:nvSpPr>
            <p:cNvPr id="151" name="Rettangolo arrotondato 150"/>
            <p:cNvSpPr/>
            <p:nvPr/>
          </p:nvSpPr>
          <p:spPr>
            <a:xfrm>
              <a:off x="6039190" y="1045980"/>
              <a:ext cx="2177694" cy="1834406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2" name="Rettangolo 151"/>
            <p:cNvSpPr/>
            <p:nvPr/>
          </p:nvSpPr>
          <p:spPr>
            <a:xfrm>
              <a:off x="6130252" y="1133820"/>
              <a:ext cx="1995571" cy="1658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996" tIns="83996" rIns="83996" bIns="83996" spcCol="1270" anchor="ctr"/>
            <a:lstStyle/>
            <a:p>
              <a:pPr algn="ctr" defTabSz="58796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992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6" name="Rectangle 7"/>
          <p:cNvSpPr>
            <a:spLocks noChangeArrowheads="1"/>
          </p:cNvSpPr>
          <p:nvPr/>
        </p:nvSpPr>
        <p:spPr bwMode="auto">
          <a:xfrm>
            <a:off x="3946032" y="3170501"/>
            <a:ext cx="25408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tabLst>
                <a:tab pos="276484" algn="l"/>
              </a:tabLst>
              <a:defRPr/>
            </a:pPr>
            <a:r>
              <a:rPr lang="en-GB" sz="2000" b="1" baseline="-25000" dirty="0">
                <a:solidFill>
                  <a:srgbClr val="00007D"/>
                </a:solidFill>
                <a:latin typeface="+mn-lt"/>
                <a:cs typeface="Arial" pitchFamily="34" charset="0"/>
              </a:rPr>
              <a:t>Overall goal</a:t>
            </a:r>
          </a:p>
          <a:p>
            <a:pPr algn="ctr">
              <a:tabLst>
                <a:tab pos="276484" algn="l"/>
              </a:tabLst>
              <a:defRPr/>
            </a:pPr>
            <a:r>
              <a:rPr lang="en-GB" sz="2000" baseline="-25000" dirty="0">
                <a:solidFill>
                  <a:srgbClr val="00007D"/>
                </a:solidFill>
                <a:latin typeface="+mn-lt"/>
                <a:cs typeface="Arial" pitchFamily="34" charset="0"/>
              </a:rPr>
              <a:t>Development of new </a:t>
            </a:r>
          </a:p>
          <a:p>
            <a:pPr algn="ctr">
              <a:tabLst>
                <a:tab pos="276484" algn="l"/>
              </a:tabLst>
              <a:defRPr/>
            </a:pPr>
            <a:r>
              <a:rPr lang="en-GB" sz="2000" baseline="-25000" dirty="0">
                <a:solidFill>
                  <a:srgbClr val="00007D"/>
                </a:solidFill>
                <a:latin typeface="+mn-lt"/>
                <a:cs typeface="Arial" pitchFamily="34" charset="0"/>
              </a:rPr>
              <a:t>cost– effective technologies suitable for a sustainable growth of geothermal energy in Europe and worldwide</a:t>
            </a:r>
            <a:endParaRPr lang="en-US" sz="2000" baseline="-25000" dirty="0">
              <a:solidFill>
                <a:srgbClr val="00007D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1" name="Picture 6"/>
          <p:cNvPicPr>
            <a:picLocks noChangeAspect="1" noChangeArrowheads="1"/>
          </p:cNvPicPr>
          <p:nvPr/>
        </p:nvPicPr>
        <p:blipFill rotWithShape="1">
          <a:blip r:embed="rId9" cstate="print"/>
          <a:srcRect t="9553" b="28244"/>
          <a:stretch/>
        </p:blipFill>
        <p:spPr bwMode="auto">
          <a:xfrm>
            <a:off x="1007864" y="5518725"/>
            <a:ext cx="2271368" cy="18029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97288" name="Gruppo 123"/>
          <p:cNvGrpSpPr>
            <a:grpSpLocks/>
          </p:cNvGrpSpPr>
          <p:nvPr/>
        </p:nvGrpSpPr>
        <p:grpSpPr bwMode="auto">
          <a:xfrm>
            <a:off x="29106" y="3258283"/>
            <a:ext cx="2274902" cy="1639680"/>
            <a:chOff x="5208374" y="3280188"/>
            <a:chExt cx="2189933" cy="1647954"/>
          </a:xfrm>
        </p:grpSpPr>
        <p:sp>
          <p:nvSpPr>
            <p:cNvPr id="125" name="Rettangolo arrotondato 124"/>
            <p:cNvSpPr/>
            <p:nvPr/>
          </p:nvSpPr>
          <p:spPr>
            <a:xfrm>
              <a:off x="5208374" y="3280188"/>
              <a:ext cx="2189933" cy="1647954"/>
            </a:xfrm>
            <a:prstGeom prst="roundRect">
              <a:avLst/>
            </a:prstGeom>
            <a:blipFill rotWithShape="0">
              <a:blip r:embed="rId10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Rettangolo 125"/>
            <p:cNvSpPr/>
            <p:nvPr/>
          </p:nvSpPr>
          <p:spPr>
            <a:xfrm>
              <a:off x="5289233" y="3361091"/>
              <a:ext cx="2028215" cy="1486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5597" tIns="75597" rIns="75597" bIns="75597" spcCol="1270" anchor="ctr"/>
            <a:lstStyle/>
            <a:p>
              <a:pPr algn="ctr" defTabSz="881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b="1" baseline="-25000" dirty="0">
                <a:solidFill>
                  <a:srgbClr val="FF9933"/>
                </a:solidFill>
              </a:endParaRPr>
            </a:p>
          </p:txBody>
        </p:sp>
      </p:grpSp>
      <p:grpSp>
        <p:nvGrpSpPr>
          <p:cNvPr id="97289" name="Gruppo 126"/>
          <p:cNvGrpSpPr>
            <a:grpSpLocks/>
          </p:cNvGrpSpPr>
          <p:nvPr/>
        </p:nvGrpSpPr>
        <p:grpSpPr bwMode="auto">
          <a:xfrm>
            <a:off x="482153" y="1043533"/>
            <a:ext cx="2253903" cy="1744676"/>
            <a:chOff x="604840" y="971215"/>
            <a:chExt cx="2009757" cy="1678044"/>
          </a:xfrm>
        </p:grpSpPr>
        <p:sp>
          <p:nvSpPr>
            <p:cNvPr id="128" name="Rettangolo arrotondato 127"/>
            <p:cNvSpPr/>
            <p:nvPr/>
          </p:nvSpPr>
          <p:spPr>
            <a:xfrm>
              <a:off x="604840" y="971215"/>
              <a:ext cx="2009757" cy="1678044"/>
            </a:xfrm>
            <a:prstGeom prst="roundRect">
              <a:avLst/>
            </a:prstGeom>
            <a:blipFill rotWithShape="0">
              <a:blip r:embed="rId11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Rettangolo 128"/>
            <p:cNvSpPr/>
            <p:nvPr/>
          </p:nvSpPr>
          <p:spPr>
            <a:xfrm>
              <a:off x="685979" y="1053687"/>
              <a:ext cx="1847478" cy="1513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5597" tIns="75597" rIns="75597" bIns="75597" spcCol="1270" anchor="ctr"/>
            <a:lstStyle/>
            <a:p>
              <a:pPr algn="ctr" defTabSz="881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b="1" baseline="-25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7290" name="Gruppo 129"/>
          <p:cNvGrpSpPr>
            <a:grpSpLocks/>
          </p:cNvGrpSpPr>
          <p:nvPr/>
        </p:nvGrpSpPr>
        <p:grpSpPr bwMode="auto">
          <a:xfrm>
            <a:off x="7711212" y="3818652"/>
            <a:ext cx="2297652" cy="1503185"/>
            <a:chOff x="3286561" y="-95016"/>
            <a:chExt cx="2083926" cy="1363774"/>
          </a:xfrm>
        </p:grpSpPr>
        <p:sp>
          <p:nvSpPr>
            <p:cNvPr id="131" name="Rettangolo arrotondato 130"/>
            <p:cNvSpPr/>
            <p:nvPr/>
          </p:nvSpPr>
          <p:spPr>
            <a:xfrm>
              <a:off x="3286561" y="-95016"/>
              <a:ext cx="2083926" cy="1363774"/>
            </a:xfrm>
            <a:prstGeom prst="roundRect">
              <a:avLst/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Rettangolo 131"/>
            <p:cNvSpPr/>
            <p:nvPr/>
          </p:nvSpPr>
          <p:spPr>
            <a:xfrm>
              <a:off x="3353221" y="-28336"/>
              <a:ext cx="1950606" cy="1230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4598" tIns="54598" rIns="54598" bIns="54598" spcCol="1270" anchor="ctr"/>
            <a:lstStyle/>
            <a:p>
              <a:pPr algn="ctr" defTabSz="8819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t-IT" sz="1433" baseline="-25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Titolo 1"/>
          <p:cNvSpPr txBox="1">
            <a:spLocks/>
          </p:cNvSpPr>
          <p:nvPr/>
        </p:nvSpPr>
        <p:spPr>
          <a:xfrm>
            <a:off x="2527935" y="35421"/>
            <a:ext cx="7480929" cy="656221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>
                <a:solidFill>
                  <a:srgbClr val="0070C0"/>
                </a:solidFill>
                <a:ea typeface="+mj-ea"/>
                <a:cs typeface="+mj-cs"/>
              </a:rPr>
              <a:t>Structure of  the JPGE</a:t>
            </a:r>
            <a:endParaRPr lang="it-IT" sz="2400" b="1" kern="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85388" y="1043533"/>
            <a:ext cx="2549980" cy="173357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aseline="-25000">
              <a:solidFill>
                <a:srgbClr val="FFFFFF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960192" y="2777107"/>
            <a:ext cx="2540891" cy="246039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baseline="-25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/>
          </p:cNvSpPr>
          <p:nvPr/>
        </p:nvSpPr>
        <p:spPr bwMode="auto">
          <a:xfrm>
            <a:off x="1349333" y="981415"/>
            <a:ext cx="7471213" cy="119445"/>
          </a:xfrm>
          <a:prstGeom prst="rect">
            <a:avLst/>
          </a:prstGeom>
          <a:gradFill rotWithShape="0">
            <a:gsLst>
              <a:gs pos="0">
                <a:srgbClr val="00007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943968" y="1763613"/>
            <a:ext cx="6408712" cy="104087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0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0000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1522" name="Rectangle 18"/>
          <p:cNvSpPr>
            <a:spLocks/>
          </p:cNvSpPr>
          <p:nvPr/>
        </p:nvSpPr>
        <p:spPr bwMode="auto">
          <a:xfrm>
            <a:off x="212749" y="6804173"/>
            <a:ext cx="1731219" cy="576065"/>
          </a:xfrm>
          <a:prstGeom prst="rect">
            <a:avLst/>
          </a:prstGeom>
          <a:blipFill dpi="0" rotWithShape="0">
            <a:blip r:embed="rId2"/>
            <a:srcRect/>
            <a:stretch>
              <a:fillRect t="-36335" r="-274012" b="-3842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1523" name="Rectangle 19"/>
          <p:cNvSpPr>
            <a:spLocks/>
          </p:cNvSpPr>
          <p:nvPr/>
        </p:nvSpPr>
        <p:spPr bwMode="auto">
          <a:xfrm>
            <a:off x="2504406" y="1979637"/>
            <a:ext cx="5488234" cy="27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Geothermal </a:t>
            </a:r>
            <a:r>
              <a:rPr lang="en-US" altLang="de-DE" sz="19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en-US" altLang="de-DE" sz="198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ngineering Integrating Mitigation of</a:t>
            </a:r>
          </a:p>
        </p:txBody>
      </p:sp>
      <p:sp>
        <p:nvSpPr>
          <p:cNvPr id="21524" name="Rectangle 20"/>
          <p:cNvSpPr>
            <a:spLocks/>
          </p:cNvSpPr>
          <p:nvPr/>
        </p:nvSpPr>
        <p:spPr bwMode="auto">
          <a:xfrm>
            <a:off x="3185635" y="2411685"/>
            <a:ext cx="3747419" cy="27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</a:t>
            </a:r>
            <a:r>
              <a:rPr lang="en-US" altLang="de-DE" sz="198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nduced </a:t>
            </a:r>
            <a:r>
              <a:rPr lang="en-US" altLang="de-DE" sz="198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</a:t>
            </a:r>
            <a:r>
              <a:rPr lang="en-US" altLang="de-DE" sz="1984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ismicity</a:t>
            </a:r>
            <a:r>
              <a:rPr lang="en-US" altLang="de-DE" sz="198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in </a:t>
            </a:r>
            <a:r>
              <a:rPr lang="en-US" altLang="de-DE" sz="1984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</a:t>
            </a:r>
            <a:r>
              <a:rPr lang="en-US" altLang="de-DE" sz="198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eservoirs</a:t>
            </a:r>
          </a:p>
        </p:txBody>
      </p:sp>
      <p:sp>
        <p:nvSpPr>
          <p:cNvPr id="21525" name="Rectangle 21"/>
          <p:cNvSpPr>
            <a:spLocks/>
          </p:cNvSpPr>
          <p:nvPr/>
        </p:nvSpPr>
        <p:spPr bwMode="auto">
          <a:xfrm>
            <a:off x="2808923" y="3120185"/>
            <a:ext cx="4494279" cy="3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646"/>
              </a:lnSpc>
              <a:spcBef>
                <a:spcPts val="83"/>
              </a:spcBef>
            </a:pPr>
            <a:r>
              <a:rPr lang="en-US" altLang="de-DE" sz="248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European GEISER project</a:t>
            </a:r>
          </a:p>
        </p:txBody>
      </p:sp>
      <p:sp>
        <p:nvSpPr>
          <p:cNvPr id="21527" name="Rectangle 23"/>
          <p:cNvSpPr>
            <a:spLocks/>
          </p:cNvSpPr>
          <p:nvPr/>
        </p:nvSpPr>
        <p:spPr bwMode="auto">
          <a:xfrm>
            <a:off x="4294766" y="3731848"/>
            <a:ext cx="1564597" cy="3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646"/>
              </a:lnSpc>
              <a:spcBef>
                <a:spcPts val="83"/>
              </a:spcBef>
            </a:pPr>
            <a:r>
              <a:rPr lang="en-US" altLang="de-DE" sz="2480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2010-2013</a:t>
            </a:r>
          </a:p>
        </p:txBody>
      </p:sp>
      <p:sp>
        <p:nvSpPr>
          <p:cNvPr id="25" name="Rectangle 18"/>
          <p:cNvSpPr>
            <a:spLocks/>
          </p:cNvSpPr>
          <p:nvPr/>
        </p:nvSpPr>
        <p:spPr bwMode="auto">
          <a:xfrm>
            <a:off x="8424688" y="6850312"/>
            <a:ext cx="1445351" cy="576064"/>
          </a:xfrm>
          <a:prstGeom prst="rect">
            <a:avLst/>
          </a:prstGeom>
          <a:blipFill dpi="0" rotWithShape="0">
            <a:blip r:embed="rId2"/>
            <a:srcRect/>
            <a:stretch>
              <a:fillRect l="-347986" t="-43250" b="-3151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6" name="Rectangle 7"/>
          <p:cNvSpPr>
            <a:spLocks/>
          </p:cNvSpPr>
          <p:nvPr/>
        </p:nvSpPr>
        <p:spPr bwMode="auto">
          <a:xfrm>
            <a:off x="2104068" y="3899834"/>
            <a:ext cx="5596847" cy="9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ts val="2067"/>
              </a:lnSpc>
              <a:spcBef>
                <a:spcPts val="83"/>
              </a:spcBef>
            </a:pPr>
            <a:endParaRPr lang="en-US" altLang="de-DE" sz="1488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Develop mitigation </a:t>
            </a:r>
            <a:r>
              <a:rPr lang="en-US" altLang="de-DE" sz="1984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strategies of induced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2067"/>
              </a:lnSpc>
            </a:pPr>
            <a:r>
              <a:rPr lang="en-US" altLang="de-DE" sz="1984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seismicity in geothermal systems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ts val="1240"/>
              </a:spcBef>
            </a:pPr>
            <a:endParaRPr lang="en-US" altLang="de-DE" sz="1984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1861240" y="4654568"/>
            <a:ext cx="168010" cy="67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  <a:endParaRPr lang="en-US" altLang="de-DE" sz="1488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2067"/>
              </a:lnSpc>
              <a:spcBef>
                <a:spcPts val="992"/>
              </a:spcBef>
            </a:pPr>
            <a:r>
              <a:rPr lang="en-US" altLang="de-DE" sz="1984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</a:t>
            </a:r>
          </a:p>
        </p:txBody>
      </p:sp>
      <p:sp>
        <p:nvSpPr>
          <p:cNvPr id="28" name="Rectangle 9"/>
          <p:cNvSpPr>
            <a:spLocks/>
          </p:cNvSpPr>
          <p:nvPr/>
        </p:nvSpPr>
        <p:spPr bwMode="auto">
          <a:xfrm>
            <a:off x="1962309" y="5084519"/>
            <a:ext cx="4998310" cy="152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82563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Provide legal and administrative guidelines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2067"/>
              </a:lnSpc>
            </a:pPr>
            <a:r>
              <a:rPr lang="en-US" altLang="de-DE" sz="1984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licensing of geothermal power generation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ts val="992"/>
              </a:spcBef>
            </a:pPr>
            <a:r>
              <a:rPr lang="en-US" altLang="de-DE" sz="1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Funding period:  42 months, starting January 2010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ts val="83"/>
              </a:spcBef>
            </a:pPr>
            <a:r>
              <a:rPr lang="en-US" altLang="de-DE" sz="1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Co-funded by the European Commission within FP7</a:t>
            </a:r>
            <a:endParaRPr lang="en-US" altLang="de-DE" sz="1488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ct val="95000"/>
              </a:lnSpc>
              <a:spcBef>
                <a:spcPts val="83"/>
              </a:spcBef>
            </a:pPr>
            <a:r>
              <a:rPr lang="en-US" altLang="de-DE" sz="124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 partners from 7 countries, 2 </a:t>
            </a:r>
            <a:r>
              <a:rPr lang="en-US" altLang="de-DE" sz="124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industry</a:t>
            </a:r>
          </a:p>
          <a:p>
            <a:pPr>
              <a:lnSpc>
                <a:spcPct val="95000"/>
              </a:lnSpc>
              <a:spcBef>
                <a:spcPts val="1075"/>
              </a:spcBef>
            </a:pPr>
            <a:r>
              <a:rPr lang="en-US" altLang="de-DE" sz="1800" dirty="0" smtClean="0">
                <a:solidFill>
                  <a:srgbClr val="FF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  <a:sym typeface="Wingdings" panose="05000000000000000000" pitchFamily="2" charset="2"/>
              </a:rPr>
              <a:t></a:t>
            </a:r>
            <a:r>
              <a:rPr lang="en-US" altLang="de-DE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 3, 4, 5</a:t>
            </a:r>
            <a:endParaRPr lang="en-US" altLang="de-D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Rectangle 10"/>
          <p:cNvSpPr>
            <a:spLocks/>
          </p:cNvSpPr>
          <p:nvPr/>
        </p:nvSpPr>
        <p:spPr bwMode="auto">
          <a:xfrm>
            <a:off x="6951431" y="5106096"/>
            <a:ext cx="374086" cy="27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2067"/>
              </a:lnSpc>
              <a:spcBef>
                <a:spcPts val="83"/>
              </a:spcBef>
            </a:pPr>
            <a:r>
              <a:rPr lang="en-US" altLang="de-DE" sz="1984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7766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/>
          </p:cNvSpPr>
          <p:nvPr/>
        </p:nvSpPr>
        <p:spPr bwMode="auto">
          <a:xfrm>
            <a:off x="647825" y="1331565"/>
            <a:ext cx="9361040" cy="178511"/>
          </a:xfrm>
          <a:prstGeom prst="rect">
            <a:avLst/>
          </a:prstGeom>
          <a:gradFill rotWithShape="0">
            <a:gsLst>
              <a:gs pos="0">
                <a:srgbClr val="00007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4206823" y="2444882"/>
            <a:ext cx="5658025" cy="5007364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863848" y="2330672"/>
            <a:ext cx="68254" cy="15751"/>
            <a:chOff x="0" y="0"/>
            <a:chExt cx="51" cy="11"/>
          </a:xfrm>
        </p:grpSpPr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0" y="0"/>
              <a:ext cx="51" cy="1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6744 w 21600"/>
                <a:gd name="T5" fmla="*/ 21600 h 21600"/>
                <a:gd name="T6" fmla="*/ 6744 w 21600"/>
                <a:gd name="T7" fmla="*/ 18955 h 21600"/>
                <a:gd name="T8" fmla="*/ 7954 w 21600"/>
                <a:gd name="T9" fmla="*/ 2350 h 21600"/>
                <a:gd name="T10" fmla="*/ 21424 w 21600"/>
                <a:gd name="T11" fmla="*/ 2350 h 21600"/>
                <a:gd name="T12" fmla="*/ 2160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6744" y="21600"/>
                  </a:lnTo>
                  <a:lnTo>
                    <a:pt x="6744" y="18955"/>
                  </a:lnTo>
                  <a:lnTo>
                    <a:pt x="7954" y="2350"/>
                  </a:lnTo>
                  <a:lnTo>
                    <a:pt x="21424" y="2350"/>
                  </a:lnTo>
                  <a:lnTo>
                    <a:pt x="2160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18" y="1"/>
              <a:ext cx="32" cy="9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8398 w 21600"/>
                <a:gd name="T5" fmla="*/ 21600 h 21600"/>
                <a:gd name="T6" fmla="*/ 21071 w 21600"/>
                <a:gd name="T7" fmla="*/ 21600 h 21600"/>
                <a:gd name="T8" fmla="*/ 21071 w 21600"/>
                <a:gd name="T9" fmla="*/ 5735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8398" y="21600"/>
                  </a:lnTo>
                  <a:lnTo>
                    <a:pt x="21071" y="21600"/>
                  </a:lnTo>
                  <a:lnTo>
                    <a:pt x="21071" y="5735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587" name="Freeform 11"/>
          <p:cNvSpPr>
            <a:spLocks/>
          </p:cNvSpPr>
          <p:nvPr/>
        </p:nvSpPr>
        <p:spPr bwMode="auto">
          <a:xfrm>
            <a:off x="884849" y="2331984"/>
            <a:ext cx="21001" cy="11814"/>
          </a:xfrm>
          <a:custGeom>
            <a:avLst/>
            <a:gdLst>
              <a:gd name="T0" fmla="*/ 4053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4053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5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4053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884850" y="2343799"/>
            <a:ext cx="49878" cy="55128"/>
            <a:chOff x="0" y="0"/>
            <a:chExt cx="37" cy="41"/>
          </a:xfrm>
        </p:grpSpPr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6" y="16"/>
              <a:ext cx="11" cy="25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4056 w 21600"/>
                <a:gd name="T5" fmla="*/ 4891 h 21600"/>
                <a:gd name="T6" fmla="*/ 4056 w 21600"/>
                <a:gd name="T7" fmla="*/ 21600 h 21600"/>
                <a:gd name="T8" fmla="*/ 5586 w 21600"/>
                <a:gd name="T9" fmla="*/ 21057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056" y="4891"/>
                  </a:lnTo>
                  <a:lnTo>
                    <a:pt x="4056" y="21600"/>
                  </a:lnTo>
                  <a:lnTo>
                    <a:pt x="5586" y="21057"/>
                  </a:lnTo>
                  <a:lnTo>
                    <a:pt x="2160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0" y="0"/>
              <a:ext cx="37" cy="19"/>
            </a:xfrm>
            <a:custGeom>
              <a:avLst/>
              <a:gdLst>
                <a:gd name="T0" fmla="*/ 8852 w 21600"/>
                <a:gd name="T1" fmla="*/ 0 h 21600"/>
                <a:gd name="T2" fmla="*/ 0 w 21600"/>
                <a:gd name="T3" fmla="*/ 0 h 21600"/>
                <a:gd name="T4" fmla="*/ 0 w 21600"/>
                <a:gd name="T5" fmla="*/ 1568 h 21600"/>
                <a:gd name="T6" fmla="*/ 14548 w 21600"/>
                <a:gd name="T7" fmla="*/ 21600 h 21600"/>
                <a:gd name="T8" fmla="*/ 15191 w 21600"/>
                <a:gd name="T9" fmla="*/ 17855 h 21600"/>
                <a:gd name="T10" fmla="*/ 21524 w 21600"/>
                <a:gd name="T11" fmla="*/ 17855 h 21600"/>
                <a:gd name="T12" fmla="*/ 21600 w 21600"/>
                <a:gd name="T13" fmla="*/ 17419 h 21600"/>
                <a:gd name="T14" fmla="*/ 8852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8852" y="0"/>
                  </a:moveTo>
                  <a:lnTo>
                    <a:pt x="0" y="0"/>
                  </a:lnTo>
                  <a:lnTo>
                    <a:pt x="0" y="1568"/>
                  </a:lnTo>
                  <a:lnTo>
                    <a:pt x="14548" y="21600"/>
                  </a:lnTo>
                  <a:lnTo>
                    <a:pt x="15191" y="17855"/>
                  </a:lnTo>
                  <a:lnTo>
                    <a:pt x="21524" y="17855"/>
                  </a:lnTo>
                  <a:lnTo>
                    <a:pt x="21600" y="17419"/>
                  </a:lnTo>
                  <a:lnTo>
                    <a:pt x="885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591" name="Freeform 15"/>
          <p:cNvSpPr>
            <a:spLocks/>
          </p:cNvSpPr>
          <p:nvPr/>
        </p:nvSpPr>
        <p:spPr bwMode="auto">
          <a:xfrm>
            <a:off x="897976" y="2370049"/>
            <a:ext cx="24939" cy="63004"/>
          </a:xfrm>
          <a:custGeom>
            <a:avLst/>
            <a:gdLst>
              <a:gd name="T0" fmla="*/ 17976 w 21600"/>
              <a:gd name="T1" fmla="*/ 0 h 21600"/>
              <a:gd name="T2" fmla="*/ 0 w 21600"/>
              <a:gd name="T3" fmla="*/ 21600 h 21600"/>
              <a:gd name="T4" fmla="*/ 7981 w 21600"/>
              <a:gd name="T5" fmla="*/ 19343 h 21600"/>
              <a:gd name="T6" fmla="*/ 7981 w 21600"/>
              <a:gd name="T7" fmla="*/ 13719 h 21600"/>
              <a:gd name="T8" fmla="*/ 21600 w 21600"/>
              <a:gd name="T9" fmla="*/ 9851 h 21600"/>
              <a:gd name="T10" fmla="*/ 21600 w 21600"/>
              <a:gd name="T11" fmla="*/ 1039 h 21600"/>
              <a:gd name="T12" fmla="*/ 17976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17976" y="0"/>
                </a:moveTo>
                <a:lnTo>
                  <a:pt x="0" y="21600"/>
                </a:lnTo>
                <a:lnTo>
                  <a:pt x="7981" y="19343"/>
                </a:lnTo>
                <a:lnTo>
                  <a:pt x="7981" y="13719"/>
                </a:lnTo>
                <a:lnTo>
                  <a:pt x="21600" y="9851"/>
                </a:lnTo>
                <a:lnTo>
                  <a:pt x="21600" y="1039"/>
                </a:lnTo>
                <a:lnTo>
                  <a:pt x="17976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907163" y="2397614"/>
            <a:ext cx="15751" cy="19689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13398 h 21600"/>
              <a:gd name="T4" fmla="*/ 13287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13398"/>
                </a:lnTo>
                <a:lnTo>
                  <a:pt x="13287" y="21600"/>
                </a:lnTo>
                <a:lnTo>
                  <a:pt x="2160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907164" y="2377926"/>
            <a:ext cx="90568" cy="48565"/>
            <a:chOff x="0" y="0"/>
            <a:chExt cx="68" cy="37"/>
          </a:xfrm>
        </p:grpSpPr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37" y="10"/>
              <a:ext cx="31" cy="27"/>
            </a:xfrm>
            <a:custGeom>
              <a:avLst/>
              <a:gdLst>
                <a:gd name="T0" fmla="*/ 8049 w 21600"/>
                <a:gd name="T1" fmla="*/ 0 h 21600"/>
                <a:gd name="T2" fmla="*/ 0 w 21600"/>
                <a:gd name="T3" fmla="*/ 0 h 21600"/>
                <a:gd name="T4" fmla="*/ 0 w 21600"/>
                <a:gd name="T5" fmla="*/ 3547 h 21600"/>
                <a:gd name="T6" fmla="*/ 21600 w 21600"/>
                <a:gd name="T7" fmla="*/ 21600 h 21600"/>
                <a:gd name="T8" fmla="*/ 21600 w 21600"/>
                <a:gd name="T9" fmla="*/ 15899 h 21600"/>
                <a:gd name="T10" fmla="*/ 15990 w 21600"/>
                <a:gd name="T11" fmla="*/ 15899 h 21600"/>
                <a:gd name="T12" fmla="*/ 12566 w 21600"/>
                <a:gd name="T13" fmla="*/ 3801 h 21600"/>
                <a:gd name="T14" fmla="*/ 8049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8049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1600" y="21600"/>
                  </a:lnTo>
                  <a:lnTo>
                    <a:pt x="21600" y="15899"/>
                  </a:lnTo>
                  <a:lnTo>
                    <a:pt x="15990" y="15899"/>
                  </a:lnTo>
                  <a:lnTo>
                    <a:pt x="12566" y="3801"/>
                  </a:lnTo>
                  <a:lnTo>
                    <a:pt x="804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0" y="25"/>
              <a:ext cx="9" cy="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9769 h 21600"/>
                <a:gd name="T6" fmla="*/ 17649 w 21600"/>
                <a:gd name="T7" fmla="*/ 9769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9769"/>
                  </a:lnTo>
                  <a:lnTo>
                    <a:pt x="17649" y="9769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7" y="0"/>
              <a:ext cx="42" cy="30"/>
            </a:xfrm>
            <a:custGeom>
              <a:avLst/>
              <a:gdLst>
                <a:gd name="T0" fmla="*/ 13944 w 21600"/>
                <a:gd name="T1" fmla="*/ 0 h 21600"/>
                <a:gd name="T2" fmla="*/ 2551 w 21600"/>
                <a:gd name="T3" fmla="*/ 11081 h 21600"/>
                <a:gd name="T4" fmla="*/ 0 w 21600"/>
                <a:gd name="T5" fmla="*/ 21600 h 21600"/>
                <a:gd name="T6" fmla="*/ 913 w 21600"/>
                <a:gd name="T7" fmla="*/ 21600 h 21600"/>
                <a:gd name="T8" fmla="*/ 12226 w 21600"/>
                <a:gd name="T9" fmla="*/ 10631 h 21600"/>
                <a:gd name="T10" fmla="*/ 12226 w 21600"/>
                <a:gd name="T11" fmla="*/ 7481 h 21600"/>
                <a:gd name="T12" fmla="*/ 21600 w 21600"/>
                <a:gd name="T13" fmla="*/ 7481 h 21600"/>
                <a:gd name="T14" fmla="*/ 13944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3944" y="0"/>
                  </a:moveTo>
                  <a:lnTo>
                    <a:pt x="2551" y="11081"/>
                  </a:lnTo>
                  <a:lnTo>
                    <a:pt x="0" y="21600"/>
                  </a:lnTo>
                  <a:lnTo>
                    <a:pt x="913" y="21600"/>
                  </a:lnTo>
                  <a:lnTo>
                    <a:pt x="12226" y="10631"/>
                  </a:lnTo>
                  <a:lnTo>
                    <a:pt x="12226" y="7481"/>
                  </a:lnTo>
                  <a:lnTo>
                    <a:pt x="21600" y="7481"/>
                  </a:lnTo>
                  <a:lnTo>
                    <a:pt x="1394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60" y="25"/>
              <a:ext cx="8" cy="5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598" name="Freeform 22"/>
          <p:cNvSpPr>
            <a:spLocks/>
          </p:cNvSpPr>
          <p:nvPr/>
        </p:nvSpPr>
        <p:spPr bwMode="auto">
          <a:xfrm>
            <a:off x="929477" y="2330673"/>
            <a:ext cx="6563" cy="13126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7701 h 21600"/>
              <a:gd name="T4" fmla="*/ 0 w 21600"/>
              <a:gd name="T5" fmla="*/ 21600 h 21600"/>
              <a:gd name="T6" fmla="*/ 21600 w 21600"/>
              <a:gd name="T7" fmla="*/ 2160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7701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932103" y="2267669"/>
            <a:ext cx="40690" cy="76130"/>
            <a:chOff x="0" y="0"/>
            <a:chExt cx="31" cy="58"/>
          </a:xfrm>
        </p:grpSpPr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0" y="0"/>
              <a:ext cx="21" cy="58"/>
            </a:xfrm>
            <a:custGeom>
              <a:avLst/>
              <a:gdLst>
                <a:gd name="T0" fmla="*/ 15692 w 21600"/>
                <a:gd name="T1" fmla="*/ 0 h 21600"/>
                <a:gd name="T2" fmla="*/ 0 w 21600"/>
                <a:gd name="T3" fmla="*/ 17778 h 21600"/>
                <a:gd name="T4" fmla="*/ 3324 w 21600"/>
                <a:gd name="T5" fmla="*/ 17778 h 21600"/>
                <a:gd name="T6" fmla="*/ 3324 w 21600"/>
                <a:gd name="T7" fmla="*/ 21600 h 21600"/>
                <a:gd name="T8" fmla="*/ 7035 w 21600"/>
                <a:gd name="T9" fmla="*/ 21600 h 21600"/>
                <a:gd name="T10" fmla="*/ 10745 w 21600"/>
                <a:gd name="T11" fmla="*/ 17511 h 21600"/>
                <a:gd name="T12" fmla="*/ 10745 w 21600"/>
                <a:gd name="T13" fmla="*/ 6696 h 21600"/>
                <a:gd name="T14" fmla="*/ 21600 w 21600"/>
                <a:gd name="T15" fmla="*/ 6696 h 21600"/>
                <a:gd name="T16" fmla="*/ 15692 w 21600"/>
                <a:gd name="T1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5692" y="0"/>
                  </a:moveTo>
                  <a:lnTo>
                    <a:pt x="0" y="17778"/>
                  </a:lnTo>
                  <a:lnTo>
                    <a:pt x="3324" y="17778"/>
                  </a:lnTo>
                  <a:lnTo>
                    <a:pt x="3324" y="21600"/>
                  </a:lnTo>
                  <a:lnTo>
                    <a:pt x="7035" y="21600"/>
                  </a:lnTo>
                  <a:lnTo>
                    <a:pt x="10745" y="17511"/>
                  </a:lnTo>
                  <a:lnTo>
                    <a:pt x="10745" y="6696"/>
                  </a:lnTo>
                  <a:lnTo>
                    <a:pt x="21600" y="6696"/>
                  </a:lnTo>
                  <a:lnTo>
                    <a:pt x="1569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20" y="18"/>
              <a:ext cx="11" cy="40"/>
            </a:xfrm>
            <a:custGeom>
              <a:avLst/>
              <a:gdLst>
                <a:gd name="T0" fmla="*/ 1947 w 21600"/>
                <a:gd name="T1" fmla="*/ 0 h 21600"/>
                <a:gd name="T2" fmla="*/ 0 w 21600"/>
                <a:gd name="T3" fmla="*/ 0 h 21600"/>
                <a:gd name="T4" fmla="*/ 0 w 21600"/>
                <a:gd name="T5" fmla="*/ 16189 h 21600"/>
                <a:gd name="T6" fmla="*/ 6636 w 21600"/>
                <a:gd name="T7" fmla="*/ 21600 h 21600"/>
                <a:gd name="T8" fmla="*/ 14077 w 21600"/>
                <a:gd name="T9" fmla="*/ 21600 h 21600"/>
                <a:gd name="T10" fmla="*/ 14077 w 21600"/>
                <a:gd name="T11" fmla="*/ 16061 h 21600"/>
                <a:gd name="T12" fmla="*/ 21600 w 21600"/>
                <a:gd name="T13" fmla="*/ 16061 h 21600"/>
                <a:gd name="T14" fmla="*/ 1947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947" y="0"/>
                  </a:moveTo>
                  <a:lnTo>
                    <a:pt x="0" y="0"/>
                  </a:lnTo>
                  <a:lnTo>
                    <a:pt x="0" y="16189"/>
                  </a:lnTo>
                  <a:lnTo>
                    <a:pt x="6636" y="21600"/>
                  </a:lnTo>
                  <a:lnTo>
                    <a:pt x="14077" y="21600"/>
                  </a:lnTo>
                  <a:lnTo>
                    <a:pt x="14077" y="16061"/>
                  </a:lnTo>
                  <a:lnTo>
                    <a:pt x="21600" y="16061"/>
                  </a:lnTo>
                  <a:lnTo>
                    <a:pt x="194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02" name="Freeform 26"/>
          <p:cNvSpPr>
            <a:spLocks/>
          </p:cNvSpPr>
          <p:nvPr/>
        </p:nvSpPr>
        <p:spPr bwMode="auto">
          <a:xfrm>
            <a:off x="945229" y="2291295"/>
            <a:ext cx="13126" cy="19688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10634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10634" y="21600"/>
                </a:lnTo>
                <a:lnTo>
                  <a:pt x="2160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945228" y="2291296"/>
            <a:ext cx="6563" cy="3806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10948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10948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951793" y="2291296"/>
            <a:ext cx="6562" cy="39377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10599 h 21600"/>
              <a:gd name="T4" fmla="*/ 216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10599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967544" y="2330673"/>
            <a:ext cx="6562" cy="1312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7701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70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968856" y="2343799"/>
            <a:ext cx="49878" cy="55128"/>
          </a:xfrm>
          <a:custGeom>
            <a:avLst/>
            <a:gdLst>
              <a:gd name="T0" fmla="*/ 21600 w 21600"/>
              <a:gd name="T1" fmla="*/ 0 h 21600"/>
              <a:gd name="T2" fmla="*/ 12610 w 21600"/>
              <a:gd name="T3" fmla="*/ 0 h 21600"/>
              <a:gd name="T4" fmla="*/ 0 w 21600"/>
              <a:gd name="T5" fmla="*/ 8324 h 21600"/>
              <a:gd name="T6" fmla="*/ 4648 w 21600"/>
              <a:gd name="T7" fmla="*/ 21267 h 21600"/>
              <a:gd name="T8" fmla="*/ 5165 w 21600"/>
              <a:gd name="T9" fmla="*/ 21600 h 21600"/>
              <a:gd name="T10" fmla="*/ 5165 w 21600"/>
              <a:gd name="T11" fmla="*/ 11528 h 21600"/>
              <a:gd name="T12" fmla="*/ 6341 w 21600"/>
              <a:gd name="T13" fmla="*/ 8532 h 21600"/>
              <a:gd name="T14" fmla="*/ 9664 w 21600"/>
              <a:gd name="T15" fmla="*/ 8532 h 21600"/>
              <a:gd name="T16" fmla="*/ 21600 w 21600"/>
              <a:gd name="T17" fmla="*/ 582 h 21600"/>
              <a:gd name="T18" fmla="*/ 21600 w 21600"/>
              <a:gd name="T1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2610" y="0"/>
                </a:lnTo>
                <a:lnTo>
                  <a:pt x="0" y="8324"/>
                </a:lnTo>
                <a:lnTo>
                  <a:pt x="4648" y="21267"/>
                </a:lnTo>
                <a:lnTo>
                  <a:pt x="5165" y="21600"/>
                </a:lnTo>
                <a:lnTo>
                  <a:pt x="5165" y="11528"/>
                </a:lnTo>
                <a:lnTo>
                  <a:pt x="6341" y="8532"/>
                </a:lnTo>
                <a:lnTo>
                  <a:pt x="9664" y="8532"/>
                </a:lnTo>
                <a:lnTo>
                  <a:pt x="21600" y="582"/>
                </a:lnTo>
                <a:lnTo>
                  <a:pt x="2160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09" name="Group 33"/>
          <p:cNvGrpSpPr>
            <a:grpSpLocks/>
          </p:cNvGrpSpPr>
          <p:nvPr/>
        </p:nvGrpSpPr>
        <p:grpSpPr bwMode="auto">
          <a:xfrm>
            <a:off x="972793" y="2330672"/>
            <a:ext cx="66941" cy="14438"/>
            <a:chOff x="0" y="0"/>
            <a:chExt cx="50" cy="11"/>
          </a:xfrm>
        </p:grpSpPr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31" y="1"/>
              <a:ext cx="18" cy="10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4145 w 21600"/>
                <a:gd name="T5" fmla="*/ 19219 h 21600"/>
                <a:gd name="T6" fmla="*/ 4145 w 21600"/>
                <a:gd name="T7" fmla="*/ 2160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145" y="19219"/>
                  </a:lnTo>
                  <a:lnTo>
                    <a:pt x="4145" y="21600"/>
                  </a:lnTo>
                  <a:lnTo>
                    <a:pt x="2160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0" y="0"/>
              <a:ext cx="50" cy="10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510 w 21600"/>
                <a:gd name="T5" fmla="*/ 7701 h 21600"/>
                <a:gd name="T6" fmla="*/ 510 w 21600"/>
                <a:gd name="T7" fmla="*/ 21600 h 21600"/>
                <a:gd name="T8" fmla="*/ 8303 w 21600"/>
                <a:gd name="T9" fmla="*/ 21600 h 21600"/>
                <a:gd name="T10" fmla="*/ 13582 w 21600"/>
                <a:gd name="T11" fmla="*/ 2678 h 21600"/>
                <a:gd name="T12" fmla="*/ 20859 w 21600"/>
                <a:gd name="T13" fmla="*/ 2678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510" y="7701"/>
                  </a:lnTo>
                  <a:lnTo>
                    <a:pt x="510" y="21600"/>
                  </a:lnTo>
                  <a:lnTo>
                    <a:pt x="8303" y="21600"/>
                  </a:lnTo>
                  <a:lnTo>
                    <a:pt x="13582" y="2678"/>
                  </a:lnTo>
                  <a:lnTo>
                    <a:pt x="20859" y="2678"/>
                  </a:lnTo>
                  <a:lnTo>
                    <a:pt x="21600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10" name="Freeform 34"/>
          <p:cNvSpPr>
            <a:spLocks/>
          </p:cNvSpPr>
          <p:nvPr/>
        </p:nvSpPr>
        <p:spPr bwMode="auto">
          <a:xfrm>
            <a:off x="980669" y="2397614"/>
            <a:ext cx="17063" cy="19689"/>
          </a:xfrm>
          <a:custGeom>
            <a:avLst/>
            <a:gdLst>
              <a:gd name="T0" fmla="*/ 0 w 21600"/>
              <a:gd name="T1" fmla="*/ 0 h 21600"/>
              <a:gd name="T2" fmla="*/ 8185 w 21600"/>
              <a:gd name="T3" fmla="*/ 21600 h 21600"/>
              <a:gd name="T4" fmla="*/ 21600 w 21600"/>
              <a:gd name="T5" fmla="*/ 13570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8185" y="21600"/>
                </a:lnTo>
                <a:lnTo>
                  <a:pt x="21600" y="13570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980668" y="2370049"/>
            <a:ext cx="24939" cy="63004"/>
          </a:xfrm>
          <a:custGeom>
            <a:avLst/>
            <a:gdLst>
              <a:gd name="T0" fmla="*/ 3624 w 21600"/>
              <a:gd name="T1" fmla="*/ 0 h 21600"/>
              <a:gd name="T2" fmla="*/ 0 w 21600"/>
              <a:gd name="T3" fmla="*/ 1039 h 21600"/>
              <a:gd name="T4" fmla="*/ 0 w 21600"/>
              <a:gd name="T5" fmla="*/ 9707 h 21600"/>
              <a:gd name="T6" fmla="*/ 14086 w 21600"/>
              <a:gd name="T7" fmla="*/ 13719 h 21600"/>
              <a:gd name="T8" fmla="*/ 14086 w 21600"/>
              <a:gd name="T9" fmla="*/ 19487 h 21600"/>
              <a:gd name="T10" fmla="*/ 21600 w 21600"/>
              <a:gd name="T11" fmla="*/ 21600 h 21600"/>
              <a:gd name="T12" fmla="*/ 3624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3624" y="0"/>
                </a:moveTo>
                <a:lnTo>
                  <a:pt x="0" y="1039"/>
                </a:lnTo>
                <a:lnTo>
                  <a:pt x="0" y="9707"/>
                </a:lnTo>
                <a:lnTo>
                  <a:pt x="14086" y="13719"/>
                </a:lnTo>
                <a:lnTo>
                  <a:pt x="14086" y="19487"/>
                </a:lnTo>
                <a:lnTo>
                  <a:pt x="21600" y="21600"/>
                </a:lnTo>
                <a:lnTo>
                  <a:pt x="3624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997731" y="2331984"/>
            <a:ext cx="21001" cy="11814"/>
          </a:xfrm>
          <a:custGeom>
            <a:avLst/>
            <a:gdLst>
              <a:gd name="T0" fmla="*/ 17082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17082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082" y="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15" name="Group 39"/>
          <p:cNvGrpSpPr>
            <a:grpSpLocks/>
          </p:cNvGrpSpPr>
          <p:nvPr/>
        </p:nvGrpSpPr>
        <p:grpSpPr bwMode="auto">
          <a:xfrm>
            <a:off x="863848" y="2636503"/>
            <a:ext cx="68254" cy="15751"/>
            <a:chOff x="0" y="0"/>
            <a:chExt cx="51" cy="11"/>
          </a:xfrm>
        </p:grpSpPr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0" y="0"/>
              <a:ext cx="51" cy="11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6745 w 21600"/>
                <a:gd name="T5" fmla="*/ 21600 h 21600"/>
                <a:gd name="T6" fmla="*/ 6745 w 21600"/>
                <a:gd name="T7" fmla="*/ 19200 h 21600"/>
                <a:gd name="T8" fmla="*/ 7955 w 21600"/>
                <a:gd name="T9" fmla="*/ 2249 h 21600"/>
                <a:gd name="T10" fmla="*/ 21436 w 21600"/>
                <a:gd name="T11" fmla="*/ 2249 h 21600"/>
                <a:gd name="T12" fmla="*/ 2160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6745" y="21600"/>
                  </a:lnTo>
                  <a:lnTo>
                    <a:pt x="6745" y="19200"/>
                  </a:lnTo>
                  <a:lnTo>
                    <a:pt x="7955" y="2249"/>
                  </a:lnTo>
                  <a:lnTo>
                    <a:pt x="21436" y="2249"/>
                  </a:lnTo>
                  <a:lnTo>
                    <a:pt x="21600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8" y="1"/>
              <a:ext cx="32" cy="9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8393 w 21600"/>
                <a:gd name="T5" fmla="*/ 21600 h 21600"/>
                <a:gd name="T6" fmla="*/ 21058 w 21600"/>
                <a:gd name="T7" fmla="*/ 21600 h 21600"/>
                <a:gd name="T8" fmla="*/ 21058 w 21600"/>
                <a:gd name="T9" fmla="*/ 5926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8393" y="21600"/>
                  </a:lnTo>
                  <a:lnTo>
                    <a:pt x="21058" y="21600"/>
                  </a:lnTo>
                  <a:lnTo>
                    <a:pt x="21058" y="5926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16" name="Freeform 40"/>
          <p:cNvSpPr>
            <a:spLocks/>
          </p:cNvSpPr>
          <p:nvPr/>
        </p:nvSpPr>
        <p:spPr bwMode="auto">
          <a:xfrm>
            <a:off x="884849" y="2639128"/>
            <a:ext cx="21001" cy="11814"/>
          </a:xfrm>
          <a:custGeom>
            <a:avLst/>
            <a:gdLst>
              <a:gd name="T0" fmla="*/ 4053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4053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5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4053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884850" y="2650943"/>
            <a:ext cx="49878" cy="53815"/>
            <a:chOff x="0" y="0"/>
            <a:chExt cx="37" cy="41"/>
          </a:xfrm>
        </p:grpSpPr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26" y="16"/>
              <a:ext cx="11" cy="25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4008 w 21600"/>
                <a:gd name="T5" fmla="*/ 4815 h 21600"/>
                <a:gd name="T6" fmla="*/ 4008 w 21600"/>
                <a:gd name="T7" fmla="*/ 21600 h 21600"/>
                <a:gd name="T8" fmla="*/ 5520 w 21600"/>
                <a:gd name="T9" fmla="*/ 21132 h 21600"/>
                <a:gd name="T10" fmla="*/ 2160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008" y="4815"/>
                  </a:lnTo>
                  <a:lnTo>
                    <a:pt x="4008" y="21600"/>
                  </a:lnTo>
                  <a:lnTo>
                    <a:pt x="5520" y="21132"/>
                  </a:lnTo>
                  <a:lnTo>
                    <a:pt x="21600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0" y="0"/>
              <a:ext cx="37" cy="19"/>
            </a:xfrm>
            <a:custGeom>
              <a:avLst/>
              <a:gdLst>
                <a:gd name="T0" fmla="*/ 8852 w 21600"/>
                <a:gd name="T1" fmla="*/ 0 h 21600"/>
                <a:gd name="T2" fmla="*/ 0 w 21600"/>
                <a:gd name="T3" fmla="*/ 0 h 21600"/>
                <a:gd name="T4" fmla="*/ 0 w 21600"/>
                <a:gd name="T5" fmla="*/ 1422 h 21600"/>
                <a:gd name="T6" fmla="*/ 14548 w 21600"/>
                <a:gd name="T7" fmla="*/ 21600 h 21600"/>
                <a:gd name="T8" fmla="*/ 15191 w 21600"/>
                <a:gd name="T9" fmla="*/ 17778 h 21600"/>
                <a:gd name="T10" fmla="*/ 21600 w 21600"/>
                <a:gd name="T11" fmla="*/ 17778 h 21600"/>
                <a:gd name="T12" fmla="*/ 8852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8852" y="0"/>
                  </a:moveTo>
                  <a:lnTo>
                    <a:pt x="0" y="0"/>
                  </a:lnTo>
                  <a:lnTo>
                    <a:pt x="0" y="1422"/>
                  </a:lnTo>
                  <a:lnTo>
                    <a:pt x="14548" y="21600"/>
                  </a:lnTo>
                  <a:lnTo>
                    <a:pt x="15191" y="17778"/>
                  </a:lnTo>
                  <a:lnTo>
                    <a:pt x="21600" y="17778"/>
                  </a:lnTo>
                  <a:lnTo>
                    <a:pt x="8852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20" name="Freeform 44"/>
          <p:cNvSpPr>
            <a:spLocks/>
          </p:cNvSpPr>
          <p:nvPr/>
        </p:nvSpPr>
        <p:spPr bwMode="auto">
          <a:xfrm>
            <a:off x="897976" y="2675880"/>
            <a:ext cx="24939" cy="64317"/>
          </a:xfrm>
          <a:custGeom>
            <a:avLst/>
            <a:gdLst>
              <a:gd name="T0" fmla="*/ 17976 w 21600"/>
              <a:gd name="T1" fmla="*/ 0 h 21600"/>
              <a:gd name="T2" fmla="*/ 0 w 21600"/>
              <a:gd name="T3" fmla="*/ 21600 h 21600"/>
              <a:gd name="T4" fmla="*/ 7981 w 21600"/>
              <a:gd name="T5" fmla="*/ 19365 h 21600"/>
              <a:gd name="T6" fmla="*/ 7981 w 21600"/>
              <a:gd name="T7" fmla="*/ 13761 h 21600"/>
              <a:gd name="T8" fmla="*/ 21600 w 21600"/>
              <a:gd name="T9" fmla="*/ 9931 h 21600"/>
              <a:gd name="T10" fmla="*/ 21600 w 21600"/>
              <a:gd name="T11" fmla="*/ 1029 h 21600"/>
              <a:gd name="T12" fmla="*/ 17976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17976" y="0"/>
                </a:moveTo>
                <a:lnTo>
                  <a:pt x="0" y="21600"/>
                </a:lnTo>
                <a:lnTo>
                  <a:pt x="7981" y="19365"/>
                </a:lnTo>
                <a:lnTo>
                  <a:pt x="7981" y="13761"/>
                </a:lnTo>
                <a:lnTo>
                  <a:pt x="21600" y="9931"/>
                </a:lnTo>
                <a:lnTo>
                  <a:pt x="21600" y="1029"/>
                </a:lnTo>
                <a:lnTo>
                  <a:pt x="17976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907163" y="2704758"/>
            <a:ext cx="15751" cy="19689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13283 h 21600"/>
              <a:gd name="T4" fmla="*/ 13287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13283"/>
                </a:lnTo>
                <a:lnTo>
                  <a:pt x="13287" y="21600"/>
                </a:lnTo>
                <a:lnTo>
                  <a:pt x="2160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907164" y="2683757"/>
            <a:ext cx="90568" cy="49878"/>
            <a:chOff x="0" y="0"/>
            <a:chExt cx="68" cy="37"/>
          </a:xfrm>
        </p:grpSpPr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37" y="10"/>
              <a:ext cx="31" cy="27"/>
            </a:xfrm>
            <a:custGeom>
              <a:avLst/>
              <a:gdLst>
                <a:gd name="T0" fmla="*/ 8049 w 21600"/>
                <a:gd name="T1" fmla="*/ 0 h 21600"/>
                <a:gd name="T2" fmla="*/ 0 w 21600"/>
                <a:gd name="T3" fmla="*/ 0 h 21600"/>
                <a:gd name="T4" fmla="*/ 0 w 21600"/>
                <a:gd name="T5" fmla="*/ 3547 h 21600"/>
                <a:gd name="T6" fmla="*/ 21600 w 21600"/>
                <a:gd name="T7" fmla="*/ 21600 h 21600"/>
                <a:gd name="T8" fmla="*/ 21600 w 21600"/>
                <a:gd name="T9" fmla="*/ 15963 h 21600"/>
                <a:gd name="T10" fmla="*/ 15990 w 21600"/>
                <a:gd name="T11" fmla="*/ 15963 h 21600"/>
                <a:gd name="T12" fmla="*/ 12566 w 21600"/>
                <a:gd name="T13" fmla="*/ 3801 h 21600"/>
                <a:gd name="T14" fmla="*/ 8049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8049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21600" y="21600"/>
                  </a:lnTo>
                  <a:lnTo>
                    <a:pt x="21600" y="15963"/>
                  </a:lnTo>
                  <a:lnTo>
                    <a:pt x="15990" y="15963"/>
                  </a:lnTo>
                  <a:lnTo>
                    <a:pt x="12566" y="3801"/>
                  </a:lnTo>
                  <a:lnTo>
                    <a:pt x="8049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0" y="25"/>
              <a:ext cx="9" cy="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9844 h 21600"/>
                <a:gd name="T6" fmla="*/ 17711 w 21600"/>
                <a:gd name="T7" fmla="*/ 9844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9844"/>
                  </a:lnTo>
                  <a:lnTo>
                    <a:pt x="17711" y="9844"/>
                  </a:lnTo>
                  <a:lnTo>
                    <a:pt x="0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7" y="0"/>
              <a:ext cx="42" cy="30"/>
            </a:xfrm>
            <a:custGeom>
              <a:avLst/>
              <a:gdLst>
                <a:gd name="T0" fmla="*/ 13944 w 21600"/>
                <a:gd name="T1" fmla="*/ 0 h 21600"/>
                <a:gd name="T2" fmla="*/ 2551 w 21600"/>
                <a:gd name="T3" fmla="*/ 11109 h 21600"/>
                <a:gd name="T4" fmla="*/ 0 w 21600"/>
                <a:gd name="T5" fmla="*/ 21600 h 21600"/>
                <a:gd name="T6" fmla="*/ 895 w 21600"/>
                <a:gd name="T7" fmla="*/ 21600 h 21600"/>
                <a:gd name="T8" fmla="*/ 12226 w 21600"/>
                <a:gd name="T9" fmla="*/ 10603 h 21600"/>
                <a:gd name="T10" fmla="*/ 12226 w 21600"/>
                <a:gd name="T11" fmla="*/ 7461 h 21600"/>
                <a:gd name="T12" fmla="*/ 21600 w 21600"/>
                <a:gd name="T13" fmla="*/ 7461 h 21600"/>
                <a:gd name="T14" fmla="*/ 13944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13944" y="0"/>
                  </a:moveTo>
                  <a:lnTo>
                    <a:pt x="2551" y="11109"/>
                  </a:lnTo>
                  <a:lnTo>
                    <a:pt x="0" y="21600"/>
                  </a:lnTo>
                  <a:lnTo>
                    <a:pt x="895" y="21600"/>
                  </a:lnTo>
                  <a:lnTo>
                    <a:pt x="12226" y="10603"/>
                  </a:lnTo>
                  <a:lnTo>
                    <a:pt x="12226" y="7461"/>
                  </a:lnTo>
                  <a:lnTo>
                    <a:pt x="21600" y="7461"/>
                  </a:lnTo>
                  <a:lnTo>
                    <a:pt x="13944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60" y="25"/>
              <a:ext cx="8" cy="5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27" name="Freeform 51"/>
          <p:cNvSpPr>
            <a:spLocks/>
          </p:cNvSpPr>
          <p:nvPr/>
        </p:nvSpPr>
        <p:spPr bwMode="auto">
          <a:xfrm>
            <a:off x="929477" y="2636504"/>
            <a:ext cx="6563" cy="14439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7762 h 21600"/>
              <a:gd name="T4" fmla="*/ 0 w 21600"/>
              <a:gd name="T5" fmla="*/ 21600 h 21600"/>
              <a:gd name="T6" fmla="*/ 21600 w 21600"/>
              <a:gd name="T7" fmla="*/ 2160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776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30" name="Group 54"/>
          <p:cNvGrpSpPr>
            <a:grpSpLocks/>
          </p:cNvGrpSpPr>
          <p:nvPr/>
        </p:nvGrpSpPr>
        <p:grpSpPr bwMode="auto">
          <a:xfrm>
            <a:off x="932103" y="2573500"/>
            <a:ext cx="40690" cy="77443"/>
            <a:chOff x="0" y="0"/>
            <a:chExt cx="31" cy="58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0" y="0"/>
              <a:ext cx="21" cy="58"/>
            </a:xfrm>
            <a:custGeom>
              <a:avLst/>
              <a:gdLst>
                <a:gd name="T0" fmla="*/ 15641 w 21600"/>
                <a:gd name="T1" fmla="*/ 0 h 21600"/>
                <a:gd name="T2" fmla="*/ 0 w 21600"/>
                <a:gd name="T3" fmla="*/ 17833 h 21600"/>
                <a:gd name="T4" fmla="*/ 3320 w 21600"/>
                <a:gd name="T5" fmla="*/ 17833 h 21600"/>
                <a:gd name="T6" fmla="*/ 3320 w 21600"/>
                <a:gd name="T7" fmla="*/ 21600 h 21600"/>
                <a:gd name="T8" fmla="*/ 7016 w 21600"/>
                <a:gd name="T9" fmla="*/ 21600 h 21600"/>
                <a:gd name="T10" fmla="*/ 10713 w 21600"/>
                <a:gd name="T11" fmla="*/ 17568 h 21600"/>
                <a:gd name="T12" fmla="*/ 10713 w 21600"/>
                <a:gd name="T13" fmla="*/ 6798 h 21600"/>
                <a:gd name="T14" fmla="*/ 21600 w 21600"/>
                <a:gd name="T15" fmla="*/ 6798 h 21600"/>
                <a:gd name="T16" fmla="*/ 15641 w 21600"/>
                <a:gd name="T1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15641" y="0"/>
                  </a:moveTo>
                  <a:lnTo>
                    <a:pt x="0" y="17833"/>
                  </a:lnTo>
                  <a:lnTo>
                    <a:pt x="3320" y="17833"/>
                  </a:lnTo>
                  <a:lnTo>
                    <a:pt x="3320" y="21600"/>
                  </a:lnTo>
                  <a:lnTo>
                    <a:pt x="7016" y="21600"/>
                  </a:lnTo>
                  <a:lnTo>
                    <a:pt x="10713" y="17568"/>
                  </a:lnTo>
                  <a:lnTo>
                    <a:pt x="10713" y="6798"/>
                  </a:lnTo>
                  <a:lnTo>
                    <a:pt x="21600" y="6798"/>
                  </a:lnTo>
                  <a:lnTo>
                    <a:pt x="15641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20" y="18"/>
              <a:ext cx="11" cy="40"/>
            </a:xfrm>
            <a:custGeom>
              <a:avLst/>
              <a:gdLst>
                <a:gd name="T0" fmla="*/ 2093 w 21600"/>
                <a:gd name="T1" fmla="*/ 0 h 21600"/>
                <a:gd name="T2" fmla="*/ 0 w 21600"/>
                <a:gd name="T3" fmla="*/ 0 h 21600"/>
                <a:gd name="T4" fmla="*/ 0 w 21600"/>
                <a:gd name="T5" fmla="*/ 16189 h 21600"/>
                <a:gd name="T6" fmla="*/ 6629 w 21600"/>
                <a:gd name="T7" fmla="*/ 21600 h 21600"/>
                <a:gd name="T8" fmla="*/ 14066 w 21600"/>
                <a:gd name="T9" fmla="*/ 21600 h 21600"/>
                <a:gd name="T10" fmla="*/ 14066 w 21600"/>
                <a:gd name="T11" fmla="*/ 16104 h 21600"/>
                <a:gd name="T12" fmla="*/ 21600 w 21600"/>
                <a:gd name="T13" fmla="*/ 16104 h 21600"/>
                <a:gd name="T14" fmla="*/ 2093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093" y="0"/>
                  </a:moveTo>
                  <a:lnTo>
                    <a:pt x="0" y="0"/>
                  </a:lnTo>
                  <a:lnTo>
                    <a:pt x="0" y="16189"/>
                  </a:lnTo>
                  <a:lnTo>
                    <a:pt x="6629" y="21600"/>
                  </a:lnTo>
                  <a:lnTo>
                    <a:pt x="14066" y="21600"/>
                  </a:lnTo>
                  <a:lnTo>
                    <a:pt x="14066" y="16104"/>
                  </a:lnTo>
                  <a:lnTo>
                    <a:pt x="21600" y="16104"/>
                  </a:lnTo>
                  <a:lnTo>
                    <a:pt x="2093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31" name="Freeform 55"/>
          <p:cNvSpPr>
            <a:spLocks/>
          </p:cNvSpPr>
          <p:nvPr/>
        </p:nvSpPr>
        <p:spPr bwMode="auto">
          <a:xfrm>
            <a:off x="945229" y="2597127"/>
            <a:ext cx="13126" cy="19689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0 h 21600"/>
              <a:gd name="T4" fmla="*/ 10634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10634" y="21600"/>
                </a:lnTo>
                <a:lnTo>
                  <a:pt x="2160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945228" y="2597127"/>
            <a:ext cx="6563" cy="3937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10977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10977"/>
                </a:lnTo>
                <a:lnTo>
                  <a:pt x="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951793" y="2597127"/>
            <a:ext cx="6562" cy="40690"/>
          </a:xfrm>
          <a:custGeom>
            <a:avLst/>
            <a:gdLst>
              <a:gd name="T0" fmla="*/ 21600 w 21600"/>
              <a:gd name="T1" fmla="*/ 0 h 21600"/>
              <a:gd name="T2" fmla="*/ 0 w 21600"/>
              <a:gd name="T3" fmla="*/ 10657 h 21600"/>
              <a:gd name="T4" fmla="*/ 21600 w 21600"/>
              <a:gd name="T5" fmla="*/ 21600 h 21600"/>
              <a:gd name="T6" fmla="*/ 2160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10657"/>
                </a:ln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34" name="Freeform 58"/>
          <p:cNvSpPr>
            <a:spLocks/>
          </p:cNvSpPr>
          <p:nvPr/>
        </p:nvSpPr>
        <p:spPr bwMode="auto">
          <a:xfrm>
            <a:off x="967544" y="2636504"/>
            <a:ext cx="6562" cy="14439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21600 w 21600"/>
              <a:gd name="T7" fmla="*/ 7762 h 21600"/>
              <a:gd name="T8" fmla="*/ 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7762"/>
                </a:lnTo>
                <a:lnTo>
                  <a:pt x="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968856" y="2650943"/>
            <a:ext cx="49878" cy="53815"/>
          </a:xfrm>
          <a:custGeom>
            <a:avLst/>
            <a:gdLst>
              <a:gd name="T0" fmla="*/ 21600 w 21600"/>
              <a:gd name="T1" fmla="*/ 0 h 21600"/>
              <a:gd name="T2" fmla="*/ 12610 w 21600"/>
              <a:gd name="T3" fmla="*/ 0 h 21600"/>
              <a:gd name="T4" fmla="*/ 0 w 21600"/>
              <a:gd name="T5" fmla="*/ 8324 h 21600"/>
              <a:gd name="T6" fmla="*/ 4648 w 21600"/>
              <a:gd name="T7" fmla="*/ 21267 h 21600"/>
              <a:gd name="T8" fmla="*/ 5165 w 21600"/>
              <a:gd name="T9" fmla="*/ 21600 h 21600"/>
              <a:gd name="T10" fmla="*/ 5165 w 21600"/>
              <a:gd name="T11" fmla="*/ 11320 h 21600"/>
              <a:gd name="T12" fmla="*/ 6341 w 21600"/>
              <a:gd name="T13" fmla="*/ 8324 h 21600"/>
              <a:gd name="T14" fmla="*/ 9699 w 21600"/>
              <a:gd name="T15" fmla="*/ 8324 h 21600"/>
              <a:gd name="T16" fmla="*/ 21600 w 21600"/>
              <a:gd name="T17" fmla="*/ 499 h 21600"/>
              <a:gd name="T18" fmla="*/ 21600 w 21600"/>
              <a:gd name="T1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2610" y="0"/>
                </a:lnTo>
                <a:lnTo>
                  <a:pt x="0" y="8324"/>
                </a:lnTo>
                <a:lnTo>
                  <a:pt x="4648" y="21267"/>
                </a:lnTo>
                <a:lnTo>
                  <a:pt x="5165" y="21600"/>
                </a:lnTo>
                <a:lnTo>
                  <a:pt x="5165" y="11320"/>
                </a:lnTo>
                <a:lnTo>
                  <a:pt x="6341" y="8324"/>
                </a:lnTo>
                <a:lnTo>
                  <a:pt x="9699" y="8324"/>
                </a:lnTo>
                <a:lnTo>
                  <a:pt x="21600" y="499"/>
                </a:lnTo>
                <a:lnTo>
                  <a:pt x="2160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4638" name="Group 62"/>
          <p:cNvGrpSpPr>
            <a:grpSpLocks/>
          </p:cNvGrpSpPr>
          <p:nvPr/>
        </p:nvGrpSpPr>
        <p:grpSpPr bwMode="auto">
          <a:xfrm>
            <a:off x="972793" y="2636503"/>
            <a:ext cx="66941" cy="15751"/>
            <a:chOff x="0" y="0"/>
            <a:chExt cx="50" cy="11"/>
          </a:xfrm>
        </p:grpSpPr>
        <p:sp>
          <p:nvSpPr>
            <p:cNvPr id="24636" name="Freeform 60"/>
            <p:cNvSpPr>
              <a:spLocks/>
            </p:cNvSpPr>
            <p:nvPr/>
          </p:nvSpPr>
          <p:spPr bwMode="auto">
            <a:xfrm>
              <a:off x="31" y="1"/>
              <a:ext cx="18" cy="10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4127 w 21600"/>
                <a:gd name="T5" fmla="*/ 19526 h 21600"/>
                <a:gd name="T6" fmla="*/ 4127 w 21600"/>
                <a:gd name="T7" fmla="*/ 2160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4127" y="19526"/>
                  </a:lnTo>
                  <a:lnTo>
                    <a:pt x="4127" y="21600"/>
                  </a:lnTo>
                  <a:lnTo>
                    <a:pt x="21600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637" name="Freeform 61"/>
            <p:cNvSpPr>
              <a:spLocks/>
            </p:cNvSpPr>
            <p:nvPr/>
          </p:nvSpPr>
          <p:spPr bwMode="auto">
            <a:xfrm>
              <a:off x="0" y="0"/>
              <a:ext cx="50" cy="10"/>
            </a:xfrm>
            <a:custGeom>
              <a:avLst/>
              <a:gdLst>
                <a:gd name="T0" fmla="*/ 21600 w 21600"/>
                <a:gd name="T1" fmla="*/ 0 h 21600"/>
                <a:gd name="T2" fmla="*/ 0 w 21600"/>
                <a:gd name="T3" fmla="*/ 0 h 21600"/>
                <a:gd name="T4" fmla="*/ 506 w 21600"/>
                <a:gd name="T5" fmla="*/ 7762 h 21600"/>
                <a:gd name="T6" fmla="*/ 506 w 21600"/>
                <a:gd name="T7" fmla="*/ 21600 h 21600"/>
                <a:gd name="T8" fmla="*/ 8301 w 21600"/>
                <a:gd name="T9" fmla="*/ 21600 h 21600"/>
                <a:gd name="T10" fmla="*/ 13581 w 21600"/>
                <a:gd name="T11" fmla="*/ 2530 h 21600"/>
                <a:gd name="T12" fmla="*/ 20890 w 21600"/>
                <a:gd name="T13" fmla="*/ 2530 h 21600"/>
                <a:gd name="T14" fmla="*/ 21600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506" y="7762"/>
                  </a:lnTo>
                  <a:lnTo>
                    <a:pt x="506" y="21600"/>
                  </a:lnTo>
                  <a:lnTo>
                    <a:pt x="8301" y="21600"/>
                  </a:lnTo>
                  <a:lnTo>
                    <a:pt x="13581" y="2530"/>
                  </a:lnTo>
                  <a:lnTo>
                    <a:pt x="20890" y="2530"/>
                  </a:lnTo>
                  <a:lnTo>
                    <a:pt x="21600" y="0"/>
                  </a:lnTo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24639" name="Freeform 63"/>
          <p:cNvSpPr>
            <a:spLocks/>
          </p:cNvSpPr>
          <p:nvPr/>
        </p:nvSpPr>
        <p:spPr bwMode="auto">
          <a:xfrm>
            <a:off x="980669" y="2704758"/>
            <a:ext cx="17063" cy="19689"/>
          </a:xfrm>
          <a:custGeom>
            <a:avLst/>
            <a:gdLst>
              <a:gd name="T0" fmla="*/ 0 w 21600"/>
              <a:gd name="T1" fmla="*/ 0 h 21600"/>
              <a:gd name="T2" fmla="*/ 8185 w 21600"/>
              <a:gd name="T3" fmla="*/ 21600 h 21600"/>
              <a:gd name="T4" fmla="*/ 21600 w 21600"/>
              <a:gd name="T5" fmla="*/ 13499 h 21600"/>
              <a:gd name="T6" fmla="*/ 0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8185" y="21600"/>
                </a:lnTo>
                <a:lnTo>
                  <a:pt x="21600" y="13499"/>
                </a:lnTo>
                <a:lnTo>
                  <a:pt x="0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980668" y="2675880"/>
            <a:ext cx="24939" cy="64317"/>
          </a:xfrm>
          <a:custGeom>
            <a:avLst/>
            <a:gdLst>
              <a:gd name="T0" fmla="*/ 3624 w 21600"/>
              <a:gd name="T1" fmla="*/ 0 h 21600"/>
              <a:gd name="T2" fmla="*/ 0 w 21600"/>
              <a:gd name="T3" fmla="*/ 1029 h 21600"/>
              <a:gd name="T4" fmla="*/ 0 w 21600"/>
              <a:gd name="T5" fmla="*/ 9789 h 21600"/>
              <a:gd name="T6" fmla="*/ 14086 w 21600"/>
              <a:gd name="T7" fmla="*/ 13761 h 21600"/>
              <a:gd name="T8" fmla="*/ 14086 w 21600"/>
              <a:gd name="T9" fmla="*/ 19472 h 21600"/>
              <a:gd name="T10" fmla="*/ 21600 w 21600"/>
              <a:gd name="T11" fmla="*/ 21600 h 21600"/>
              <a:gd name="T12" fmla="*/ 3624 w 21600"/>
              <a:gd name="T1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00" h="21600">
                <a:moveTo>
                  <a:pt x="3624" y="0"/>
                </a:moveTo>
                <a:lnTo>
                  <a:pt x="0" y="1029"/>
                </a:lnTo>
                <a:lnTo>
                  <a:pt x="0" y="9789"/>
                </a:lnTo>
                <a:lnTo>
                  <a:pt x="14086" y="13761"/>
                </a:lnTo>
                <a:lnTo>
                  <a:pt x="14086" y="19472"/>
                </a:lnTo>
                <a:lnTo>
                  <a:pt x="21600" y="21600"/>
                </a:lnTo>
                <a:lnTo>
                  <a:pt x="3624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41" name="Freeform 65"/>
          <p:cNvSpPr>
            <a:spLocks/>
          </p:cNvSpPr>
          <p:nvPr/>
        </p:nvSpPr>
        <p:spPr bwMode="auto">
          <a:xfrm>
            <a:off x="997731" y="2639128"/>
            <a:ext cx="21001" cy="11814"/>
          </a:xfrm>
          <a:custGeom>
            <a:avLst/>
            <a:gdLst>
              <a:gd name="T0" fmla="*/ 17082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  <a:gd name="T6" fmla="*/ 17082 w 21600"/>
              <a:gd name="T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7082" y="0"/>
                </a:lnTo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42" name="Rectangle 66"/>
          <p:cNvSpPr>
            <a:spLocks/>
          </p:cNvSpPr>
          <p:nvPr/>
        </p:nvSpPr>
        <p:spPr bwMode="auto">
          <a:xfrm>
            <a:off x="575816" y="3106847"/>
            <a:ext cx="2854696" cy="13210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43" name="Rectangle 67"/>
          <p:cNvSpPr>
            <a:spLocks/>
          </p:cNvSpPr>
          <p:nvPr/>
        </p:nvSpPr>
        <p:spPr bwMode="auto">
          <a:xfrm>
            <a:off x="2375365" y="1764582"/>
            <a:ext cx="1364180" cy="1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819"/>
              </a:lnSpc>
              <a:spcBef>
                <a:spcPts val="83"/>
              </a:spcBef>
            </a:pPr>
            <a:r>
              <a:rPr lang="en-US" altLang="de-DE" sz="2400" b="1" dirty="0">
                <a:solidFill>
                  <a:srgbClr val="00007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IMAGE:</a:t>
            </a:r>
          </a:p>
        </p:txBody>
      </p:sp>
      <p:sp>
        <p:nvSpPr>
          <p:cNvPr id="24644" name="Rectangle 68"/>
          <p:cNvSpPr>
            <a:spLocks/>
          </p:cNvSpPr>
          <p:nvPr/>
        </p:nvSpPr>
        <p:spPr bwMode="auto">
          <a:xfrm>
            <a:off x="4129380" y="1751838"/>
            <a:ext cx="5591451" cy="1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819"/>
              </a:lnSpc>
              <a:spcBef>
                <a:spcPts val="83"/>
              </a:spcBef>
            </a:pPr>
            <a:r>
              <a:rPr lang="en-US" altLang="de-DE" sz="2400" b="1">
                <a:solidFill>
                  <a:srgbClr val="00007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Integrated Methods for Advanced</a:t>
            </a:r>
          </a:p>
        </p:txBody>
      </p:sp>
      <p:sp>
        <p:nvSpPr>
          <p:cNvPr id="24645" name="Rectangle 69"/>
          <p:cNvSpPr>
            <a:spLocks/>
          </p:cNvSpPr>
          <p:nvPr/>
        </p:nvSpPr>
        <p:spPr bwMode="auto">
          <a:xfrm>
            <a:off x="4206823" y="2010416"/>
            <a:ext cx="2037849" cy="1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736"/>
              </a:lnSpc>
              <a:spcBef>
                <a:spcPts val="83"/>
              </a:spcBef>
            </a:pPr>
            <a:r>
              <a:rPr lang="en-US" altLang="de-DE" sz="2400" b="1" dirty="0">
                <a:solidFill>
                  <a:srgbClr val="00007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Geothermal</a:t>
            </a:r>
          </a:p>
        </p:txBody>
      </p:sp>
      <p:sp>
        <p:nvSpPr>
          <p:cNvPr id="24646" name="Rectangle 70"/>
          <p:cNvSpPr>
            <a:spLocks/>
          </p:cNvSpPr>
          <p:nvPr/>
        </p:nvSpPr>
        <p:spPr bwMode="auto">
          <a:xfrm>
            <a:off x="5976416" y="2010416"/>
            <a:ext cx="2021006" cy="1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736"/>
              </a:lnSpc>
              <a:spcBef>
                <a:spcPts val="83"/>
              </a:spcBef>
            </a:pPr>
            <a:r>
              <a:rPr lang="en-US" altLang="de-DE" sz="2400" b="1" dirty="0">
                <a:solidFill>
                  <a:srgbClr val="00007B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Exploration</a:t>
            </a:r>
          </a:p>
        </p:txBody>
      </p:sp>
      <p:sp>
        <p:nvSpPr>
          <p:cNvPr id="24647" name="Rectangle 71"/>
          <p:cNvSpPr>
            <a:spLocks/>
          </p:cNvSpPr>
          <p:nvPr/>
        </p:nvSpPr>
        <p:spPr bwMode="auto">
          <a:xfrm>
            <a:off x="1096174" y="2333542"/>
            <a:ext cx="2235670" cy="43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323"/>
              </a:lnSpc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Magmatic sites</a:t>
            </a:r>
            <a:endParaRPr lang="en-US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1323"/>
              </a:lnSpc>
              <a:spcBef>
                <a:spcPts val="661"/>
              </a:spcBef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Non-magmatic sites</a:t>
            </a:r>
          </a:p>
        </p:txBody>
      </p:sp>
      <p:sp>
        <p:nvSpPr>
          <p:cNvPr id="24648" name="Rectangle 72"/>
          <p:cNvSpPr>
            <a:spLocks/>
          </p:cNvSpPr>
          <p:nvPr/>
        </p:nvSpPr>
        <p:spPr bwMode="auto">
          <a:xfrm>
            <a:off x="575816" y="4926971"/>
            <a:ext cx="4392487" cy="106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lvl1pPr marL="12700" algn="l"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ts val="1488"/>
              </a:lnSpc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November 2013	+</a:t>
            </a:r>
            <a:r>
              <a:rPr lang="en-US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 </a:t>
            </a:r>
            <a:r>
              <a:rPr lang="en-US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years</a:t>
            </a:r>
          </a:p>
          <a:p>
            <a:pPr>
              <a:lnSpc>
                <a:spcPts val="1488"/>
              </a:lnSpc>
            </a:pPr>
            <a:endParaRPr lang="en-US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1488"/>
              </a:lnSpc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Budget: 13 Mio €,</a:t>
            </a:r>
            <a:r>
              <a:rPr lang="en-US" alt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(incl. EC 10 M€)</a:t>
            </a:r>
            <a:endParaRPr lang="en-US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1488"/>
              </a:lnSpc>
            </a:pPr>
            <a:endParaRPr lang="en-US" altLang="de-DE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>
              <a:lnSpc>
                <a:spcPts val="1488"/>
              </a:lnSpc>
            </a:pP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19 partners (6 from industry</a:t>
            </a:r>
            <a:r>
              <a:rPr lang="en-US" alt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>
              <a:lnSpc>
                <a:spcPct val="95000"/>
              </a:lnSpc>
              <a:spcBef>
                <a:spcPts val="83"/>
              </a:spcBef>
            </a:pPr>
            <a:endParaRPr lang="en-US" altLang="de-DE" sz="1800" dirty="0" smtClean="0">
              <a:solidFill>
                <a:srgbClr val="FF0000"/>
              </a:solid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spcBef>
                <a:spcPts val="83"/>
              </a:spcBef>
            </a:pPr>
            <a:endParaRPr lang="en-US" altLang="de-DE" sz="1800" dirty="0">
              <a:solidFill>
                <a:srgbClr val="FF0000"/>
              </a:solidFill>
              <a:latin typeface="Wingdings" panose="05000000000000000000" pitchFamily="2" charset="2"/>
              <a:ea typeface="Wingdings" panose="05000000000000000000" pitchFamily="2" charset="2"/>
              <a:cs typeface="Wingdings" panose="05000000000000000000" pitchFamily="2" charset="2"/>
              <a:sym typeface="Wingdings" panose="05000000000000000000" pitchFamily="2" charset="2"/>
            </a:endParaRPr>
          </a:p>
          <a:p>
            <a:pPr>
              <a:lnSpc>
                <a:spcPct val="95000"/>
              </a:lnSpc>
              <a:spcBef>
                <a:spcPts val="83"/>
              </a:spcBef>
            </a:pPr>
            <a:r>
              <a:rPr lang="en-US" altLang="de-DE" sz="1800" dirty="0" smtClean="0">
                <a:solidFill>
                  <a:srgbClr val="FF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  <a:sym typeface="Wingdings" panose="05000000000000000000" pitchFamily="2" charset="2"/>
              </a:rPr>
              <a:t></a:t>
            </a:r>
            <a:r>
              <a:rPr lang="en-US" altLang="de-DE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de-D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 1, 2</a:t>
            </a:r>
            <a:endParaRPr lang="en-US" altLang="de-D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Rectangle 18"/>
          <p:cNvSpPr>
            <a:spLocks/>
          </p:cNvSpPr>
          <p:nvPr/>
        </p:nvSpPr>
        <p:spPr bwMode="auto">
          <a:xfrm>
            <a:off x="-248" y="6948189"/>
            <a:ext cx="1445351" cy="576064"/>
          </a:xfrm>
          <a:prstGeom prst="rect">
            <a:avLst/>
          </a:prstGeom>
          <a:blipFill dpi="0" rotWithShape="0">
            <a:blip r:embed="rId4"/>
            <a:srcRect/>
            <a:stretch>
              <a:fillRect l="-347986" t="-43250" b="-3151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45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</Words>
  <Application>Microsoft Office PowerPoint</Application>
  <PresentationFormat>Custom</PresentationFormat>
  <Paragraphs>147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Larissa</vt:lpstr>
      <vt:lpstr>PowerPoint Presentation</vt:lpstr>
      <vt:lpstr>EERA – JPGE   Participants</vt:lpstr>
      <vt:lpstr>Large scale research infrastructure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Stefano</dc:creator>
  <cp:lastModifiedBy>EGEC</cp:lastModifiedBy>
  <cp:revision>1084</cp:revision>
  <cp:lastPrinted>1601-01-01T00:00:00Z</cp:lastPrinted>
  <dcterms:created xsi:type="dcterms:W3CDTF">2009-04-16T10:32:32Z</dcterms:created>
  <dcterms:modified xsi:type="dcterms:W3CDTF">2016-04-06T07:51:26Z</dcterms:modified>
</cp:coreProperties>
</file>