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9" r:id="rId2"/>
    <p:sldId id="300" r:id="rId3"/>
    <p:sldId id="316" r:id="rId4"/>
    <p:sldId id="315" r:id="rId5"/>
    <p:sldId id="318" r:id="rId6"/>
    <p:sldId id="303" r:id="rId7"/>
    <p:sldId id="310" r:id="rId8"/>
    <p:sldId id="319" r:id="rId9"/>
    <p:sldId id="320" r:id="rId10"/>
    <p:sldId id="321" r:id="rId11"/>
    <p:sldId id="32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5C203"/>
    <a:srgbClr val="FFFF99"/>
    <a:srgbClr val="1A3674"/>
    <a:srgbClr val="2E507A"/>
    <a:srgbClr val="19336D"/>
    <a:srgbClr val="173F6F"/>
    <a:srgbClr val="1B1D7F"/>
    <a:srgbClr val="0033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EBDEE-D1B4-4381-9951-B7571571E4C1}" type="datetimeFigureOut">
              <a:rPr lang="is-IS" smtClean="0"/>
              <a:t>6.4.2016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042F-A3B9-4362-8A1C-4044A3E34EC7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989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22C16-4D14-4844-B562-19AC98E1281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A76B6-62B9-42EC-8CB4-D6AC0973A9F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A76B6-62B9-42EC-8CB4-D6AC0973A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3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5F19-14E2-456F-9212-C84A914295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6869876"/>
          </a:xfrm>
          <a:prstGeom prst="rect">
            <a:avLst/>
          </a:prstGeom>
          <a:solidFill>
            <a:srgbClr val="1A36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380" y="2130425"/>
            <a:ext cx="362924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3607" y="3886200"/>
            <a:ext cx="2988786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4200" y="6173787"/>
            <a:ext cx="2133600" cy="365125"/>
          </a:xfrm>
        </p:spPr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ORG logo-7c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000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ufa þrju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  <a:prstGeom prst="rect">
            <a:avLst/>
          </a:prstGeom>
        </p:spPr>
        <p:txBody>
          <a:bodyPr/>
          <a:lstStyle>
            <a:lvl1pPr>
              <a:defRPr sz="3200" cap="small" spc="600" baseline="0">
                <a:solidFill>
                  <a:srgbClr val="C2550F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cap="small" baseline="0">
                <a:solidFill>
                  <a:srgbClr val="C3540F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302C-9104-4950-B56D-63675974B88F}" type="datetime1">
              <a:rPr lang="is-IS"/>
              <a:pPr>
                <a:defRPr/>
              </a:pPr>
              <a:t>6.4.2016</a:t>
            </a:fld>
            <a:endParaRPr lang="is-I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C402-9D7E-4FCE-9171-9F211FFDE7A5}" type="slidenum">
              <a:rPr lang="is-IS"/>
              <a:pPr>
                <a:defRPr/>
              </a:pPr>
              <a:t>‹nr.›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7431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4E962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4E962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deMaster" descr="F_UK_EK_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9144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Geothermal-ERA-NET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87325"/>
            <a:ext cx="12573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5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6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9" name="shpPagenumberStyle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C51E7E-98EB-4499-BA6B-4AD29586C40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1136650" y="6361113"/>
            <a:ext cx="343535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Paul Ramsak   7/3/2013</a:t>
            </a:r>
          </a:p>
        </p:txBody>
      </p:sp>
    </p:spTree>
    <p:extLst>
      <p:ext uri="{BB962C8B-B14F-4D97-AF65-F5344CB8AC3E}">
        <p14:creationId xmlns:p14="http://schemas.microsoft.com/office/powerpoint/2010/main" val="23134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4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29" y="151791"/>
            <a:ext cx="135431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3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29" y="151791"/>
            <a:ext cx="135431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2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9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158"/>
            <a:ext cx="4038600" cy="492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158"/>
            <a:ext cx="4038600" cy="492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29" y="151791"/>
            <a:ext cx="135431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61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5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3" y="186478"/>
            <a:ext cx="1084997" cy="6096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29" y="151791"/>
            <a:ext cx="135431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14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23582"/>
          </a:xfrm>
          <a:prstGeom prst="rect">
            <a:avLst/>
          </a:prstGeom>
          <a:solidFill>
            <a:srgbClr val="1A3674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29" y="151791"/>
            <a:ext cx="135431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49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5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A65-3893-154C-8737-4E49916AD9E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96AD-1A15-534F-BAE4-90829788C3C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OS-glæra-ens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291078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060"/>
            <a:ext cx="8229600" cy="496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963D-0F09-4C2A-90EF-744BF00E3807}" type="datetimeFigureOut">
              <a:rPr lang="is-IS" smtClean="0"/>
              <a:t>6.4.2016</a:t>
            </a:fld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3F09-D545-4A6D-9467-EC7F272ADD86}" type="slidenum">
              <a:rPr lang="is-IS" smtClean="0"/>
              <a:t>‹nr.›</a:t>
            </a:fld>
            <a:endParaRPr lang="is-IS"/>
          </a:p>
        </p:txBody>
      </p:sp>
      <p:sp>
        <p:nvSpPr>
          <p:cNvPr id="7" name="Text Box 1"/>
          <p:cNvSpPr txBox="1"/>
          <p:nvPr userDrawn="1"/>
        </p:nvSpPr>
        <p:spPr>
          <a:xfrm>
            <a:off x="166351" y="6140019"/>
            <a:ext cx="2233949" cy="53435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20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Geothermal ERA NET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20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Coordination Office </a:t>
            </a:r>
            <a:endParaRPr lang="is-I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20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Orkustofnun, Iceland</a:t>
            </a:r>
            <a:endParaRPr lang="is-I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s-I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7" r:id="rId15"/>
    <p:sldLayoutId id="2147483678" r:id="rId16"/>
    <p:sldLayoutId id="214748368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hermaleranet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ul.ramsak@rvo.nl" TargetMode="External"/><Relationship Id="rId5" Type="http://schemas.openxmlformats.org/officeDocument/2006/relationships/hyperlink" Target="mailto:hjalti.p.ingolfsson@orkugardur.is" TargetMode="External"/><Relationship Id="rId4" Type="http://schemas.openxmlformats.org/officeDocument/2006/relationships/hyperlink" Target="mailto:gudni.a.johannesson@os.i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11" Type="http://schemas.openxmlformats.org/officeDocument/2006/relationships/image" Target="../media/image20.gif"/><Relationship Id="rId5" Type="http://schemas.openxmlformats.org/officeDocument/2006/relationships/image" Target="../media/image14.emf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emf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173" y="2113085"/>
            <a:ext cx="3629240" cy="1470025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Cooperation between European countries through the </a:t>
            </a: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it-IT" sz="2800" b="1" i="1" dirty="0">
                <a:solidFill>
                  <a:schemeClr val="bg1"/>
                </a:solidFill>
              </a:rPr>
              <a:t>Geothermal ERA NET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2635" y="3886199"/>
            <a:ext cx="4067278" cy="223290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slides from </a:t>
            </a:r>
          </a:p>
          <a:p>
            <a:r>
              <a:rPr lang="en-US" dirty="0" err="1">
                <a:solidFill>
                  <a:schemeClr val="bg1"/>
                </a:solidFill>
              </a:rPr>
              <a:t>Guðni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Jóhannesson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Director General, Orkustofnun, Iceland  </a:t>
            </a:r>
          </a:p>
          <a:p>
            <a:r>
              <a:rPr lang="en-US" sz="1800" dirty="0">
                <a:solidFill>
                  <a:schemeClr val="bg1"/>
                </a:solidFill>
              </a:rPr>
              <a:t>Geothermal ERA NET Coordination Office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bg1"/>
                </a:solidFill>
              </a:rPr>
              <a:t>presented by </a:t>
            </a:r>
            <a:r>
              <a:rPr lang="en-US" sz="1800" b="1" dirty="0" smtClean="0">
                <a:solidFill>
                  <a:schemeClr val="bg1"/>
                </a:solidFill>
              </a:rPr>
              <a:t>Paul Ramsak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Netherlands Enterprise Agency / RVO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Leader WP2 Information Exchange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35" y="2812319"/>
            <a:ext cx="41253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214979"/>
                </a:solidFill>
              </a:rPr>
              <a:t>European Technology and Innovation Platform (ETIP) on Deep Geothermal constitutional Meeting</a:t>
            </a:r>
          </a:p>
          <a:p>
            <a:pPr algn="ctr"/>
            <a:r>
              <a:rPr lang="it-IT" sz="1600" b="1" i="1" dirty="0" err="1">
                <a:solidFill>
                  <a:srgbClr val="214979"/>
                </a:solidFill>
              </a:rPr>
              <a:t>Brussels</a:t>
            </a:r>
            <a:r>
              <a:rPr lang="it-IT" sz="1600" b="1" i="1" dirty="0">
                <a:solidFill>
                  <a:srgbClr val="214979"/>
                </a:solidFill>
              </a:rPr>
              <a:t>, </a:t>
            </a:r>
            <a:r>
              <a:rPr lang="it-IT" sz="1600" b="1" i="1" dirty="0" err="1">
                <a:solidFill>
                  <a:srgbClr val="214979"/>
                </a:solidFill>
              </a:rPr>
              <a:t>Belgium</a:t>
            </a:r>
            <a:endParaRPr lang="is-IS" sz="1600" dirty="0">
              <a:solidFill>
                <a:srgbClr val="214979"/>
              </a:solidFill>
            </a:endParaRPr>
          </a:p>
          <a:p>
            <a:pPr algn="ctr"/>
            <a:r>
              <a:rPr lang="en-GB" sz="1600" b="1" i="1" dirty="0">
                <a:solidFill>
                  <a:srgbClr val="214979"/>
                </a:solidFill>
              </a:rPr>
              <a:t>6 April 2016</a:t>
            </a:r>
          </a:p>
        </p:txBody>
      </p:sp>
      <p:pic>
        <p:nvPicPr>
          <p:cNvPr id="9" name="Picture 8" descr="https://gallery.mailchimp.com/9fb1216a5bae04fa2448dbbdd/images/header_mynd3d1296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3" y="260734"/>
            <a:ext cx="4321278" cy="14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98923" y="6119104"/>
            <a:ext cx="39837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The Geothermal ERA NET is supported by the European Union's Seventh Programme, for research, technological development and demonstration under grant agreement No 291866</a:t>
            </a:r>
          </a:p>
        </p:txBody>
      </p:sp>
      <p:pic>
        <p:nvPicPr>
          <p:cNvPr id="7" name="Picture 6" descr="http://syscilia.org/images/fp7-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8375" y="5718572"/>
            <a:ext cx="1214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27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550" y="250825"/>
            <a:ext cx="7664450" cy="576263"/>
          </a:xfrm>
          <a:prstGeom prst="rect">
            <a:avLst/>
          </a:prstGeom>
          <a:noFill/>
        </p:spPr>
        <p:txBody>
          <a:bodyPr/>
          <a:lstStyle/>
          <a:p>
            <a:pPr defTabSz="914400" eaLnBrk="0" hangingPunct="0"/>
            <a:r>
              <a:rPr lang="hu-HU" sz="2400" b="1">
                <a:solidFill>
                  <a:schemeClr val="bg1"/>
                </a:solidFill>
                <a:latin typeface="Calibri" pitchFamily="34" charset="0"/>
              </a:rPr>
              <a:t>Follow-up: GEOTHREMICA  ERA-NET Co-fund action</a:t>
            </a:r>
            <a:endParaRPr lang="de-CH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0" y="3895725"/>
            <a:ext cx="9144000" cy="4176713"/>
          </a:xfrm>
          <a:prstGeom prst="rect">
            <a:avLst/>
          </a:prstGeom>
        </p:spPr>
        <p:txBody>
          <a:bodyPr/>
          <a:lstStyle/>
          <a:p>
            <a:pPr marL="176213" indent="-176213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«</a:t>
            </a:r>
            <a:r>
              <a:rPr lang="en-US" sz="2000" b="1">
                <a:latin typeface="Calibri" pitchFamily="34" charset="0"/>
              </a:rPr>
              <a:t>Transnational</a:t>
            </a:r>
            <a:r>
              <a:rPr lang="en-US" sz="2000">
                <a:latin typeface="Calibri" pitchFamily="34" charset="0"/>
              </a:rPr>
              <a:t> Call» for </a:t>
            </a:r>
            <a:r>
              <a:rPr lang="en-US" sz="2000" b="1">
                <a:latin typeface="Calibri" pitchFamily="34" charset="0"/>
              </a:rPr>
              <a:t>Pilot- and Demonstration Projects with very strong industry participation</a:t>
            </a:r>
            <a:endParaRPr lang="en-US" sz="2000">
              <a:latin typeface="Calibri" pitchFamily="34" charset="0"/>
            </a:endParaRPr>
          </a:p>
          <a:p>
            <a:pPr marL="176213" indent="-176213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Target «Direct use &amp; power generation embedded in an energy system»  </a:t>
            </a:r>
            <a:r>
              <a:rPr lang="hu-HU" sz="2000">
                <a:latin typeface="Calibri" pitchFamily="34" charset="0"/>
              </a:rPr>
              <a:t>- more specified during the Call</a:t>
            </a:r>
            <a:endParaRPr lang="en-US" sz="2000">
              <a:latin typeface="Calibri" pitchFamily="34" charset="0"/>
            </a:endParaRPr>
          </a:p>
          <a:p>
            <a:pPr marL="176213" indent="-176213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Decision of the European Commission expected for Q4-2016</a:t>
            </a:r>
          </a:p>
          <a:p>
            <a:pPr marL="176213" indent="-176213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1</a:t>
            </a:r>
            <a:r>
              <a:rPr lang="en-US" sz="2000" baseline="30000">
                <a:latin typeface="Calibri" pitchFamily="34" charset="0"/>
              </a:rPr>
              <a:t>st</a:t>
            </a:r>
            <a:r>
              <a:rPr lang="en-US" sz="2000">
                <a:latin typeface="Calibri" pitchFamily="34" charset="0"/>
              </a:rPr>
              <a:t> Call</a:t>
            </a:r>
            <a:r>
              <a:rPr lang="hu-HU" sz="2000">
                <a:latin typeface="Calibri" pitchFamily="34" charset="0"/>
              </a:rPr>
              <a:t> (to be launced and evaluated by GEOTHERMICA)</a:t>
            </a:r>
            <a:r>
              <a:rPr lang="en-US" sz="2000">
                <a:latin typeface="Calibri" pitchFamily="34" charset="0"/>
              </a:rPr>
              <a:t>: Q2-2017 (two-stage process</a:t>
            </a:r>
            <a:r>
              <a:rPr lang="hu-HU" sz="2000">
                <a:latin typeface="Calibri" pitchFamily="34" charset="0"/>
              </a:rPr>
              <a:t>: 1) project concept, 2) full proposals</a:t>
            </a:r>
            <a:r>
              <a:rPr lang="en-US" sz="2000">
                <a:latin typeface="Calibri" pitchFamily="34" charset="0"/>
              </a:rPr>
              <a:t>; award of contracts mid-2018)</a:t>
            </a:r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9488" y="1346200"/>
            <a:ext cx="2757487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281113"/>
            <a:ext cx="54467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ERA-NET Cofund Action </a:t>
            </a:r>
            <a:r>
              <a:rPr lang="en-US" sz="2000" b="1">
                <a:latin typeface="Calibri" pitchFamily="34" charset="0"/>
              </a:rPr>
              <a:t>GEOTHERMICA</a:t>
            </a:r>
            <a:r>
              <a:rPr lang="en-US" sz="2000">
                <a:latin typeface="Calibri" pitchFamily="34" charset="0"/>
              </a:rPr>
              <a:t> (2017-2021) submitted on 5 April 2016 </a:t>
            </a:r>
            <a:r>
              <a:rPr lang="hu-HU" sz="2000">
                <a:latin typeface="Calibri" pitchFamily="34" charset="0"/>
              </a:rPr>
              <a:t>(LCE-34-2016)</a:t>
            </a:r>
            <a:endParaRPr lang="en-US" sz="2000">
              <a:latin typeface="Calibri" pitchFamily="34" charset="0"/>
            </a:endParaRPr>
          </a:p>
          <a:p>
            <a:pPr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16 «Research Program Owners and Managers» from </a:t>
            </a:r>
            <a:r>
              <a:rPr lang="en-US" sz="2000" b="1">
                <a:latin typeface="Calibri" pitchFamily="34" charset="0"/>
              </a:rPr>
              <a:t>13</a:t>
            </a:r>
            <a:r>
              <a:rPr lang="hu-HU" sz="2000" b="1">
                <a:latin typeface="Calibri" pitchFamily="34" charset="0"/>
              </a:rPr>
              <a:t> european countries</a:t>
            </a:r>
            <a:endParaRPr lang="en-US" sz="2000" b="1">
              <a:latin typeface="Calibri" pitchFamily="34" charset="0"/>
            </a:endParaRPr>
          </a:p>
          <a:p>
            <a:pPr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Targeted funds for 1</a:t>
            </a:r>
            <a:r>
              <a:rPr lang="en-US" sz="2000" baseline="30000">
                <a:latin typeface="Calibri" pitchFamily="34" charset="0"/>
              </a:rPr>
              <a:t>st</a:t>
            </a:r>
            <a:r>
              <a:rPr lang="en-US" sz="2000">
                <a:latin typeface="Calibri" pitchFamily="34" charset="0"/>
              </a:rPr>
              <a:t> Call</a:t>
            </a:r>
            <a:r>
              <a:rPr lang="hu-HU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€ 25-30 m</a:t>
            </a:r>
            <a:r>
              <a:rPr lang="hu-HU" sz="2000">
                <a:latin typeface="Calibri" pitchFamily="34" charset="0"/>
              </a:rPr>
              <a:t>il</a:t>
            </a:r>
            <a:r>
              <a:rPr lang="en-US" sz="2000">
                <a:latin typeface="Calibri" pitchFamily="34" charset="0"/>
              </a:rPr>
              <a:t>l</a:t>
            </a:r>
            <a:r>
              <a:rPr lang="hu-HU" sz="2000">
                <a:latin typeface="Calibri" pitchFamily="34" charset="0"/>
              </a:rPr>
              <a:t>io</a:t>
            </a:r>
            <a:r>
              <a:rPr lang="en-US" sz="2000">
                <a:latin typeface="Calibri" pitchFamily="34" charset="0"/>
              </a:rPr>
              <a:t>n</a:t>
            </a:r>
            <a:r>
              <a:rPr lang="hu-HU" sz="2000">
                <a:latin typeface="Calibri" pitchFamily="34" charset="0"/>
              </a:rPr>
              <a:t> (33% EU contribution, 67% input from partners)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27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PagenumberStyle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CC8D-433E-4E9E-937A-EACE814AD632}" type="slidenum">
              <a:rPr lang="nl-NL"/>
              <a:pPr>
                <a:defRPr/>
              </a:pPr>
              <a:t>11</a:t>
            </a:fld>
            <a:endParaRPr lang="nl-NL"/>
          </a:p>
        </p:txBody>
      </p:sp>
      <p:pic>
        <p:nvPicPr>
          <p:cNvPr id="34818" name="Picture 7" descr="Geothermal-ERA-NET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850" y="5064125"/>
            <a:ext cx="24288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églalap 3"/>
          <p:cNvSpPr>
            <a:spLocks noChangeArrowheads="1"/>
          </p:cNvSpPr>
          <p:nvPr/>
        </p:nvSpPr>
        <p:spPr bwMode="auto">
          <a:xfrm>
            <a:off x="2524125" y="1584325"/>
            <a:ext cx="365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Calibri" pitchFamily="34" charset="0"/>
                <a:hlinkClick r:id="rId3"/>
              </a:rPr>
              <a:t>www.geothermaleranet.eu</a:t>
            </a:r>
            <a:endParaRPr lang="en-GB" sz="2400" b="1">
              <a:latin typeface="Calibri" pitchFamily="34" charset="0"/>
            </a:endParaRPr>
          </a:p>
        </p:txBody>
      </p:sp>
      <p:sp>
        <p:nvSpPr>
          <p:cNvPr id="34820" name="Szövegdoboz 1"/>
          <p:cNvSpPr txBox="1">
            <a:spLocks noChangeArrowheads="1"/>
          </p:cNvSpPr>
          <p:nvPr/>
        </p:nvSpPr>
        <p:spPr bwMode="auto">
          <a:xfrm>
            <a:off x="788988" y="2438400"/>
            <a:ext cx="291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>
                <a:solidFill>
                  <a:schemeClr val="bg1"/>
                </a:solidFill>
                <a:latin typeface="Calibri" pitchFamily="34" charset="0"/>
              </a:rPr>
              <a:t>Prof.dr. Gudni A Jóhannesson</a:t>
            </a:r>
          </a:p>
        </p:txBody>
      </p:sp>
      <p:sp>
        <p:nvSpPr>
          <p:cNvPr id="3" name="Téglalap 2"/>
          <p:cNvSpPr/>
          <p:nvPr/>
        </p:nvSpPr>
        <p:spPr>
          <a:xfrm>
            <a:off x="409575" y="2438400"/>
            <a:ext cx="85550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376092"/>
                </a:solidFill>
                <a:latin typeface="Calibri" pitchFamily="34" charset="0"/>
              </a:rPr>
              <a:t>Project leader: </a:t>
            </a:r>
            <a:r>
              <a:rPr lang="is-IS" sz="2000" b="1" dirty="0">
                <a:solidFill>
                  <a:srgbClr val="376092"/>
                </a:solidFill>
                <a:latin typeface="Calibri" pitchFamily="34" charset="0"/>
              </a:rPr>
              <a:t>Gudni A Jóhannesson</a:t>
            </a:r>
            <a:r>
              <a:rPr lang="hu-HU" sz="2000" b="1" dirty="0">
                <a:solidFill>
                  <a:srgbClr val="376092"/>
                </a:solidFill>
                <a:latin typeface="Calibri" pitchFamily="34" charset="0"/>
              </a:rPr>
              <a:t> (</a:t>
            </a:r>
            <a:r>
              <a:rPr lang="hu-HU" sz="2000" b="1" dirty="0">
                <a:solidFill>
                  <a:srgbClr val="376092"/>
                </a:solidFill>
                <a:latin typeface="Calibri" pitchFamily="34" charset="0"/>
                <a:hlinkClick r:id="rId4"/>
              </a:rPr>
              <a:t>gudni.a.johannesson@os.is</a:t>
            </a:r>
            <a:r>
              <a:rPr lang="hu-HU" sz="2000" b="1" dirty="0">
                <a:solidFill>
                  <a:srgbClr val="376092"/>
                </a:solidFill>
                <a:latin typeface="Calibri" pitchFamily="34" charset="0"/>
              </a:rPr>
              <a:t>)</a:t>
            </a:r>
          </a:p>
          <a:p>
            <a:r>
              <a:rPr lang="hu-HU" sz="2000" b="1" dirty="0">
                <a:solidFill>
                  <a:srgbClr val="376092"/>
                </a:solidFill>
                <a:latin typeface="Calibri" pitchFamily="34" charset="0"/>
              </a:rPr>
              <a:t>Project manager: Hja</a:t>
            </a:r>
            <a:r>
              <a:rPr lang="en-US" sz="2000" b="1" dirty="0">
                <a:solidFill>
                  <a:srgbClr val="376092"/>
                </a:solidFill>
                <a:latin typeface="Calibri" pitchFamily="34" charset="0"/>
              </a:rPr>
              <a:t>l</a:t>
            </a:r>
            <a:r>
              <a:rPr lang="hu-HU" sz="2000" b="1" dirty="0">
                <a:solidFill>
                  <a:srgbClr val="376092"/>
                </a:solidFill>
                <a:latin typeface="Calibri" pitchFamily="34" charset="0"/>
              </a:rPr>
              <a:t>ti Páll Ingólfsson (</a:t>
            </a:r>
            <a:r>
              <a:rPr lang="hu-HU" sz="2000" b="1" dirty="0">
                <a:solidFill>
                  <a:srgbClr val="376092"/>
                </a:solidFill>
                <a:latin typeface="Calibri" pitchFamily="34" charset="0"/>
                <a:hlinkClick r:id="rId5"/>
              </a:rPr>
              <a:t>hjalti.p.ingolfsson@orkugardur.is</a:t>
            </a:r>
            <a:r>
              <a:rPr lang="hu-HU" sz="2000" b="1" dirty="0" smtClean="0">
                <a:solidFill>
                  <a:srgbClr val="376092"/>
                </a:solidFill>
                <a:latin typeface="Calibri" pitchFamily="34" charset="0"/>
              </a:rPr>
              <a:t>)</a:t>
            </a:r>
            <a:endParaRPr lang="nl-NL" sz="2000" b="1" dirty="0" smtClean="0">
              <a:solidFill>
                <a:srgbClr val="376092"/>
              </a:solidFill>
              <a:latin typeface="Calibri" pitchFamily="34" charset="0"/>
            </a:endParaRPr>
          </a:p>
          <a:p>
            <a:endParaRPr lang="nl-NL" sz="2000" b="1" dirty="0" smtClean="0">
              <a:solidFill>
                <a:srgbClr val="376092"/>
              </a:solidFill>
              <a:latin typeface="Calibri" pitchFamily="34" charset="0"/>
            </a:endParaRPr>
          </a:p>
          <a:p>
            <a:r>
              <a:rPr lang="nl-NL" sz="2000" b="1" dirty="0" smtClean="0">
                <a:solidFill>
                  <a:srgbClr val="376092"/>
                </a:solidFill>
                <a:latin typeface="Calibri" pitchFamily="34" charset="0"/>
              </a:rPr>
              <a:t>Leader Information Exchange: Paul Ramsak (</a:t>
            </a:r>
            <a:r>
              <a:rPr lang="nl-NL" sz="2000" b="1" dirty="0" smtClean="0">
                <a:solidFill>
                  <a:srgbClr val="376092"/>
                </a:solidFill>
                <a:latin typeface="Calibri" pitchFamily="34" charset="0"/>
                <a:hlinkClick r:id="rId6"/>
              </a:rPr>
              <a:t>paul.ramsak@rvo.nl</a:t>
            </a:r>
            <a:r>
              <a:rPr lang="nl-NL" sz="2000" b="1" dirty="0" smtClean="0">
                <a:solidFill>
                  <a:srgbClr val="376092"/>
                </a:solidFill>
                <a:latin typeface="Calibri" pitchFamily="34" charset="0"/>
              </a:rPr>
              <a:t>)</a:t>
            </a:r>
            <a:endParaRPr lang="is-IS" sz="2000" b="1" dirty="0">
              <a:solidFill>
                <a:srgbClr val="37609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42" y="1134087"/>
            <a:ext cx="5345856" cy="5240740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 dirty="0"/>
              <a:t>IS 	</a:t>
            </a:r>
            <a:r>
              <a:rPr lang="en-US" sz="1200" noProof="1"/>
              <a:t>Orkustofnun (National Energy Authority, Iceland)</a:t>
            </a:r>
            <a:endParaRPr lang="en-US" sz="1100" noProof="1"/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NL 	Rijksdienst voor Ondernemend Nederland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CH 	Swiss Federal Office of Energy </a:t>
            </a:r>
            <a:r>
              <a:rPr lang="en-US" sz="1050" noProof="1"/>
              <a:t>(SFOE)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I	National Research Council of Italy</a:t>
            </a:r>
            <a:r>
              <a:rPr lang="en-US" sz="1050" noProof="1"/>
              <a:t> (CNR)</a:t>
            </a:r>
            <a:endParaRPr lang="en-US" sz="1200" noProof="1"/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D 	Jülich </a:t>
            </a:r>
            <a:r>
              <a:rPr lang="en-US" sz="1050" noProof="1"/>
              <a:t>(PTJ)</a:t>
            </a:r>
            <a:endParaRPr lang="en-US" sz="1200" noProof="1"/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F 	ADEME</a:t>
            </a:r>
            <a:r>
              <a:rPr lang="en-US" sz="1050" noProof="1"/>
              <a:t> ( BRGM as third party)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IS 	Icelandic Centre for Research</a:t>
            </a:r>
            <a:r>
              <a:rPr lang="en-US" sz="1100" noProof="1"/>
              <a:t> </a:t>
            </a:r>
            <a:r>
              <a:rPr lang="en-US" sz="1050" noProof="1"/>
              <a:t>(RANNÍS)</a:t>
            </a:r>
            <a:endParaRPr lang="en-US" sz="1200" noProof="1"/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TR 	TÜBITAK</a:t>
            </a:r>
            <a:r>
              <a:rPr lang="en-US" sz="1050" noProof="1"/>
              <a:t> (Scientific and Technological Research Council of Turkey)</a:t>
            </a:r>
            <a:endParaRPr lang="en-US" sz="1100" noProof="1"/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SVK	Slovak Ministry of Education, Science, Research and Sport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endParaRPr lang="en-US" sz="1200" noProof="1"/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MFIG	Hungarian Geological and Geophysical Institute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SED	Slovenian Energy Directorate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noProof="1"/>
              <a:t>EAD	Electicidade dos Acores</a:t>
            </a:r>
          </a:p>
          <a:p>
            <a:pPr marL="400050" lvl="1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1119635"/>
            <a:ext cx="40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1509929"/>
            <a:ext cx="428868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1900223"/>
            <a:ext cx="38598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2290517"/>
            <a:ext cx="438764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2680811"/>
            <a:ext cx="485155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3071105"/>
            <a:ext cx="434181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3851693"/>
            <a:ext cx="438764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4241987"/>
            <a:ext cx="438764" cy="2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3461399"/>
            <a:ext cx="40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16" y="232075"/>
            <a:ext cx="6096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Geothermal ERA-NET Consortium</a:t>
            </a:r>
          </a:p>
        </p:txBody>
      </p:sp>
      <p:pic>
        <p:nvPicPr>
          <p:cNvPr id="2050" name="Picture 2" descr="http://www.mapsofworld.com/images/world-countries-flags/slovenia-fla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5438729"/>
            <a:ext cx="423848" cy="2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rwflags.com/fotw/images/h/hu-var23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" y="5065426"/>
            <a:ext cx="431999" cy="2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039" y="5812032"/>
            <a:ext cx="463729" cy="2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5747589" y="3955312"/>
            <a:ext cx="3048873" cy="2275932"/>
            <a:chOff x="1198214" y="1186672"/>
            <a:chExt cx="4915328" cy="3623254"/>
          </a:xfrm>
          <a:solidFill>
            <a:srgbClr val="FFFF00"/>
          </a:solidFill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 l="20085" t="7751"/>
            <a:stretch>
              <a:fillRect/>
            </a:stretch>
          </p:blipFill>
          <p:spPr bwMode="auto">
            <a:xfrm>
              <a:off x="1198214" y="1186672"/>
              <a:ext cx="4915328" cy="3623254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5-Point Star 21"/>
            <p:cNvSpPr/>
            <p:nvPr/>
          </p:nvSpPr>
          <p:spPr bwMode="auto">
            <a:xfrm>
              <a:off x="1768870" y="1363747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3" name="5-Point Star 22"/>
            <p:cNvSpPr/>
            <p:nvPr/>
          </p:nvSpPr>
          <p:spPr bwMode="auto">
            <a:xfrm>
              <a:off x="3118522" y="2998299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2664331" y="3441653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5" name="5-Point Star 24"/>
            <p:cNvSpPr/>
            <p:nvPr/>
          </p:nvSpPr>
          <p:spPr bwMode="auto">
            <a:xfrm>
              <a:off x="2798124" y="2853447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6" name="5-Point Star 25"/>
            <p:cNvSpPr/>
            <p:nvPr/>
          </p:nvSpPr>
          <p:spPr bwMode="auto">
            <a:xfrm>
              <a:off x="3837195" y="3140968"/>
              <a:ext cx="289442" cy="289443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7" name="5-Point Star 26"/>
            <p:cNvSpPr/>
            <p:nvPr/>
          </p:nvSpPr>
          <p:spPr bwMode="auto">
            <a:xfrm>
              <a:off x="3395442" y="3998488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8" name="5-Point Star 27"/>
            <p:cNvSpPr/>
            <p:nvPr/>
          </p:nvSpPr>
          <p:spPr bwMode="auto">
            <a:xfrm>
              <a:off x="4944875" y="3957624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29" name="5-Point Star 28"/>
            <p:cNvSpPr/>
            <p:nvPr/>
          </p:nvSpPr>
          <p:spPr bwMode="auto">
            <a:xfrm>
              <a:off x="3021270" y="3527581"/>
              <a:ext cx="289442" cy="289443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  <p:sp>
          <p:nvSpPr>
            <p:cNvPr id="30" name="5-Point Star 29"/>
            <p:cNvSpPr/>
            <p:nvPr/>
          </p:nvSpPr>
          <p:spPr bwMode="auto">
            <a:xfrm>
              <a:off x="3753288" y="3408724"/>
              <a:ext cx="289442" cy="289442"/>
            </a:xfrm>
            <a:prstGeom prst="star5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s-IS"/>
            </a:p>
          </p:txBody>
        </p:sp>
      </p:grpSp>
      <p:sp>
        <p:nvSpPr>
          <p:cNvPr id="31" name="5-Point Star 30"/>
          <p:cNvSpPr/>
          <p:nvPr/>
        </p:nvSpPr>
        <p:spPr bwMode="auto">
          <a:xfrm>
            <a:off x="7145875" y="5500402"/>
            <a:ext cx="203086" cy="188100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2" name="5-Point Star 31"/>
          <p:cNvSpPr/>
          <p:nvPr/>
        </p:nvSpPr>
        <p:spPr bwMode="auto">
          <a:xfrm>
            <a:off x="6027380" y="5799682"/>
            <a:ext cx="197010" cy="163256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5741513" y="1172982"/>
            <a:ext cx="3048873" cy="306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Lead partner</a:t>
            </a:r>
            <a:r>
              <a:rPr lang="en-US" sz="1600" dirty="0"/>
              <a:t> </a:t>
            </a:r>
            <a:r>
              <a:rPr lang="en-US" sz="1600" b="1" dirty="0"/>
              <a:t>is Orkustofnun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          operating  the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Geothermal ERA NET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Coordination 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Good geographical balance</a:t>
            </a:r>
            <a:r>
              <a:rPr lang="en-US" sz="1600" dirty="0"/>
              <a:t> (North-West to South-East Europe) Partner countries chosen a.o. on basis of their 2020/2050 geothermal ambitions 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163644" y="4731935"/>
            <a:ext cx="5492877" cy="146684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7150">
              <a:spcAft>
                <a:spcPts val="1600"/>
              </a:spcAft>
            </a:pP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partners</a:t>
            </a:r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25" y="48295"/>
            <a:ext cx="1660996" cy="8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ournemouthymca.org.uk/media/12993/banner-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77" y="2453635"/>
            <a:ext cx="3235249" cy="15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reumanet.be/sites/default/files/Collaboration%2520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47" y="1105589"/>
            <a:ext cx="2191060" cy="17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igitallabz.com/images/6-call-to-action-tip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067" y="4512981"/>
            <a:ext cx="1706276" cy="17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08943" y="161319"/>
            <a:ext cx="4159789" cy="595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</a:rPr>
              <a:t>Objective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2343" y="1310921"/>
            <a:ext cx="6126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Communicate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with principal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stakeholders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and enhance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public awareness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on the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added value and benefits of geothermal scientific and policy issues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225" y="3054348"/>
            <a:ext cx="455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Increase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transnational collaboration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research training and mobility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8944" y="4326340"/>
            <a:ext cx="5739520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rgbClr val="004A82"/>
                </a:solidFill>
              </a:rPr>
              <a:t>Prepare Policy and Implementation for a </a:t>
            </a:r>
          </a:p>
          <a:p>
            <a:pPr marL="182880" indent="-182880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u="sng" dirty="0">
                <a:solidFill>
                  <a:srgbClr val="004A82"/>
                </a:solidFill>
              </a:rPr>
              <a:t>Common European Geothermal Action Plan </a:t>
            </a:r>
          </a:p>
          <a:p>
            <a:pPr marL="400050" lvl="1" indent="0"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1600" dirty="0">
                <a:solidFill>
                  <a:srgbClr val="004A82"/>
                </a:solidFill>
              </a:rPr>
              <a:t>for geothermal energy technology research, development, deployment and innovation supported by member states</a:t>
            </a:r>
          </a:p>
          <a:p>
            <a:pPr marL="400050" lvl="1" indent="0"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sz="1400" dirty="0">
              <a:solidFill>
                <a:srgbClr val="004A82"/>
              </a:solidFill>
            </a:endParaRPr>
          </a:p>
          <a:p>
            <a:pPr marL="182880" indent="-182880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u="sng" dirty="0">
                <a:solidFill>
                  <a:srgbClr val="004A82"/>
                </a:solidFill>
              </a:rPr>
              <a:t>Prepare and Implement Joint Geothermal Activities </a:t>
            </a:r>
          </a:p>
          <a:p>
            <a:pPr marL="400050" lvl="1" indent="0"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sz="1600" dirty="0">
                <a:solidFill>
                  <a:srgbClr val="004A82"/>
                </a:solidFill>
              </a:rPr>
              <a:t>(e.g. transnational funding activities)</a:t>
            </a:r>
          </a:p>
        </p:txBody>
      </p:sp>
    </p:spTree>
    <p:extLst>
      <p:ext uri="{BB962C8B-B14F-4D97-AF65-F5344CB8AC3E}">
        <p14:creationId xmlns:p14="http://schemas.microsoft.com/office/powerpoint/2010/main" val="422389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767523" y="143528"/>
            <a:ext cx="4084637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Objective </a:t>
            </a:r>
          </a:p>
        </p:txBody>
      </p:sp>
      <p:pic>
        <p:nvPicPr>
          <p:cNvPr id="1026" name="Picture 2" descr="http://www.hitconsultant.net/wp-content/uploads/2011/11/Commun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389" y="1136096"/>
            <a:ext cx="2405832" cy="19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ckfordremodeling.biz/wp-content/uploads/2011/01/client-testimonies-review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148" y="3100704"/>
            <a:ext cx="1272073" cy="11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8845" y="3072429"/>
            <a:ext cx="4572000" cy="3077205"/>
            <a:chOff x="418845" y="3724497"/>
            <a:chExt cx="4572000" cy="3077205"/>
          </a:xfrm>
        </p:grpSpPr>
        <p:pic>
          <p:nvPicPr>
            <p:cNvPr id="1034" name="Picture 10" descr="http://churchwhisperer.files.wordpress.com/2008/09/barrier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45" y="3724497"/>
              <a:ext cx="4572000" cy="307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96540" y="4293939"/>
              <a:ext cx="27611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 algn="ctr">
                <a:buClr>
                  <a:schemeClr val="tx1">
                    <a:lumMod val="50000"/>
                    <a:lumOff val="50000"/>
                  </a:schemeClr>
                </a:buClr>
                <a:defRPr/>
              </a:pPr>
              <a:r>
                <a:rPr lang="en-US" dirty="0">
                  <a:solidFill>
                    <a:schemeClr val="tx1">
                      <a:lumMod val="85000"/>
                    </a:schemeClr>
                  </a:solidFill>
                </a:rPr>
                <a:t>Highlight </a:t>
              </a:r>
              <a:r>
                <a:rPr lang="en-US" sz="2000" b="1" dirty="0">
                  <a:solidFill>
                    <a:schemeClr val="tx1">
                      <a:lumMod val="85000"/>
                    </a:schemeClr>
                  </a:solidFill>
                </a:rPr>
                <a:t>barriers</a:t>
              </a:r>
              <a:r>
                <a:rPr lang="en-US" sz="2000" dirty="0">
                  <a:solidFill>
                    <a:schemeClr val="tx1">
                      <a:lumMod val="8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</a:schemeClr>
                  </a:solidFill>
                </a:rPr>
                <a:t>and </a:t>
              </a:r>
              <a:r>
                <a:rPr lang="en-US" sz="2000" b="1" dirty="0">
                  <a:solidFill>
                    <a:schemeClr val="tx1">
                      <a:lumMod val="85000"/>
                    </a:schemeClr>
                  </a:solidFill>
                </a:rPr>
                <a:t>recommend practical solutions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69359" y="1269892"/>
            <a:ext cx="42868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Exchange information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on the status of geothermal energy</a:t>
            </a:r>
            <a:r>
              <a:rPr lang="is-IS" dirty="0"/>
              <a:t> </a:t>
            </a:r>
            <a:r>
              <a:rPr lang="is-IS" b="1" i="1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914" y="4132645"/>
            <a:ext cx="3737366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Recommend measures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Strengthen European 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Geothermal Development, 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Economic Opportunities, 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Energy Security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and Mitigate Climate Change       </a:t>
            </a:r>
          </a:p>
        </p:txBody>
      </p:sp>
      <p:pic>
        <p:nvPicPr>
          <p:cNvPr id="1036" name="Picture 12" descr="http://www.cabbagetreesolutions.com/wp-content/uploads/2010/01/data_process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6" y="2000377"/>
            <a:ext cx="1703573" cy="13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9935" y="2411900"/>
            <a:ext cx="483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Lay groundwork to create a </a:t>
            </a:r>
          </a:p>
          <a:p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European Geothermal Information Platform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endParaRPr lang="is-IS" b="1" i="1" dirty="0"/>
          </a:p>
        </p:txBody>
      </p:sp>
    </p:spTree>
    <p:extLst>
      <p:ext uri="{BB962C8B-B14F-4D97-AF65-F5344CB8AC3E}">
        <p14:creationId xmlns:p14="http://schemas.microsoft.com/office/powerpoint/2010/main" val="172410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ep 4"/>
          <p:cNvGrpSpPr>
            <a:grpSpLocks/>
          </p:cNvGrpSpPr>
          <p:nvPr/>
        </p:nvGrpSpPr>
        <p:grpSpPr bwMode="auto">
          <a:xfrm>
            <a:off x="0" y="33338"/>
            <a:ext cx="9144000" cy="981075"/>
            <a:chOff x="0" y="0"/>
            <a:chExt cx="9144000" cy="981288"/>
          </a:xfrm>
        </p:grpSpPr>
        <p:sp>
          <p:nvSpPr>
            <p:cNvPr id="6" name="Rechthoek 5"/>
            <p:cNvSpPr/>
            <p:nvPr/>
          </p:nvSpPr>
          <p:spPr>
            <a:xfrm>
              <a:off x="0" y="0"/>
              <a:ext cx="9144000" cy="981288"/>
            </a:xfrm>
            <a:prstGeom prst="rect">
              <a:avLst/>
            </a:prstGeom>
            <a:solidFill>
              <a:srgbClr val="2E43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4583" name="Picture 7" descr="Geothermal-ERA-NET-log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72424" y="108012"/>
              <a:ext cx="1063625" cy="76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" name="Tekstvak 3"/>
          <p:cNvSpPr txBox="1">
            <a:spLocks noChangeArrowheads="1"/>
          </p:cNvSpPr>
          <p:nvPr/>
        </p:nvSpPr>
        <p:spPr bwMode="auto">
          <a:xfrm>
            <a:off x="2789238" y="6075363"/>
            <a:ext cx="317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nl-NL" sz="2000" b="1">
                <a:latin typeface="Calibri" pitchFamily="34" charset="0"/>
              </a:rPr>
              <a:t>“third pillar” – public sector</a:t>
            </a:r>
          </a:p>
        </p:txBody>
      </p:sp>
      <p:pic>
        <p:nvPicPr>
          <p:cNvPr id="24579" name="Afbeelding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783" y="1427251"/>
            <a:ext cx="4484688" cy="41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31788" y="295275"/>
            <a:ext cx="458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hu-HU" sz="2400" b="1">
                <a:solidFill>
                  <a:schemeClr val="bg1"/>
                </a:solidFill>
                <a:latin typeface="Calibri" pitchFamily="34" charset="0"/>
              </a:rPr>
              <a:t>EU pillars of the geoth</a:t>
            </a:r>
            <a:r>
              <a:rPr lang="hu-HU" sz="2400" b="1">
                <a:solidFill>
                  <a:schemeClr val="bg1"/>
                </a:solidFill>
              </a:rPr>
              <a:t>e</a:t>
            </a:r>
            <a:r>
              <a:rPr lang="hu-HU" sz="2400" b="1">
                <a:solidFill>
                  <a:schemeClr val="bg1"/>
                </a:solidFill>
                <a:latin typeface="Calibri" pitchFamily="34" charset="0"/>
              </a:rPr>
              <a:t>rmal sector</a:t>
            </a:r>
          </a:p>
        </p:txBody>
      </p:sp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2630488" y="6000750"/>
            <a:ext cx="3336925" cy="6111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78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05" t="27181" r="61404" b="9169"/>
          <a:stretch/>
        </p:blipFill>
        <p:spPr>
          <a:xfrm>
            <a:off x="1436046" y="1203158"/>
            <a:ext cx="5823284" cy="497485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04147" y="150945"/>
            <a:ext cx="4083450" cy="7654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</a:rPr>
              <a:t>Vision </a:t>
            </a:r>
          </a:p>
        </p:txBody>
      </p:sp>
    </p:spTree>
    <p:extLst>
      <p:ext uri="{BB962C8B-B14F-4D97-AF65-F5344CB8AC3E}">
        <p14:creationId xmlns:p14="http://schemas.microsoft.com/office/powerpoint/2010/main" val="390115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7748335" y="1958697"/>
            <a:ext cx="1288161" cy="38884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grpSp>
        <p:nvGrpSpPr>
          <p:cNvPr id="2051" name="Group 42"/>
          <p:cNvGrpSpPr>
            <a:grpSpLocks/>
          </p:cNvGrpSpPr>
          <p:nvPr/>
        </p:nvGrpSpPr>
        <p:grpSpPr bwMode="auto">
          <a:xfrm>
            <a:off x="7828202" y="2138587"/>
            <a:ext cx="1136289" cy="3581931"/>
            <a:chOff x="7770295" y="1823043"/>
            <a:chExt cx="1149677" cy="3580685"/>
          </a:xfrm>
        </p:grpSpPr>
        <p:sp>
          <p:nvSpPr>
            <p:cNvPr id="2068" name="TextBox 38"/>
            <p:cNvSpPr txBox="1">
              <a:spLocks noChangeArrowheads="1"/>
            </p:cNvSpPr>
            <p:nvPr/>
          </p:nvSpPr>
          <p:spPr bwMode="auto">
            <a:xfrm>
              <a:off x="7770295" y="3096207"/>
              <a:ext cx="1149674" cy="230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dirty="0">
                  <a:latin typeface="Calibri" pitchFamily="34" charset="0"/>
                </a:rPr>
                <a:t>ERA NET + </a:t>
              </a:r>
            </a:p>
            <a:p>
              <a:pPr algn="ctr" eaLnBrk="1" hangingPunct="1"/>
              <a:endParaRPr lang="en-GB" dirty="0">
                <a:latin typeface="Calibri" pitchFamily="34" charset="0"/>
              </a:endParaRPr>
            </a:p>
            <a:p>
              <a:pPr algn="ctr" eaLnBrk="1" hangingPunct="1"/>
              <a:endParaRPr lang="en-GB" dirty="0">
                <a:latin typeface="Calibri" pitchFamily="34" charset="0"/>
              </a:endParaRPr>
            </a:p>
            <a:p>
              <a:pPr algn="ctr" eaLnBrk="1" hangingPunct="1"/>
              <a:r>
                <a:rPr lang="en-GB" dirty="0">
                  <a:latin typeface="Calibri" pitchFamily="34" charset="0"/>
                </a:rPr>
                <a:t>or other</a:t>
              </a:r>
            </a:p>
            <a:p>
              <a:pPr algn="ctr" eaLnBrk="1" hangingPunct="1"/>
              <a:endParaRPr lang="en-GB" dirty="0">
                <a:latin typeface="Calibri" pitchFamily="34" charset="0"/>
              </a:endParaRPr>
            </a:p>
            <a:p>
              <a:pPr algn="ctr" eaLnBrk="1" hangingPunct="1"/>
              <a:r>
                <a:rPr lang="en-GB" dirty="0">
                  <a:latin typeface="Calibri" pitchFamily="34" charset="0"/>
                </a:rPr>
                <a:t>SET PLAN input</a:t>
              </a:r>
            </a:p>
          </p:txBody>
        </p:sp>
        <p:pic>
          <p:nvPicPr>
            <p:cNvPr id="206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785" y="1823043"/>
              <a:ext cx="1138187" cy="77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251520" y="1964574"/>
            <a:ext cx="7344816" cy="3888431"/>
          </a:xfrm>
          <a:prstGeom prst="roundRect">
            <a:avLst>
              <a:gd name="adj" fmla="val 9284"/>
            </a:avLst>
          </a:prstGeom>
          <a:gradFill>
            <a:gsLst>
              <a:gs pos="0">
                <a:srgbClr val="E5EDF7"/>
              </a:gs>
              <a:gs pos="50000">
                <a:srgbClr val="E5EDF7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WP1 –</a:t>
            </a:r>
            <a:r>
              <a:rPr lang="en-GB" sz="1600" b="1" dirty="0">
                <a:solidFill>
                  <a:schemeClr val="tx1"/>
                </a:solidFill>
              </a:rPr>
              <a:t> ICELAND</a:t>
            </a: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Coordination, Management &amp; Dissemination</a:t>
            </a:r>
          </a:p>
        </p:txBody>
      </p:sp>
      <p:sp>
        <p:nvSpPr>
          <p:cNvPr id="34" name="Pentagon 33"/>
          <p:cNvSpPr/>
          <p:nvPr/>
        </p:nvSpPr>
        <p:spPr>
          <a:xfrm>
            <a:off x="6457871" y="2714444"/>
            <a:ext cx="1623707" cy="2678115"/>
          </a:xfrm>
          <a:prstGeom prst="homePlate">
            <a:avLst>
              <a:gd name="adj" fmla="val 3633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Evaluation,  Assessment,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Coordination</a:t>
            </a:r>
            <a:r>
              <a:rPr lang="en-GB" sz="14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Policy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Formulation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Proposal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sz="1600" dirty="0"/>
          </a:p>
        </p:txBody>
      </p:sp>
      <p:sp>
        <p:nvSpPr>
          <p:cNvPr id="22" name="Pentagon 21"/>
          <p:cNvSpPr/>
          <p:nvPr/>
        </p:nvSpPr>
        <p:spPr>
          <a:xfrm>
            <a:off x="4952111" y="2646184"/>
            <a:ext cx="1564105" cy="2840904"/>
          </a:xfrm>
          <a:prstGeom prst="homePlate">
            <a:avLst>
              <a:gd name="adj" fmla="val 37891"/>
            </a:avLst>
          </a:prstGeom>
          <a:solidFill>
            <a:srgbClr val="DFF0D0">
              <a:alpha val="96000"/>
            </a:srgbClr>
          </a:solidFill>
          <a:ln w="63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WP7-</a:t>
            </a:r>
            <a:br>
              <a:rPr lang="en-GB" sz="1600" b="1" dirty="0"/>
            </a:br>
            <a:r>
              <a:rPr lang="en-GB" sz="1600" b="1" dirty="0"/>
              <a:t> ITALY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Implementation </a:t>
            </a:r>
            <a:br>
              <a:rPr lang="en-GB" sz="1100" dirty="0"/>
            </a:br>
            <a:r>
              <a:rPr lang="en-GB" sz="1100" dirty="0"/>
              <a:t>of joint activities</a:t>
            </a:r>
            <a:endParaRPr lang="is-IS" sz="1100" dirty="0"/>
          </a:p>
        </p:txBody>
      </p:sp>
      <p:grpSp>
        <p:nvGrpSpPr>
          <p:cNvPr id="2054" name="Group 44"/>
          <p:cNvGrpSpPr>
            <a:grpSpLocks/>
          </p:cNvGrpSpPr>
          <p:nvPr/>
        </p:nvGrpSpPr>
        <p:grpSpPr bwMode="auto">
          <a:xfrm>
            <a:off x="395536" y="2714445"/>
            <a:ext cx="4723537" cy="2663825"/>
            <a:chOff x="375469" y="1556792"/>
            <a:chExt cx="5041349" cy="2664296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143035" y="2888941"/>
              <a:ext cx="10796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79852" y="2888941"/>
              <a:ext cx="10796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943630" y="2888941"/>
              <a:ext cx="10796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entagon 12"/>
            <p:cNvSpPr/>
            <p:nvPr/>
          </p:nvSpPr>
          <p:spPr>
            <a:xfrm>
              <a:off x="375470" y="1556792"/>
              <a:ext cx="5041348" cy="792303"/>
            </a:xfrm>
            <a:prstGeom prst="homePlate">
              <a:avLst>
                <a:gd name="adj" fmla="val 21819"/>
              </a:avLst>
            </a:prstGeom>
            <a:gradFill>
              <a:gsLst>
                <a:gs pos="0">
                  <a:srgbClr val="0070C0"/>
                </a:gs>
                <a:gs pos="50000">
                  <a:srgbClr val="0070C0"/>
                </a:gs>
                <a:gs pos="100000">
                  <a:srgbClr val="0070C0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s-IS" sz="1600" b="1" dirty="0"/>
                <a:t>WP3 –  ITALY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 Towards a EU Geothermal Database </a:t>
              </a:r>
              <a:endParaRPr lang="is-IS" sz="1100" dirty="0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375469" y="2457064"/>
              <a:ext cx="2448428" cy="865340"/>
            </a:xfrm>
            <a:prstGeom prst="homePlate">
              <a:avLst>
                <a:gd name="adj" fmla="val 24224"/>
              </a:avLst>
            </a:prstGeom>
            <a:gradFill>
              <a:gsLst>
                <a:gs pos="0">
                  <a:srgbClr val="FFDDDD"/>
                </a:gs>
                <a:gs pos="50000">
                  <a:srgbClr val="FFB7B7"/>
                </a:gs>
                <a:gs pos="100000">
                  <a:srgbClr val="FFB7B7"/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s-IS" sz="1600" b="1" dirty="0"/>
                <a:t>WP2 – NETHERLANDS </a:t>
              </a:r>
              <a:r>
                <a:rPr lang="is-IS" sz="1100" dirty="0"/>
                <a:t/>
              </a:r>
              <a:br>
                <a:rPr lang="is-IS" sz="1100" dirty="0"/>
              </a:br>
              <a:r>
                <a:rPr lang="en-GB" sz="1100" dirty="0"/>
                <a:t> Information exchange on national incentives and status of geothermal energy</a:t>
              </a:r>
              <a:endParaRPr lang="is-IS" sz="1100" dirty="0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375469" y="3428786"/>
              <a:ext cx="5041348" cy="792302"/>
            </a:xfrm>
            <a:prstGeom prst="homePlate">
              <a:avLst>
                <a:gd name="adj" fmla="val 21819"/>
              </a:avLst>
            </a:prstGeom>
            <a:gradFill>
              <a:gsLst>
                <a:gs pos="0">
                  <a:srgbClr val="0070C0"/>
                </a:gs>
                <a:gs pos="50000">
                  <a:srgbClr val="0070C0"/>
                </a:gs>
                <a:gs pos="100000">
                  <a:srgbClr val="0070C0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s-IS" sz="1600" b="1" dirty="0"/>
                <a:t>WP5</a:t>
              </a:r>
              <a:r>
                <a:rPr lang="is-IS" b="1" dirty="0"/>
                <a:t> – SWITZERLAND </a:t>
              </a:r>
              <a:r>
                <a:rPr lang="is-IS" sz="1200" dirty="0"/>
                <a:t/>
              </a:r>
              <a:br>
                <a:rPr lang="is-IS" sz="1200" dirty="0"/>
              </a:br>
              <a:r>
                <a:rPr lang="en-GB" sz="1100" dirty="0"/>
                <a:t> Engaging with stakeholders</a:t>
              </a:r>
              <a:endParaRPr lang="is-IS" sz="11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2735955" y="2888941"/>
              <a:ext cx="10796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672773" y="2888941"/>
              <a:ext cx="10796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36550" y="2888941"/>
              <a:ext cx="10796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arallelogram 22"/>
          <p:cNvSpPr/>
          <p:nvPr/>
        </p:nvSpPr>
        <p:spPr>
          <a:xfrm>
            <a:off x="2555776" y="4100814"/>
            <a:ext cx="2608126" cy="396875"/>
          </a:xfrm>
          <a:prstGeom prst="parallelogram">
            <a:avLst>
              <a:gd name="adj" fmla="val 46053"/>
            </a:avLst>
          </a:prstGeom>
          <a:gradFill>
            <a:gsLst>
              <a:gs pos="0">
                <a:srgbClr val="FFDDDD"/>
              </a:gs>
              <a:gs pos="50000">
                <a:srgbClr val="FFB7B7"/>
              </a:gs>
              <a:gs pos="100000">
                <a:srgbClr val="FFB7B7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4680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WP6 – ICELAND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100" dirty="0"/>
              <a:t>Transnational Mobility &amp; Training</a:t>
            </a:r>
          </a:p>
        </p:txBody>
      </p:sp>
      <p:sp>
        <p:nvSpPr>
          <p:cNvPr id="25" name="Parallelogram 24"/>
          <p:cNvSpPr/>
          <p:nvPr/>
        </p:nvSpPr>
        <p:spPr>
          <a:xfrm flipV="1">
            <a:off x="2555776" y="3615519"/>
            <a:ext cx="2608126" cy="431408"/>
          </a:xfrm>
          <a:prstGeom prst="parallelogram">
            <a:avLst>
              <a:gd name="adj" fmla="val 47920"/>
            </a:avLst>
          </a:prstGeom>
          <a:gradFill>
            <a:gsLst>
              <a:gs pos="0">
                <a:srgbClr val="FFDDDD"/>
              </a:gs>
              <a:gs pos="50000">
                <a:srgbClr val="FFB7B7"/>
              </a:gs>
              <a:gs pos="100000">
                <a:srgbClr val="FFB7B7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sz="1050" dirty="0"/>
          </a:p>
        </p:txBody>
      </p:sp>
      <p:sp>
        <p:nvSpPr>
          <p:cNvPr id="27" name="Rectangle 26"/>
          <p:cNvSpPr/>
          <p:nvPr/>
        </p:nvSpPr>
        <p:spPr>
          <a:xfrm>
            <a:off x="2627784" y="3574870"/>
            <a:ext cx="25923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600" b="1" dirty="0">
                <a:latin typeface="+mn-lt"/>
                <a:cs typeface="Arial" charset="0"/>
              </a:rPr>
              <a:t>WP4 – GERMANY</a:t>
            </a:r>
            <a:r>
              <a:rPr lang="is-IS" sz="1050" dirty="0">
                <a:latin typeface="+mn-lt"/>
                <a:cs typeface="Arial" charset="0"/>
              </a:rPr>
              <a:t/>
            </a:r>
            <a:br>
              <a:rPr lang="is-IS" sz="1050" dirty="0">
                <a:latin typeface="+mn-lt"/>
                <a:cs typeface="Arial" charset="0"/>
              </a:rPr>
            </a:br>
            <a:r>
              <a:rPr lang="en-GB" sz="1050" dirty="0">
                <a:latin typeface="+mj-lt"/>
                <a:cs typeface="Arial" charset="0"/>
              </a:rPr>
              <a:t> </a:t>
            </a:r>
            <a:r>
              <a:rPr lang="en-GB" sz="1100" dirty="0">
                <a:latin typeface="+mj-lt"/>
                <a:cs typeface="Arial" charset="0"/>
              </a:rPr>
              <a:t>Development of joint activities</a:t>
            </a:r>
            <a:endParaRPr lang="is-IS" sz="1100" dirty="0">
              <a:latin typeface="+mj-lt"/>
              <a:cs typeface="Arial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020272" y="4008815"/>
            <a:ext cx="237062" cy="17854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51521" y="152479"/>
            <a:ext cx="726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Objective and Task – Preparing Next Steps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4874" y="1274642"/>
            <a:ext cx="76256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Analysis -&gt; Assessments  -&gt; Joint Activities –&gt; Implementation –&gt; Future Policy </a:t>
            </a:r>
          </a:p>
        </p:txBody>
      </p:sp>
    </p:spTree>
    <p:extLst>
      <p:ext uri="{BB962C8B-B14F-4D97-AF65-F5344CB8AC3E}">
        <p14:creationId xmlns:p14="http://schemas.microsoft.com/office/powerpoint/2010/main" val="27209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zövegdoboz 1"/>
          <p:cNvSpPr txBox="1">
            <a:spLocks noChangeArrowheads="1"/>
          </p:cNvSpPr>
          <p:nvPr/>
        </p:nvSpPr>
        <p:spPr bwMode="auto">
          <a:xfrm>
            <a:off x="346075" y="290513"/>
            <a:ext cx="2012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latin typeface="Calibri" pitchFamily="34" charset="0"/>
              </a:rPr>
              <a:t>Joint activities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6363"/>
            <a:ext cx="91821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8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zövegdoboz 1"/>
          <p:cNvSpPr txBox="1">
            <a:spLocks noChangeArrowheads="1"/>
          </p:cNvSpPr>
          <p:nvPr/>
        </p:nvSpPr>
        <p:spPr bwMode="auto">
          <a:xfrm>
            <a:off x="346075" y="290513"/>
            <a:ext cx="2012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latin typeface="Calibri" pitchFamily="34" charset="0"/>
              </a:rPr>
              <a:t>Joint activities</a:t>
            </a:r>
          </a:p>
        </p:txBody>
      </p:sp>
      <p:sp>
        <p:nvSpPr>
          <p:cNvPr id="33794" name="Szövegdoboz 2"/>
          <p:cNvSpPr txBox="1">
            <a:spLocks noChangeArrowheads="1"/>
          </p:cNvSpPr>
          <p:nvPr/>
        </p:nvSpPr>
        <p:spPr bwMode="auto">
          <a:xfrm>
            <a:off x="346075" y="1243013"/>
            <a:ext cx="69373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Operation and steering of research funding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Financial instruments for the enabling  of private investment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Operational issues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Public relations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New concepts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Reservoir sustainability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Interoparibility of data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2000">
                <a:latin typeface="Calibri" pitchFamily="34" charset="0"/>
              </a:rPr>
              <a:t>EGIP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46075" y="4349750"/>
            <a:ext cx="5972175" cy="204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hu-HU" b="1">
                <a:latin typeface="Calibri" pitchFamily="34" charset="0"/>
              </a:rPr>
              <a:t>Types of actions: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hu-HU">
                <a:latin typeface="Calibri" pitchFamily="34" charset="0"/>
              </a:rPr>
              <a:t>Identify and engage affected stakeholders, lead experts of the specific topics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hu-HU">
                <a:latin typeface="Calibri" pitchFamily="34" charset="0"/>
              </a:rPr>
              <a:t>Organization of workshops, roundtables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hu-HU">
                <a:latin typeface="Calibri" pitchFamily="34" charset="0"/>
              </a:rPr>
              <a:t>Publictaions of workshop proceedings, recommendations</a:t>
            </a:r>
          </a:p>
          <a:p>
            <a:pPr>
              <a:spcBef>
                <a:spcPts val="600"/>
              </a:spcBef>
            </a:pPr>
            <a:endParaRPr lang="hu-HU">
              <a:latin typeface="Calibri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2214563"/>
            <a:ext cx="230028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49081"/>
              </p:ext>
            </p:extLst>
          </p:nvPr>
        </p:nvGraphicFramePr>
        <p:xfrm>
          <a:off x="3973513" y="3209925"/>
          <a:ext cx="11969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-object" showAsIcon="1" r:id="rId4" imgW="1197000" imgH="440280" progId="Package">
                  <p:embed/>
                </p:oleObj>
              </mc:Choice>
              <mc:Fallback>
                <p:oleObj name="Packager Shell-object" showAsIcon="1" r:id="rId4" imgW="1197000" imgH="440280" progId="Package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3209925"/>
                        <a:ext cx="11969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9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480</Words>
  <Application>Microsoft Office PowerPoint</Application>
  <PresentationFormat>Diavoorstelling (4:3)</PresentationFormat>
  <Paragraphs>117</Paragraphs>
  <Slides>11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Office Theme</vt:lpstr>
      <vt:lpstr>Pakket</vt:lpstr>
      <vt:lpstr>Cooperation between European countries through the  Geothermal ERA NET</vt:lpstr>
      <vt:lpstr>PowerPoint-presentatie</vt:lpstr>
      <vt:lpstr>PowerPoint-presentatie</vt:lpstr>
      <vt:lpstr>Objective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S Sveinsdóttir</dc:creator>
  <cp:lastModifiedBy>Ramsak, ir. P.G. (Paul)</cp:lastModifiedBy>
  <cp:revision>79</cp:revision>
  <cp:lastPrinted>2014-09-08T12:54:53Z</cp:lastPrinted>
  <dcterms:created xsi:type="dcterms:W3CDTF">2012-08-31T13:16:37Z</dcterms:created>
  <dcterms:modified xsi:type="dcterms:W3CDTF">2016-04-06T04:14:44Z</dcterms:modified>
</cp:coreProperties>
</file>