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
  </p:notesMasterIdLst>
  <p:sldIdLst>
    <p:sldId id="351" r:id="rId2"/>
    <p:sldId id="359" r:id="rId3"/>
    <p:sldId id="352" r:id="rId4"/>
    <p:sldId id="375" r:id="rId5"/>
    <p:sldId id="369" r:id="rId6"/>
    <p:sldId id="370" r:id="rId7"/>
    <p:sldId id="374" r:id="rId8"/>
  </p:sldIdLst>
  <p:sldSz cx="10080625" cy="7559675"/>
  <p:notesSz cx="7559675" cy="10691813"/>
  <p:defaultTextStyle>
    <a:defPPr>
      <a:defRPr lang="en-GB"/>
    </a:defPPr>
    <a:lvl1pPr algn="l" defTabSz="449263" rtl="0" eaLnBrk="0" fontAlgn="base" hangingPunct="0">
      <a:spcBef>
        <a:spcPct val="0"/>
      </a:spcBef>
      <a:spcAft>
        <a:spcPct val="0"/>
      </a:spcAft>
      <a:defRPr kern="1200">
        <a:solidFill>
          <a:schemeClr val="tx1"/>
        </a:solidFill>
        <a:latin typeface="Arial" charset="0"/>
        <a:ea typeface="Arial Unicode MS" pitchFamily="34" charset="-128"/>
        <a:cs typeface="Arial Unicode MS" pitchFamily="34" charset="-128"/>
      </a:defRPr>
    </a:lvl1pPr>
    <a:lvl2pPr marL="742950" indent="-285750" algn="l" defTabSz="449263" rtl="0" eaLnBrk="0" fontAlgn="base" hangingPunct="0">
      <a:spcBef>
        <a:spcPct val="0"/>
      </a:spcBef>
      <a:spcAft>
        <a:spcPct val="0"/>
      </a:spcAft>
      <a:defRPr kern="1200">
        <a:solidFill>
          <a:schemeClr val="tx1"/>
        </a:solidFill>
        <a:latin typeface="Arial" charset="0"/>
        <a:ea typeface="Arial Unicode MS" pitchFamily="34" charset="-128"/>
        <a:cs typeface="Arial Unicode MS" pitchFamily="34" charset="-128"/>
      </a:defRPr>
    </a:lvl2pPr>
    <a:lvl3pPr marL="1143000" indent="-228600" algn="l" defTabSz="449263" rtl="0" eaLnBrk="0" fontAlgn="base" hangingPunct="0">
      <a:spcBef>
        <a:spcPct val="0"/>
      </a:spcBef>
      <a:spcAft>
        <a:spcPct val="0"/>
      </a:spcAft>
      <a:defRPr kern="1200">
        <a:solidFill>
          <a:schemeClr val="tx1"/>
        </a:solidFill>
        <a:latin typeface="Arial" charset="0"/>
        <a:ea typeface="Arial Unicode MS" pitchFamily="34" charset="-128"/>
        <a:cs typeface="Arial Unicode MS" pitchFamily="34" charset="-128"/>
      </a:defRPr>
    </a:lvl3pPr>
    <a:lvl4pPr marL="1600200" indent="-228600" algn="l" defTabSz="449263" rtl="0" eaLnBrk="0" fontAlgn="base" hangingPunct="0">
      <a:spcBef>
        <a:spcPct val="0"/>
      </a:spcBef>
      <a:spcAft>
        <a:spcPct val="0"/>
      </a:spcAft>
      <a:defRPr kern="1200">
        <a:solidFill>
          <a:schemeClr val="tx1"/>
        </a:solidFill>
        <a:latin typeface="Arial" charset="0"/>
        <a:ea typeface="Arial Unicode MS" pitchFamily="34" charset="-128"/>
        <a:cs typeface="Arial Unicode MS" pitchFamily="34" charset="-128"/>
      </a:defRPr>
    </a:lvl4pPr>
    <a:lvl5pPr marL="2057400" indent="-228600" algn="l" defTabSz="449263" rtl="0" eaLnBrk="0" fontAlgn="base" hangingPunct="0">
      <a:spcBef>
        <a:spcPct val="0"/>
      </a:spcBef>
      <a:spcAft>
        <a:spcPct val="0"/>
      </a:spcAft>
      <a:defRPr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kern="1200">
        <a:solidFill>
          <a:schemeClr val="tx1"/>
        </a:solidFill>
        <a:latin typeface="Arial" charset="0"/>
        <a:ea typeface="Arial Unicode MS" pitchFamily="34" charset="-128"/>
        <a:cs typeface="Arial Unicode MS" pitchFamily="34" charset="-128"/>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p:cViewPr varScale="1">
        <p:scale>
          <a:sx n="67" d="100"/>
          <a:sy n="67" d="100"/>
        </p:scale>
        <p:origin x="-1206" y="-10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1"/>
          <p:cNvSpPr>
            <a:spLocks noGrp="1" noRot="1" noChangeAspect="1" noChangeArrowheads="1"/>
          </p:cNvSpPr>
          <p:nvPr>
            <p:ph type="sldImg"/>
          </p:nvPr>
        </p:nvSpPr>
        <p:spPr bwMode="auto">
          <a:xfrm>
            <a:off x="1106488" y="812800"/>
            <a:ext cx="5343525" cy="4006850"/>
          </a:xfrm>
          <a:prstGeom prst="rect">
            <a:avLst/>
          </a:prstGeom>
          <a:noFill/>
          <a:ln w="9525">
            <a:noFill/>
            <a:round/>
            <a:headEnd/>
            <a:tailEnd/>
          </a:ln>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p:spPr>
        <p:txBody>
          <a:bodyPr vert="horz" wrap="square" lIns="0" tIns="0" rIns="0" bIns="0" numCol="1" anchor="t" anchorCtr="0" compatLnSpc="1">
            <a:prstTxWarp prst="textNoShape">
              <a:avLst/>
            </a:prstTxWarp>
          </a:bodyPr>
          <a:lstStyle/>
          <a:p>
            <a:pPr lvl="0"/>
            <a:endParaRPr lang="de-DE" altLang="de-DE" noProof="0" smtClean="0"/>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itchFamily="16" charset="0"/>
              <a:buNone/>
              <a:tabLst>
                <a:tab pos="449263" algn="l"/>
                <a:tab pos="898525" algn="l"/>
                <a:tab pos="1347788" algn="l"/>
                <a:tab pos="1797050" algn="l"/>
                <a:tab pos="2246313" algn="l"/>
                <a:tab pos="2695575" algn="l"/>
                <a:tab pos="3144838" algn="l"/>
              </a:tabLst>
              <a:defRPr sz="1400">
                <a:solidFill>
                  <a:srgbClr val="000000"/>
                </a:solidFill>
                <a:latin typeface="Times New Roman" pitchFamily="16" charset="0"/>
                <a:ea typeface="+mn-ea"/>
                <a:cs typeface="Arial Unicode MS" charset="0"/>
              </a:defRPr>
            </a:lvl1pPr>
          </a:lstStyle>
          <a:p>
            <a:pPr>
              <a:defRPr/>
            </a:pPr>
            <a:r>
              <a:rPr lang="de-DE" altLang="de-DE"/>
              <a:t>WP3 – Introduction to Focus Maps</a:t>
            </a:r>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itchFamily="16" charset="0"/>
              <a:buNone/>
              <a:tabLst>
                <a:tab pos="449263" algn="l"/>
                <a:tab pos="898525" algn="l"/>
                <a:tab pos="1347788" algn="l"/>
                <a:tab pos="1797050" algn="l"/>
                <a:tab pos="2246313" algn="l"/>
                <a:tab pos="2695575" algn="l"/>
                <a:tab pos="3144838" algn="l"/>
              </a:tabLst>
              <a:defRPr sz="1400">
                <a:solidFill>
                  <a:srgbClr val="000000"/>
                </a:solidFill>
                <a:latin typeface="Times New Roman" pitchFamily="16" charset="0"/>
                <a:ea typeface="+mn-ea"/>
                <a:cs typeface="Arial Unicode MS" charset="0"/>
              </a:defRPr>
            </a:lvl1pPr>
          </a:lstStyle>
          <a:p>
            <a:pPr>
              <a:defRPr/>
            </a:pPr>
            <a:endParaRPr lang="de-DE" altLang="de-DE"/>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p:spPr>
        <p:txBody>
          <a:bodyPr vert="horz" wrap="square" lIns="0" tIns="0" rIns="0" bIns="0" numCol="1" anchor="b" anchorCtr="0" compatLnSpc="1">
            <a:prstTxWarp prst="textNoShape">
              <a:avLst/>
            </a:prstTxWarp>
          </a:bodyPr>
          <a:lstStyle>
            <a:lvl1pPr eaLnBrk="1">
              <a:lnSpc>
                <a:spcPct val="93000"/>
              </a:lnSpc>
              <a:buClr>
                <a:srgbClr val="000000"/>
              </a:buClr>
              <a:buSzPct val="100000"/>
              <a:buFont typeface="Times New Roman" pitchFamily="16" charset="0"/>
              <a:buNone/>
              <a:tabLst>
                <a:tab pos="449263" algn="l"/>
                <a:tab pos="898525" algn="l"/>
                <a:tab pos="1347788" algn="l"/>
                <a:tab pos="1797050" algn="l"/>
                <a:tab pos="2246313" algn="l"/>
                <a:tab pos="2695575" algn="l"/>
                <a:tab pos="3144838" algn="l"/>
              </a:tabLst>
              <a:defRPr sz="1400">
                <a:solidFill>
                  <a:srgbClr val="000000"/>
                </a:solidFill>
                <a:latin typeface="Times New Roman" pitchFamily="16" charset="0"/>
                <a:ea typeface="+mn-ea"/>
                <a:cs typeface="Arial Unicode MS" charset="0"/>
              </a:defRPr>
            </a:lvl1pPr>
          </a:lstStyle>
          <a:p>
            <a:pPr>
              <a:defRPr/>
            </a:pPr>
            <a:endParaRPr lang="de-DE" altLang="de-DE"/>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p:spPr>
        <p:txBody>
          <a:bodyPr vert="horz" wrap="square" lIns="0" tIns="0" rIns="0" bIns="0" numCol="1" anchor="b" anchorCtr="0" compatLnSpc="1">
            <a:prstTxWarp prst="textNoShape">
              <a:avLst/>
            </a:prstTxWarp>
          </a:bodyPr>
          <a:lstStyle>
            <a:lvl1pPr algn="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Lst>
              <a:defRPr sz="1400" smtClean="0">
                <a:solidFill>
                  <a:srgbClr val="000000"/>
                </a:solidFill>
                <a:latin typeface="Times New Roman" pitchFamily="18" charset="0"/>
              </a:defRPr>
            </a:lvl1pPr>
          </a:lstStyle>
          <a:p>
            <a:pPr>
              <a:defRPr/>
            </a:pPr>
            <a:fld id="{2F13210F-ADA2-4B99-AB57-E37CBD0541F9}" type="slidenum">
              <a:rPr lang="de-DE" altLang="de-DE"/>
              <a:pPr>
                <a:defRPr/>
              </a:pPr>
              <a:t>‹#›</a:t>
            </a:fld>
            <a:endParaRPr lang="de-DE" altLang="de-DE"/>
          </a:p>
        </p:txBody>
      </p:sp>
    </p:spTree>
    <p:extLst>
      <p:ext uri="{BB962C8B-B14F-4D97-AF65-F5344CB8AC3E}">
        <p14:creationId xmlns:p14="http://schemas.microsoft.com/office/powerpoint/2010/main" val="403899888"/>
      </p:ext>
    </p:extLst>
  </p:cSld>
  <p:clrMap bg1="lt1" tx1="dk1" bg2="lt2" tx2="dk2" accent1="accent1" accent2="accent2" accent3="accent3" accent4="accent4" accent5="accent5" accent6="accent6" hlink="hlink" folHlink="folHlink"/>
  <p:hf ftr="0" dt="0"/>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lienbildplatzhalter 1"/>
          <p:cNvSpPr>
            <a:spLocks noGrp="1" noRot="1" noChangeAspect="1" noTextEdit="1"/>
          </p:cNvSpPr>
          <p:nvPr>
            <p:ph type="sldImg"/>
          </p:nvPr>
        </p:nvSpPr>
        <p:spPr bwMode="auto">
          <a:noFill/>
          <a:ln>
            <a:solidFill>
              <a:srgbClr val="000000"/>
            </a:solidFill>
            <a:miter lim="800000"/>
            <a:headEnd/>
            <a:tailEnd/>
          </a:ln>
        </p:spPr>
      </p:sp>
      <p:sp>
        <p:nvSpPr>
          <p:cNvPr id="38915" name="Notizenplatzhalt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economic aspect (NPV) should be better linked to the main objective: the stimulation of the formation or in easier words: everything is about to increase flow trough the formation to get more energy out of the formation, and therefore better economics, all of course without important risks and with public acceptance. Therefore I propose to make clear the following causalities: </a:t>
            </a:r>
          </a:p>
          <a:p>
            <a:r>
              <a:rPr lang="en-US" dirty="0" smtClean="0"/>
              <a:t/>
            </a:r>
            <a:br>
              <a:rPr lang="en-US" dirty="0" smtClean="0"/>
            </a:br>
            <a:endParaRPr lang="en-US" dirty="0" smtClean="0"/>
          </a:p>
          <a:p>
            <a:r>
              <a:rPr lang="en-US" dirty="0" smtClean="0"/>
              <a:t>Soft and successful stimulation =&gt; =&gt; more energy out of the underground =&gt; much better economics. </a:t>
            </a:r>
          </a:p>
          <a:p>
            <a:pPr algn="just">
              <a:lnSpc>
                <a:spcPct val="100000"/>
              </a:lnSpc>
              <a:spcBef>
                <a:spcPct val="0"/>
              </a:spcBef>
              <a:buClrTx/>
            </a:pPr>
            <a:r>
              <a:rPr lang="de-DE" altLang="de-DE" dirty="0" smtClean="0">
                <a:solidFill>
                  <a:srgbClr val="FF0000"/>
                </a:solidFill>
              </a:rPr>
              <a:t>Evaluation </a:t>
            </a:r>
            <a:r>
              <a:rPr lang="de-DE" altLang="de-DE" dirty="0" err="1" smtClean="0">
                <a:solidFill>
                  <a:srgbClr val="FF0000"/>
                </a:solidFill>
              </a:rPr>
              <a:t>of</a:t>
            </a:r>
            <a:r>
              <a:rPr lang="de-DE" altLang="de-DE" dirty="0" smtClean="0">
                <a:solidFill>
                  <a:srgbClr val="FF0000"/>
                </a:solidFill>
              </a:rPr>
              <a:t> </a:t>
            </a:r>
            <a:r>
              <a:rPr lang="de-DE" altLang="de-DE" dirty="0" err="1" smtClean="0">
                <a:solidFill>
                  <a:srgbClr val="FF0000"/>
                </a:solidFill>
              </a:rPr>
              <a:t>performance</a:t>
            </a:r>
            <a:r>
              <a:rPr lang="de-DE" altLang="de-DE" dirty="0" smtClean="0">
                <a:solidFill>
                  <a:srgbClr val="FF0000"/>
                </a:solidFill>
              </a:rPr>
              <a:t> </a:t>
            </a:r>
            <a:r>
              <a:rPr lang="de-DE" altLang="de-DE" dirty="0" err="1" smtClean="0">
                <a:solidFill>
                  <a:srgbClr val="FF0000"/>
                </a:solidFill>
              </a:rPr>
              <a:t>and</a:t>
            </a:r>
            <a:r>
              <a:rPr lang="de-DE" altLang="de-DE" dirty="0" smtClean="0">
                <a:solidFill>
                  <a:srgbClr val="FF0000"/>
                </a:solidFill>
              </a:rPr>
              <a:t> </a:t>
            </a:r>
            <a:r>
              <a:rPr lang="de-DE" altLang="de-DE" dirty="0" err="1" smtClean="0">
                <a:solidFill>
                  <a:srgbClr val="FF0000"/>
                </a:solidFill>
              </a:rPr>
              <a:t>cost</a:t>
            </a:r>
            <a:r>
              <a:rPr lang="de-DE" altLang="de-DE" dirty="0" smtClean="0">
                <a:solidFill>
                  <a:srgbClr val="FF0000"/>
                </a:solidFill>
              </a:rPr>
              <a:t> </a:t>
            </a:r>
            <a:r>
              <a:rPr lang="de-DE" altLang="de-DE" dirty="0" err="1" smtClean="0">
                <a:solidFill>
                  <a:srgbClr val="FF0000"/>
                </a:solidFill>
              </a:rPr>
              <a:t>targets</a:t>
            </a:r>
            <a:endParaRPr lang="de-DE" altLang="de-DE" dirty="0" smtClean="0">
              <a:solidFill>
                <a:srgbClr val="FF0000"/>
              </a:solidFill>
            </a:endParaRPr>
          </a:p>
          <a:p>
            <a:pPr algn="just">
              <a:lnSpc>
                <a:spcPct val="100000"/>
              </a:lnSpc>
              <a:spcBef>
                <a:spcPct val="0"/>
              </a:spcBef>
              <a:buClrTx/>
            </a:pPr>
            <a:r>
              <a:rPr lang="de-DE" altLang="de-DE" dirty="0" err="1" smtClean="0">
                <a:solidFill>
                  <a:srgbClr val="FF0000"/>
                </a:solidFill>
              </a:rPr>
              <a:t>Identification</a:t>
            </a:r>
            <a:r>
              <a:rPr lang="de-DE" altLang="de-DE" dirty="0" smtClean="0">
                <a:solidFill>
                  <a:srgbClr val="FF0000"/>
                </a:solidFill>
              </a:rPr>
              <a:t> </a:t>
            </a:r>
            <a:r>
              <a:rPr lang="de-DE" altLang="de-DE" dirty="0" err="1" smtClean="0">
                <a:solidFill>
                  <a:srgbClr val="FF0000"/>
                </a:solidFill>
              </a:rPr>
              <a:t>of</a:t>
            </a:r>
            <a:r>
              <a:rPr lang="de-DE" altLang="de-DE" dirty="0" smtClean="0">
                <a:solidFill>
                  <a:srgbClr val="FF0000"/>
                </a:solidFill>
              </a:rPr>
              <a:t> potential </a:t>
            </a:r>
            <a:r>
              <a:rPr lang="de-DE" altLang="de-DE" dirty="0" err="1" smtClean="0">
                <a:solidFill>
                  <a:srgbClr val="FF0000"/>
                </a:solidFill>
              </a:rPr>
              <a:t>issues</a:t>
            </a:r>
            <a:r>
              <a:rPr lang="de-DE" altLang="de-DE" dirty="0" smtClean="0">
                <a:solidFill>
                  <a:srgbClr val="FF0000"/>
                </a:solidFill>
              </a:rPr>
              <a:t> </a:t>
            </a:r>
            <a:r>
              <a:rPr lang="de-DE" altLang="de-DE" dirty="0" err="1" smtClean="0">
                <a:solidFill>
                  <a:srgbClr val="FF0000"/>
                </a:solidFill>
              </a:rPr>
              <a:t>of</a:t>
            </a:r>
            <a:r>
              <a:rPr lang="de-DE" altLang="de-DE" dirty="0" smtClean="0">
                <a:solidFill>
                  <a:srgbClr val="FF0000"/>
                </a:solidFill>
              </a:rPr>
              <a:t> </a:t>
            </a:r>
            <a:r>
              <a:rPr lang="de-DE" altLang="de-DE" dirty="0" err="1" smtClean="0">
                <a:solidFill>
                  <a:srgbClr val="FF0000"/>
                </a:solidFill>
              </a:rPr>
              <a:t>public</a:t>
            </a:r>
            <a:r>
              <a:rPr lang="de-DE" altLang="de-DE" dirty="0" smtClean="0">
                <a:solidFill>
                  <a:srgbClr val="FF0000"/>
                </a:solidFill>
              </a:rPr>
              <a:t> </a:t>
            </a:r>
            <a:r>
              <a:rPr lang="de-DE" altLang="de-DE" dirty="0" err="1" smtClean="0">
                <a:solidFill>
                  <a:srgbClr val="FF0000"/>
                </a:solidFill>
              </a:rPr>
              <a:t>acceptance</a:t>
            </a:r>
            <a:r>
              <a:rPr lang="de-DE" altLang="de-DE" dirty="0" smtClean="0">
                <a:solidFill>
                  <a:srgbClr val="FF0000"/>
                </a:solidFill>
              </a:rPr>
              <a:t> </a:t>
            </a:r>
            <a:r>
              <a:rPr lang="de-DE" altLang="de-DE" dirty="0" err="1" smtClean="0">
                <a:solidFill>
                  <a:srgbClr val="FF0000"/>
                </a:solidFill>
              </a:rPr>
              <a:t>and</a:t>
            </a:r>
            <a:r>
              <a:rPr lang="de-DE" altLang="de-DE" dirty="0" smtClean="0">
                <a:solidFill>
                  <a:srgbClr val="FF0000"/>
                </a:solidFill>
              </a:rPr>
              <a:t> all </a:t>
            </a:r>
            <a:r>
              <a:rPr lang="de-DE" altLang="de-DE" dirty="0" err="1" smtClean="0">
                <a:solidFill>
                  <a:srgbClr val="FF0000"/>
                </a:solidFill>
              </a:rPr>
              <a:t>market</a:t>
            </a:r>
            <a:r>
              <a:rPr lang="de-DE" altLang="de-DE" dirty="0" smtClean="0">
                <a:solidFill>
                  <a:srgbClr val="FF0000"/>
                </a:solidFill>
              </a:rPr>
              <a:t> </a:t>
            </a:r>
            <a:r>
              <a:rPr lang="de-DE" altLang="de-DE" dirty="0" err="1" smtClean="0">
                <a:solidFill>
                  <a:srgbClr val="FF0000"/>
                </a:solidFill>
              </a:rPr>
              <a:t>and</a:t>
            </a:r>
            <a:r>
              <a:rPr lang="de-DE" altLang="de-DE" dirty="0" smtClean="0">
                <a:solidFill>
                  <a:srgbClr val="FF0000"/>
                </a:solidFill>
              </a:rPr>
              <a:t> </a:t>
            </a:r>
            <a:r>
              <a:rPr lang="de-DE" altLang="de-DE" dirty="0" err="1" smtClean="0">
                <a:solidFill>
                  <a:srgbClr val="FF0000"/>
                </a:solidFill>
              </a:rPr>
              <a:t>regulatory</a:t>
            </a:r>
            <a:r>
              <a:rPr lang="de-DE" altLang="de-DE" dirty="0" smtClean="0">
                <a:solidFill>
                  <a:srgbClr val="FF0000"/>
                </a:solidFill>
              </a:rPr>
              <a:t> </a:t>
            </a:r>
            <a:r>
              <a:rPr lang="de-DE" altLang="de-DE" dirty="0" err="1" smtClean="0">
                <a:solidFill>
                  <a:srgbClr val="FF0000"/>
                </a:solidFill>
              </a:rPr>
              <a:t>barriers</a:t>
            </a:r>
            <a:r>
              <a:rPr lang="de-DE" altLang="de-DE" dirty="0" smtClean="0">
                <a:solidFill>
                  <a:srgbClr val="FF0000"/>
                </a:solidFill>
              </a:rPr>
              <a:t> </a:t>
            </a:r>
            <a:r>
              <a:rPr lang="de-DE" altLang="de-DE" dirty="0" err="1" smtClean="0">
                <a:solidFill>
                  <a:srgbClr val="FF0000"/>
                </a:solidFill>
              </a:rPr>
              <a:t>including</a:t>
            </a:r>
            <a:r>
              <a:rPr lang="de-DE" altLang="de-DE" dirty="0" smtClean="0">
                <a:solidFill>
                  <a:srgbClr val="FF0000"/>
                </a:solidFill>
              </a:rPr>
              <a:t> </a:t>
            </a:r>
            <a:r>
              <a:rPr lang="de-DE" altLang="de-DE" dirty="0" err="1" smtClean="0">
                <a:solidFill>
                  <a:srgbClr val="FF0000"/>
                </a:solidFill>
              </a:rPr>
              <a:t>financing</a:t>
            </a:r>
            <a:r>
              <a:rPr lang="de-DE" altLang="de-DE" dirty="0" smtClean="0">
                <a:solidFill>
                  <a:srgbClr val="FF0000"/>
                </a:solidFill>
              </a:rPr>
              <a:t> </a:t>
            </a:r>
            <a:r>
              <a:rPr lang="de-DE" altLang="de-DE" dirty="0" err="1" smtClean="0">
                <a:solidFill>
                  <a:srgbClr val="FF0000"/>
                </a:solidFill>
              </a:rPr>
              <a:t>and</a:t>
            </a:r>
            <a:r>
              <a:rPr lang="de-DE" altLang="de-DE" dirty="0" smtClean="0">
                <a:solidFill>
                  <a:srgbClr val="FF0000"/>
                </a:solidFill>
              </a:rPr>
              <a:t> </a:t>
            </a:r>
            <a:r>
              <a:rPr lang="de-DE" altLang="de-DE" dirty="0" err="1" smtClean="0">
                <a:solidFill>
                  <a:srgbClr val="FF0000"/>
                </a:solidFill>
              </a:rPr>
              <a:t>other</a:t>
            </a:r>
            <a:r>
              <a:rPr lang="de-DE" altLang="de-DE" dirty="0" smtClean="0">
                <a:solidFill>
                  <a:srgbClr val="FF0000"/>
                </a:solidFill>
              </a:rPr>
              <a:t> </a:t>
            </a:r>
            <a:r>
              <a:rPr lang="de-DE" altLang="de-DE" dirty="0" err="1" smtClean="0">
                <a:solidFill>
                  <a:srgbClr val="FF0000"/>
                </a:solidFill>
              </a:rPr>
              <a:t>supply-side</a:t>
            </a:r>
            <a:r>
              <a:rPr lang="de-DE" altLang="de-DE" dirty="0" smtClean="0">
                <a:solidFill>
                  <a:srgbClr val="FF0000"/>
                </a:solidFill>
              </a:rPr>
              <a:t> </a:t>
            </a:r>
            <a:r>
              <a:rPr lang="de-DE" altLang="de-DE" dirty="0" err="1" smtClean="0">
                <a:solidFill>
                  <a:srgbClr val="FF0000"/>
                </a:solidFill>
              </a:rPr>
              <a:t>issues</a:t>
            </a:r>
            <a:r>
              <a:rPr lang="de-DE" altLang="de-DE" dirty="0" smtClean="0">
                <a:solidFill>
                  <a:srgbClr val="FF0000"/>
                </a:solidFill>
              </a:rPr>
              <a:t> </a:t>
            </a:r>
            <a:r>
              <a:rPr lang="de-DE" altLang="de-DE" dirty="0" err="1" smtClean="0">
                <a:solidFill>
                  <a:srgbClr val="FF0000"/>
                </a:solidFill>
              </a:rPr>
              <a:t>of</a:t>
            </a:r>
            <a:r>
              <a:rPr lang="de-DE" altLang="de-DE" dirty="0" smtClean="0">
                <a:solidFill>
                  <a:srgbClr val="FF0000"/>
                </a:solidFill>
              </a:rPr>
              <a:t> </a:t>
            </a:r>
            <a:r>
              <a:rPr lang="de-DE" altLang="de-DE" dirty="0" err="1" smtClean="0">
                <a:solidFill>
                  <a:srgbClr val="FF0000"/>
                </a:solidFill>
              </a:rPr>
              <a:t>relevance</a:t>
            </a:r>
            <a:endParaRPr lang="de-DE" altLang="de-DE" dirty="0" smtClean="0">
              <a:solidFill>
                <a:srgbClr val="FF0000"/>
              </a:solidFill>
            </a:endParaRPr>
          </a:p>
          <a:p>
            <a:pPr algn="just">
              <a:lnSpc>
                <a:spcPct val="100000"/>
              </a:lnSpc>
              <a:spcBef>
                <a:spcPct val="0"/>
              </a:spcBef>
              <a:buClrTx/>
            </a:pPr>
            <a:r>
              <a:rPr lang="de-DE" altLang="de-DE" dirty="0" smtClean="0">
                <a:solidFill>
                  <a:srgbClr val="FF0000"/>
                </a:solidFill>
              </a:rPr>
              <a:t>Regional </a:t>
            </a:r>
            <a:r>
              <a:rPr lang="de-DE" altLang="de-DE" dirty="0" err="1" smtClean="0">
                <a:solidFill>
                  <a:srgbClr val="FF0000"/>
                </a:solidFill>
              </a:rPr>
              <a:t>approaches</a:t>
            </a:r>
            <a:r>
              <a:rPr lang="de-DE" altLang="de-DE" dirty="0" smtClean="0">
                <a:solidFill>
                  <a:srgbClr val="FF0000"/>
                </a:solidFill>
              </a:rPr>
              <a:t> </a:t>
            </a:r>
            <a:r>
              <a:rPr lang="de-DE" altLang="de-DE" dirty="0" err="1" smtClean="0">
                <a:solidFill>
                  <a:srgbClr val="FF0000"/>
                </a:solidFill>
              </a:rPr>
              <a:t>and</a:t>
            </a:r>
            <a:r>
              <a:rPr lang="de-DE" altLang="de-DE" dirty="0" smtClean="0">
                <a:solidFill>
                  <a:srgbClr val="FF0000"/>
                </a:solidFill>
              </a:rPr>
              <a:t> </a:t>
            </a:r>
            <a:r>
              <a:rPr lang="de-DE" altLang="de-DE" dirty="0" err="1" smtClean="0">
                <a:solidFill>
                  <a:srgbClr val="FF0000"/>
                </a:solidFill>
              </a:rPr>
              <a:t>other</a:t>
            </a:r>
            <a:r>
              <a:rPr lang="de-DE" altLang="de-DE" dirty="0" smtClean="0">
                <a:solidFill>
                  <a:srgbClr val="FF0000"/>
                </a:solidFill>
              </a:rPr>
              <a:t> </a:t>
            </a:r>
            <a:r>
              <a:rPr lang="de-DE" altLang="de-DE" dirty="0" err="1" smtClean="0">
                <a:solidFill>
                  <a:srgbClr val="FF0000"/>
                </a:solidFill>
              </a:rPr>
              <a:t>socio-economic</a:t>
            </a:r>
            <a:r>
              <a:rPr lang="de-DE" altLang="de-DE" dirty="0" smtClean="0">
                <a:solidFill>
                  <a:srgbClr val="FF0000"/>
                </a:solidFill>
              </a:rPr>
              <a:t> </a:t>
            </a:r>
            <a:r>
              <a:rPr lang="de-DE" altLang="de-DE" dirty="0" err="1" smtClean="0">
                <a:solidFill>
                  <a:srgbClr val="FF0000"/>
                </a:solidFill>
              </a:rPr>
              <a:t>and</a:t>
            </a:r>
            <a:r>
              <a:rPr lang="de-DE" altLang="de-DE" dirty="0" smtClean="0">
                <a:solidFill>
                  <a:srgbClr val="FF0000"/>
                </a:solidFill>
              </a:rPr>
              <a:t> environmental </a:t>
            </a:r>
            <a:r>
              <a:rPr lang="de-DE" altLang="de-DE" dirty="0" err="1" smtClean="0">
                <a:solidFill>
                  <a:srgbClr val="FF0000"/>
                </a:solidFill>
              </a:rPr>
              <a:t>aspects</a:t>
            </a:r>
            <a:r>
              <a:rPr lang="de-DE" altLang="de-DE" dirty="0" smtClean="0">
                <a:solidFill>
                  <a:srgbClr val="FF0000"/>
                </a:solidFill>
              </a:rPr>
              <a:t> </a:t>
            </a:r>
            <a:r>
              <a:rPr lang="de-DE" altLang="de-DE" dirty="0" err="1" smtClean="0">
                <a:solidFill>
                  <a:srgbClr val="FF0000"/>
                </a:solidFill>
              </a:rPr>
              <a:t>from</a:t>
            </a:r>
            <a:r>
              <a:rPr lang="de-DE" altLang="de-DE" dirty="0" smtClean="0">
                <a:solidFill>
                  <a:srgbClr val="FF0000"/>
                </a:solidFill>
              </a:rPr>
              <a:t> a </a:t>
            </a:r>
            <a:r>
              <a:rPr lang="de-DE" altLang="de-DE" dirty="0" err="1" smtClean="0">
                <a:solidFill>
                  <a:srgbClr val="FF0000"/>
                </a:solidFill>
              </a:rPr>
              <a:t>life-cycle</a:t>
            </a:r>
            <a:r>
              <a:rPr lang="de-DE" altLang="de-DE" dirty="0" smtClean="0">
                <a:solidFill>
                  <a:srgbClr val="FF0000"/>
                </a:solidFill>
              </a:rPr>
              <a:t> </a:t>
            </a:r>
            <a:r>
              <a:rPr lang="de-DE" altLang="de-DE" dirty="0" err="1" smtClean="0">
                <a:solidFill>
                  <a:srgbClr val="FF0000"/>
                </a:solidFill>
              </a:rPr>
              <a:t>perspective</a:t>
            </a:r>
            <a:r>
              <a:rPr lang="de-DE" altLang="de-DE" dirty="0" smtClean="0">
                <a:solidFill>
                  <a:srgbClr val="FF0000"/>
                </a:solidFill>
              </a:rPr>
              <a:t> (e.g. </a:t>
            </a:r>
            <a:r>
              <a:rPr lang="de-DE" altLang="de-DE" dirty="0" err="1" smtClean="0">
                <a:solidFill>
                  <a:srgbClr val="FF0000"/>
                </a:solidFill>
              </a:rPr>
              <a:t>pollution</a:t>
            </a:r>
            <a:r>
              <a:rPr lang="de-DE" altLang="de-DE" dirty="0" smtClean="0">
                <a:solidFill>
                  <a:srgbClr val="FF0000"/>
                </a:solidFill>
              </a:rPr>
              <a:t> </a:t>
            </a:r>
            <a:r>
              <a:rPr lang="de-DE" altLang="de-DE" dirty="0" err="1" smtClean="0">
                <a:solidFill>
                  <a:srgbClr val="FF0000"/>
                </a:solidFill>
              </a:rPr>
              <a:t>and</a:t>
            </a:r>
            <a:r>
              <a:rPr lang="de-DE" altLang="de-DE" dirty="0" smtClean="0">
                <a:solidFill>
                  <a:srgbClr val="FF0000"/>
                </a:solidFill>
              </a:rPr>
              <a:t> </a:t>
            </a:r>
            <a:r>
              <a:rPr lang="de-DE" altLang="de-DE" dirty="0" err="1" smtClean="0">
                <a:solidFill>
                  <a:srgbClr val="FF0000"/>
                </a:solidFill>
              </a:rPr>
              <a:t>recycling</a:t>
            </a:r>
            <a:r>
              <a:rPr lang="de-DE" altLang="de-DE" dirty="0" smtClean="0">
                <a:solidFill>
                  <a:srgbClr val="FF0000"/>
                </a:solidFill>
              </a:rPr>
              <a:t>)</a:t>
            </a:r>
          </a:p>
          <a:p>
            <a:pPr algn="just">
              <a:lnSpc>
                <a:spcPct val="100000"/>
              </a:lnSpc>
              <a:spcBef>
                <a:spcPct val="0"/>
              </a:spcBef>
              <a:buClrTx/>
            </a:pPr>
            <a:r>
              <a:rPr lang="de-DE" altLang="de-DE" dirty="0" smtClean="0">
                <a:solidFill>
                  <a:srgbClr val="FF0000"/>
                </a:solidFill>
              </a:rPr>
              <a:t>Standardisation </a:t>
            </a:r>
            <a:r>
              <a:rPr lang="de-DE" altLang="de-DE" dirty="0" err="1" smtClean="0">
                <a:solidFill>
                  <a:srgbClr val="FF0000"/>
                </a:solidFill>
              </a:rPr>
              <a:t>needs</a:t>
            </a:r>
            <a:r>
              <a:rPr lang="de-DE" altLang="de-DE" dirty="0" smtClean="0">
                <a:solidFill>
                  <a:srgbClr val="FF0000"/>
                </a:solidFill>
              </a:rPr>
              <a:t>, </a:t>
            </a:r>
            <a:r>
              <a:rPr lang="de-DE" altLang="de-DE" dirty="0" err="1" smtClean="0">
                <a:solidFill>
                  <a:srgbClr val="FF0000"/>
                </a:solidFill>
              </a:rPr>
              <a:t>synergies</a:t>
            </a:r>
            <a:r>
              <a:rPr lang="de-DE" altLang="de-DE" dirty="0" smtClean="0">
                <a:solidFill>
                  <a:srgbClr val="FF0000"/>
                </a:solidFill>
              </a:rPr>
              <a:t> </a:t>
            </a:r>
            <a:r>
              <a:rPr lang="de-DE" altLang="de-DE" dirty="0" err="1" smtClean="0">
                <a:solidFill>
                  <a:srgbClr val="FF0000"/>
                </a:solidFill>
              </a:rPr>
              <a:t>between</a:t>
            </a:r>
            <a:r>
              <a:rPr lang="de-DE" altLang="de-DE" dirty="0" smtClean="0">
                <a:solidFill>
                  <a:srgbClr val="FF0000"/>
                </a:solidFill>
              </a:rPr>
              <a:t> </a:t>
            </a:r>
            <a:r>
              <a:rPr lang="de-DE" altLang="de-DE" dirty="0" err="1" smtClean="0">
                <a:solidFill>
                  <a:srgbClr val="FF0000"/>
                </a:solidFill>
              </a:rPr>
              <a:t>technologies</a:t>
            </a:r>
            <a:r>
              <a:rPr lang="de-DE" altLang="de-DE" dirty="0" smtClean="0">
                <a:solidFill>
                  <a:srgbClr val="FF0000"/>
                </a:solidFill>
              </a:rPr>
              <a:t> (</a:t>
            </a:r>
            <a:r>
              <a:rPr lang="de-DE" altLang="de-DE" dirty="0" err="1" smtClean="0">
                <a:solidFill>
                  <a:srgbClr val="FF0000"/>
                </a:solidFill>
              </a:rPr>
              <a:t>including</a:t>
            </a:r>
            <a:r>
              <a:rPr lang="de-DE" altLang="de-DE" dirty="0" smtClean="0">
                <a:solidFill>
                  <a:srgbClr val="FF0000"/>
                </a:solidFill>
              </a:rPr>
              <a:t> </a:t>
            </a:r>
            <a:r>
              <a:rPr lang="de-DE" altLang="de-DE" dirty="0" err="1" smtClean="0">
                <a:solidFill>
                  <a:srgbClr val="FF0000"/>
                </a:solidFill>
              </a:rPr>
              <a:t>those</a:t>
            </a:r>
            <a:r>
              <a:rPr lang="de-DE" altLang="de-DE" dirty="0" smtClean="0">
                <a:solidFill>
                  <a:srgbClr val="FF0000"/>
                </a:solidFill>
              </a:rPr>
              <a:t> </a:t>
            </a:r>
            <a:r>
              <a:rPr lang="de-DE" altLang="de-DE" dirty="0" err="1" smtClean="0">
                <a:solidFill>
                  <a:srgbClr val="FF0000"/>
                </a:solidFill>
              </a:rPr>
              <a:t>for</a:t>
            </a:r>
            <a:r>
              <a:rPr lang="de-DE" altLang="de-DE" dirty="0" smtClean="0">
                <a:solidFill>
                  <a:srgbClr val="FF0000"/>
                </a:solidFill>
              </a:rPr>
              <a:t> </a:t>
            </a:r>
            <a:r>
              <a:rPr lang="de-DE" altLang="de-DE" dirty="0" err="1" smtClean="0">
                <a:solidFill>
                  <a:srgbClr val="FF0000"/>
                </a:solidFill>
              </a:rPr>
              <a:t>storage</a:t>
            </a:r>
            <a:r>
              <a:rPr lang="de-DE" altLang="de-DE" dirty="0" smtClean="0">
                <a:solidFill>
                  <a:srgbClr val="FF0000"/>
                </a:solidFill>
              </a:rPr>
              <a:t>)</a:t>
            </a:r>
          </a:p>
          <a:p>
            <a:pPr algn="just">
              <a:lnSpc>
                <a:spcPct val="100000"/>
              </a:lnSpc>
              <a:spcBef>
                <a:spcPct val="0"/>
              </a:spcBef>
              <a:buClrTx/>
            </a:pPr>
            <a:r>
              <a:rPr lang="de-DE" altLang="de-DE" dirty="0" smtClean="0">
                <a:solidFill>
                  <a:srgbClr val="FF0000"/>
                </a:solidFill>
              </a:rPr>
              <a:t> </a:t>
            </a:r>
          </a:p>
          <a:p>
            <a:endParaRPr lang="en-US" dirty="0"/>
          </a:p>
        </p:txBody>
      </p:sp>
      <p:sp>
        <p:nvSpPr>
          <p:cNvPr id="38916" name="Kopfzeilenplatzhalt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altLang="de-DE" smtClean="0"/>
              <a:t>DISTRESS Demonstration of soft stimulation treatments of geothermal reservoirs </a:t>
            </a:r>
            <a:endParaRPr lang="de-DE" altLang="de-DE" smtClean="0"/>
          </a:p>
        </p:txBody>
      </p:sp>
      <p:sp>
        <p:nvSpPr>
          <p:cNvPr id="38917" name="Foliennummernplatzhalter 4"/>
          <p:cNvSpPr>
            <a:spLocks noGrp="1"/>
          </p:cNvSpPr>
          <p:nvPr>
            <p:ph type="sldNum" sz="quarter" idx="5"/>
          </p:nvPr>
        </p:nvSpPr>
        <p:spPr bwMode="auto">
          <a:noFill/>
          <a:ln>
            <a:miter lim="800000"/>
            <a:headEnd/>
            <a:tailEnd/>
          </a:ln>
        </p:spPr>
        <p:txBody>
          <a:bodyPr/>
          <a:lstStyle/>
          <a:p>
            <a:fld id="{3DC21E5C-659A-441D-BBF4-136FE16DAF2A}" type="slidenum">
              <a:rPr lang="de-DE" altLang="de-DE" smtClean="0">
                <a:cs typeface="Arial" charset="0"/>
              </a:rPr>
              <a:pPr/>
              <a:t>4</a:t>
            </a:fld>
            <a:endParaRPr lang="de-DE" altLang="de-DE" smtClean="0">
              <a:cs typeface="Arial" charset="0"/>
            </a:endParaRPr>
          </a:p>
        </p:txBody>
      </p:sp>
    </p:spTree>
    <p:extLst>
      <p:ext uri="{BB962C8B-B14F-4D97-AF65-F5344CB8AC3E}">
        <p14:creationId xmlns:p14="http://schemas.microsoft.com/office/powerpoint/2010/main" val="2128859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55650" y="2347913"/>
            <a:ext cx="8569325" cy="1620837"/>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5" name="Slide Number Placeholder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7D4C48C1-023D-4669-B87C-137F396572CB}" type="slidenum">
              <a:rPr lang="de-DE" altLang="de-DE"/>
              <a:pPr>
                <a:defRPr/>
              </a:pPr>
              <a:t>‹#›</a:t>
            </a:fld>
            <a:endParaRPr lang="de-DE" alt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8BC924E2-DFA0-4C48-B1F4-8880C75BDEE0}" type="slidenum">
              <a:rPr lang="de-DE" altLang="de-DE"/>
              <a:pPr>
                <a:defRPr/>
              </a:pPr>
              <a:t>‹#›</a:t>
            </a:fld>
            <a:endParaRPr lang="de-DE" altLang="de-DE"/>
          </a:p>
        </p:txBody>
      </p:sp>
      <p:sp>
        <p:nvSpPr>
          <p:cNvPr id="5" name="Line 2"/>
          <p:cNvSpPr>
            <a:spLocks noChangeShapeType="1"/>
          </p:cNvSpPr>
          <p:nvPr userDrawn="1"/>
        </p:nvSpPr>
        <p:spPr bwMode="auto">
          <a:xfrm flipH="1">
            <a:off x="2430461" y="702592"/>
            <a:ext cx="7322892" cy="1313"/>
          </a:xfrm>
          <a:prstGeom prst="line">
            <a:avLst/>
          </a:prstGeom>
          <a:noFill/>
          <a:ln w="12700" cap="flat">
            <a:solidFill>
              <a:srgbClr val="00007D"/>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de-DE"/>
          </a:p>
        </p:txBody>
      </p:sp>
      <p:sp>
        <p:nvSpPr>
          <p:cNvPr id="6" name="Rectangle 3"/>
          <p:cNvSpPr>
            <a:spLocks/>
          </p:cNvSpPr>
          <p:nvPr userDrawn="1"/>
        </p:nvSpPr>
        <p:spPr bwMode="auto">
          <a:xfrm>
            <a:off x="5466463" y="453935"/>
            <a:ext cx="1309956" cy="297956"/>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7" name="Rectangle 6"/>
          <p:cNvSpPr>
            <a:spLocks/>
          </p:cNvSpPr>
          <p:nvPr userDrawn="1"/>
        </p:nvSpPr>
        <p:spPr bwMode="auto">
          <a:xfrm>
            <a:off x="4913864" y="547128"/>
            <a:ext cx="2404649" cy="24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33601" bIns="0" anchor="b"/>
          <a:lstStyle>
            <a:lvl1pPr marL="39688"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de-DE" sz="1075" b="1">
                <a:solidFill>
                  <a:srgbClr val="00007D"/>
                </a:solidFill>
                <a:latin typeface="Arial" panose="020B0604020202020204" pitchFamily="34" charset="0"/>
                <a:cs typeface="Arial" panose="020B0604020202020204" pitchFamily="34" charset="0"/>
                <a:sym typeface="Arial" panose="020B0604020202020204" pitchFamily="34" charset="0"/>
              </a:rPr>
              <a:t>www.eera-set.eu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396163" y="1008063"/>
            <a:ext cx="2365375" cy="495935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00038" y="1008063"/>
            <a:ext cx="6943725" cy="495935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AF3FE69B-25F3-44B3-953B-371D7BEC092F}" type="slidenum">
              <a:rPr lang="de-DE" altLang="de-DE"/>
              <a:pPr>
                <a:defRPr/>
              </a:pPr>
              <a:t>‹#›</a:t>
            </a:fld>
            <a:endParaRPr lang="de-DE" alt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Rechteck 3"/>
          <p:cNvSpPr/>
          <p:nvPr userDrawn="1"/>
        </p:nvSpPr>
        <p:spPr>
          <a:xfrm>
            <a:off x="1698481" y="7318186"/>
            <a:ext cx="6192759" cy="2414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de-DE"/>
          </a:p>
        </p:txBody>
      </p:sp>
      <p:sp>
        <p:nvSpPr>
          <p:cNvPr id="2" name="Inhaltsplatzhalter 3"/>
          <p:cNvSpPr>
            <a:spLocks noGrp="1"/>
          </p:cNvSpPr>
          <p:nvPr>
            <p:ph sz="quarter" idx="10"/>
          </p:nvPr>
        </p:nvSpPr>
        <p:spPr>
          <a:xfrm>
            <a:off x="408266" y="1723606"/>
            <a:ext cx="9163287" cy="5140579"/>
          </a:xfrm>
          <a:prstGeom prst="rect">
            <a:avLst/>
          </a:prstGeom>
        </p:spPr>
        <p:txBody>
          <a:bodyPr/>
          <a:lstStyle>
            <a:lvl1pPr>
              <a:defRPr sz="1984"/>
            </a:lvl1pPr>
            <a:lvl2pPr>
              <a:defRPr sz="1819"/>
            </a:lvl2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3" name="Titel 4"/>
          <p:cNvSpPr>
            <a:spLocks noGrp="1"/>
          </p:cNvSpPr>
          <p:nvPr>
            <p:ph type="title"/>
          </p:nvPr>
        </p:nvSpPr>
        <p:spPr>
          <a:xfrm>
            <a:off x="408265" y="945870"/>
            <a:ext cx="9163287" cy="586225"/>
          </a:xfrm>
          <a:prstGeom prst="rect">
            <a:avLst/>
          </a:prstGeom>
        </p:spPr>
        <p:txBody>
          <a:bodyPr/>
          <a:lstStyle>
            <a:lvl1pPr>
              <a:defRPr sz="2315">
                <a:solidFill>
                  <a:srgbClr val="0070C0"/>
                </a:solidFill>
                <a:latin typeface="+mn-lt"/>
              </a:defRPr>
            </a:lvl1pPr>
          </a:lstStyle>
          <a:p>
            <a:r>
              <a:rPr lang="de-DE" dirty="0" smtClean="0"/>
              <a:t>Titelmasterformat durch Klicken bearbeiten</a:t>
            </a:r>
            <a:endParaRPr lang="en-US" dirty="0"/>
          </a:p>
        </p:txBody>
      </p:sp>
      <p:sp>
        <p:nvSpPr>
          <p:cNvPr id="5" name="Date Placeholder 3"/>
          <p:cNvSpPr>
            <a:spLocks noGrp="1"/>
          </p:cNvSpPr>
          <p:nvPr>
            <p:ph type="dt" sz="half" idx="11"/>
          </p:nvPr>
        </p:nvSpPr>
        <p:spPr>
          <a:xfrm>
            <a:off x="408214" y="7179942"/>
            <a:ext cx="1162947" cy="402483"/>
          </a:xfrm>
          <a:prstGeom prst="rect">
            <a:avLst/>
          </a:prstGeom>
        </p:spPr>
        <p:txBody>
          <a:bodyPr/>
          <a:lstStyle>
            <a:lvl1pPr algn="l" eaLnBrk="1" fontAlgn="auto" hangingPunct="1">
              <a:spcBef>
                <a:spcPts val="0"/>
              </a:spcBef>
              <a:spcAft>
                <a:spcPts val="0"/>
              </a:spcAft>
              <a:defRPr sz="744">
                <a:solidFill>
                  <a:schemeClr val="tx1"/>
                </a:solidFill>
                <a:latin typeface="+mn-lt"/>
                <a:cs typeface="+mn-cs"/>
              </a:defRPr>
            </a:lvl1pPr>
          </a:lstStyle>
          <a:p>
            <a:pPr>
              <a:defRPr/>
            </a:pPr>
            <a:fld id="{C09337B5-93B2-427F-8C7B-7BFF46EA39F3}" type="datetime1">
              <a:rPr lang="de-DE"/>
              <a:pPr>
                <a:defRPr/>
              </a:pPr>
              <a:t>06.04.2016</a:t>
            </a:fld>
            <a:endParaRPr lang="is-IS" dirty="0"/>
          </a:p>
        </p:txBody>
      </p:sp>
      <p:sp>
        <p:nvSpPr>
          <p:cNvPr id="6" name="Slide Number Placeholder 5"/>
          <p:cNvSpPr>
            <a:spLocks noGrp="1"/>
          </p:cNvSpPr>
          <p:nvPr>
            <p:ph type="sldNum" sz="quarter" idx="12"/>
          </p:nvPr>
        </p:nvSpPr>
        <p:spPr>
          <a:xfrm>
            <a:off x="8106503" y="7190442"/>
            <a:ext cx="1464841" cy="402483"/>
          </a:xfrm>
          <a:prstGeom prst="rect">
            <a:avLst/>
          </a:prstGeom>
        </p:spPr>
        <p:txBody>
          <a:bodyPr/>
          <a:lstStyle>
            <a:lvl1pPr algn="r" eaLnBrk="1" hangingPunct="1">
              <a:defRPr sz="744">
                <a:solidFill>
                  <a:schemeClr val="tx1"/>
                </a:solidFill>
              </a:defRPr>
            </a:lvl1pPr>
          </a:lstStyle>
          <a:p>
            <a:pPr>
              <a:defRPr/>
            </a:pPr>
            <a:fld id="{939EC669-D85D-49BA-906E-404BFAA64951}" type="slidenum">
              <a:rPr lang="is-IS" altLang="de-DE"/>
              <a:pPr>
                <a:defRPr/>
              </a:pPr>
              <a:t>‹#›</a:t>
            </a:fld>
            <a:endParaRPr lang="is-IS" altLang="de-DE" dirty="0"/>
          </a:p>
        </p:txBody>
      </p:sp>
      <p:sp>
        <p:nvSpPr>
          <p:cNvPr id="7" name="Line 2"/>
          <p:cNvSpPr>
            <a:spLocks noChangeShapeType="1"/>
          </p:cNvSpPr>
          <p:nvPr userDrawn="1"/>
        </p:nvSpPr>
        <p:spPr bwMode="auto">
          <a:xfrm flipH="1">
            <a:off x="2430461" y="702592"/>
            <a:ext cx="7322892" cy="1313"/>
          </a:xfrm>
          <a:prstGeom prst="line">
            <a:avLst/>
          </a:prstGeom>
          <a:noFill/>
          <a:ln w="12700" cap="flat">
            <a:solidFill>
              <a:srgbClr val="00007D"/>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de-DE"/>
          </a:p>
        </p:txBody>
      </p:sp>
      <p:sp>
        <p:nvSpPr>
          <p:cNvPr id="8" name="Rectangle 3"/>
          <p:cNvSpPr>
            <a:spLocks/>
          </p:cNvSpPr>
          <p:nvPr userDrawn="1"/>
        </p:nvSpPr>
        <p:spPr bwMode="auto">
          <a:xfrm>
            <a:off x="5466463" y="453935"/>
            <a:ext cx="1309956" cy="297956"/>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9" name="Rectangle 6"/>
          <p:cNvSpPr>
            <a:spLocks/>
          </p:cNvSpPr>
          <p:nvPr userDrawn="1"/>
        </p:nvSpPr>
        <p:spPr bwMode="auto">
          <a:xfrm>
            <a:off x="4913864" y="547128"/>
            <a:ext cx="2404649" cy="24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33601" bIns="0" anchor="b"/>
          <a:lstStyle>
            <a:lvl1pPr marL="39688"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de-DE" sz="1075" b="1">
                <a:solidFill>
                  <a:srgbClr val="00007D"/>
                </a:solidFill>
                <a:latin typeface="Arial" panose="020B0604020202020204" pitchFamily="34" charset="0"/>
                <a:cs typeface="Arial" panose="020B0604020202020204" pitchFamily="34" charset="0"/>
                <a:sym typeface="Arial" panose="020B0604020202020204" pitchFamily="34" charset="0"/>
              </a:rPr>
              <a:t>www.eera-set.eu</a:t>
            </a:r>
          </a:p>
        </p:txBody>
      </p:sp>
    </p:spTree>
    <p:extLst>
      <p:ext uri="{BB962C8B-B14F-4D97-AF65-F5344CB8AC3E}">
        <p14:creationId xmlns:p14="http://schemas.microsoft.com/office/powerpoint/2010/main" val="382388798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2400"/>
            </a:lvl1p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Slide Number Placeholder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534350D2-5B9F-49DC-92B0-CEC114A38935}" type="slidenum">
              <a:rPr lang="de-DE" altLang="de-DE"/>
              <a:pPr>
                <a:defRPr/>
              </a:pPr>
              <a:t>‹#›</a:t>
            </a:fld>
            <a:endParaRPr lang="de-DE" altLang="de-DE"/>
          </a:p>
        </p:txBody>
      </p:sp>
      <p:sp>
        <p:nvSpPr>
          <p:cNvPr id="6" name="Line 2"/>
          <p:cNvSpPr>
            <a:spLocks noChangeShapeType="1"/>
          </p:cNvSpPr>
          <p:nvPr userDrawn="1"/>
        </p:nvSpPr>
        <p:spPr bwMode="auto">
          <a:xfrm flipH="1">
            <a:off x="2430461" y="741458"/>
            <a:ext cx="7322892" cy="1313"/>
          </a:xfrm>
          <a:prstGeom prst="line">
            <a:avLst/>
          </a:prstGeom>
          <a:noFill/>
          <a:ln w="12700" cap="flat">
            <a:solidFill>
              <a:srgbClr val="00007D"/>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de-DE"/>
          </a:p>
        </p:txBody>
      </p:sp>
      <p:sp>
        <p:nvSpPr>
          <p:cNvPr id="7" name="Rectangle 3"/>
          <p:cNvSpPr>
            <a:spLocks/>
          </p:cNvSpPr>
          <p:nvPr userDrawn="1"/>
        </p:nvSpPr>
        <p:spPr bwMode="auto">
          <a:xfrm>
            <a:off x="5466463" y="492801"/>
            <a:ext cx="1309956" cy="297956"/>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8" name="Rectangle 6"/>
          <p:cNvSpPr>
            <a:spLocks/>
          </p:cNvSpPr>
          <p:nvPr userDrawn="1"/>
        </p:nvSpPr>
        <p:spPr bwMode="auto">
          <a:xfrm>
            <a:off x="4913864" y="585994"/>
            <a:ext cx="2404649" cy="24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33601" bIns="0" anchor="b"/>
          <a:lstStyle>
            <a:lvl1pPr marL="39688"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de-DE" sz="1075" b="1">
                <a:solidFill>
                  <a:srgbClr val="00007D"/>
                </a:solidFill>
                <a:latin typeface="Arial" panose="020B0604020202020204" pitchFamily="34" charset="0"/>
                <a:cs typeface="Arial" panose="020B0604020202020204" pitchFamily="34" charset="0"/>
                <a:sym typeface="Arial" panose="020B0604020202020204" pitchFamily="34" charset="0"/>
              </a:rPr>
              <a:t>www.eera-set.eu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96925" y="4857750"/>
            <a:ext cx="8567738" cy="15017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626A8100-46B3-4498-B1E7-1E117C022E6D}" type="slidenum">
              <a:rPr lang="de-DE" altLang="de-DE"/>
              <a:pPr>
                <a:defRPr/>
              </a:pPr>
              <a:t>‹#›</a:t>
            </a:fld>
            <a:endParaRPr lang="de-DE" altLang="de-DE"/>
          </a:p>
        </p:txBody>
      </p:sp>
      <p:sp>
        <p:nvSpPr>
          <p:cNvPr id="5" name="Line 2"/>
          <p:cNvSpPr>
            <a:spLocks noChangeShapeType="1"/>
          </p:cNvSpPr>
          <p:nvPr userDrawn="1"/>
        </p:nvSpPr>
        <p:spPr bwMode="auto">
          <a:xfrm flipH="1">
            <a:off x="2430461" y="813466"/>
            <a:ext cx="7322892" cy="1313"/>
          </a:xfrm>
          <a:prstGeom prst="line">
            <a:avLst/>
          </a:prstGeom>
          <a:noFill/>
          <a:ln w="12700" cap="flat">
            <a:solidFill>
              <a:srgbClr val="00007D"/>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de-DE"/>
          </a:p>
        </p:txBody>
      </p:sp>
      <p:sp>
        <p:nvSpPr>
          <p:cNvPr id="6" name="Rectangle 3"/>
          <p:cNvSpPr>
            <a:spLocks/>
          </p:cNvSpPr>
          <p:nvPr userDrawn="1"/>
        </p:nvSpPr>
        <p:spPr bwMode="auto">
          <a:xfrm>
            <a:off x="5466463" y="564809"/>
            <a:ext cx="1309956" cy="297956"/>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7" name="Rectangle 6"/>
          <p:cNvSpPr>
            <a:spLocks/>
          </p:cNvSpPr>
          <p:nvPr userDrawn="1"/>
        </p:nvSpPr>
        <p:spPr bwMode="auto">
          <a:xfrm>
            <a:off x="4913864" y="658002"/>
            <a:ext cx="2404649" cy="24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33601" bIns="0" anchor="b"/>
          <a:lstStyle>
            <a:lvl1pPr marL="39688"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de-DE" sz="1075" b="1">
                <a:solidFill>
                  <a:srgbClr val="00007D"/>
                </a:solidFill>
                <a:latin typeface="Arial" panose="020B0604020202020204" pitchFamily="34" charset="0"/>
                <a:cs typeface="Arial" panose="020B0604020202020204" pitchFamily="34" charset="0"/>
                <a:sym typeface="Arial" panose="020B0604020202020204" pitchFamily="34" charset="0"/>
              </a:rPr>
              <a:t>www.eera-set.eu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315913" y="1584325"/>
            <a:ext cx="4646612" cy="4383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114925" y="1584325"/>
            <a:ext cx="4646613" cy="4383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Slide Number Placeholder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75AEBA7B-90C6-4060-ACD1-5BED4B793A80}" type="slidenum">
              <a:rPr lang="de-DE" altLang="de-DE"/>
              <a:pPr>
                <a:defRPr/>
              </a:pPr>
              <a:t>‹#›</a:t>
            </a:fld>
            <a:endParaRPr lang="de-DE" altLang="de-DE"/>
          </a:p>
        </p:txBody>
      </p:sp>
      <p:sp>
        <p:nvSpPr>
          <p:cNvPr id="6" name="Line 2"/>
          <p:cNvSpPr>
            <a:spLocks noChangeShapeType="1"/>
          </p:cNvSpPr>
          <p:nvPr userDrawn="1"/>
        </p:nvSpPr>
        <p:spPr bwMode="auto">
          <a:xfrm flipH="1">
            <a:off x="2430461" y="741458"/>
            <a:ext cx="7322892" cy="1313"/>
          </a:xfrm>
          <a:prstGeom prst="line">
            <a:avLst/>
          </a:prstGeom>
          <a:noFill/>
          <a:ln w="12700" cap="flat">
            <a:solidFill>
              <a:srgbClr val="00007D"/>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de-DE"/>
          </a:p>
        </p:txBody>
      </p:sp>
      <p:sp>
        <p:nvSpPr>
          <p:cNvPr id="7" name="Rectangle 3"/>
          <p:cNvSpPr>
            <a:spLocks/>
          </p:cNvSpPr>
          <p:nvPr userDrawn="1"/>
        </p:nvSpPr>
        <p:spPr bwMode="auto">
          <a:xfrm>
            <a:off x="5466463" y="492801"/>
            <a:ext cx="1309956" cy="297956"/>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8" name="Rectangle 6"/>
          <p:cNvSpPr>
            <a:spLocks/>
          </p:cNvSpPr>
          <p:nvPr userDrawn="1"/>
        </p:nvSpPr>
        <p:spPr bwMode="auto">
          <a:xfrm>
            <a:off x="4913864" y="585994"/>
            <a:ext cx="2404649" cy="24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33601" bIns="0" anchor="b"/>
          <a:lstStyle>
            <a:lvl1pPr marL="39688"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de-DE" sz="1075" b="1">
                <a:solidFill>
                  <a:srgbClr val="00007D"/>
                </a:solidFill>
                <a:latin typeface="Arial" panose="020B0604020202020204" pitchFamily="34" charset="0"/>
                <a:cs typeface="Arial" panose="020B0604020202020204" pitchFamily="34" charset="0"/>
                <a:sym typeface="Arial" panose="020B0604020202020204" pitchFamily="34" charset="0"/>
              </a:rPr>
              <a:t>www.eera-set.eu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504825" y="303213"/>
            <a:ext cx="9072563" cy="1258887"/>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F0D52B9E-CCA9-411B-80B5-A218EF2213D0}" type="slidenum">
              <a:rPr lang="de-DE" altLang="de-DE"/>
              <a:pPr>
                <a:defRPr/>
              </a:pPr>
              <a:t>‹#›</a:t>
            </a:fld>
            <a:endParaRPr lang="de-DE" altLang="de-DE"/>
          </a:p>
        </p:txBody>
      </p:sp>
      <p:sp>
        <p:nvSpPr>
          <p:cNvPr id="8" name="Line 2"/>
          <p:cNvSpPr>
            <a:spLocks noChangeShapeType="1"/>
          </p:cNvSpPr>
          <p:nvPr userDrawn="1"/>
        </p:nvSpPr>
        <p:spPr bwMode="auto">
          <a:xfrm flipH="1">
            <a:off x="2430461" y="741458"/>
            <a:ext cx="7322892" cy="1313"/>
          </a:xfrm>
          <a:prstGeom prst="line">
            <a:avLst/>
          </a:prstGeom>
          <a:noFill/>
          <a:ln w="12700" cap="flat">
            <a:solidFill>
              <a:srgbClr val="00007D"/>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de-DE"/>
          </a:p>
        </p:txBody>
      </p:sp>
      <p:sp>
        <p:nvSpPr>
          <p:cNvPr id="9" name="Rectangle 3"/>
          <p:cNvSpPr>
            <a:spLocks/>
          </p:cNvSpPr>
          <p:nvPr userDrawn="1"/>
        </p:nvSpPr>
        <p:spPr bwMode="auto">
          <a:xfrm>
            <a:off x="5466463" y="492801"/>
            <a:ext cx="1309956" cy="297956"/>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10" name="Rectangle 6"/>
          <p:cNvSpPr>
            <a:spLocks/>
          </p:cNvSpPr>
          <p:nvPr userDrawn="1"/>
        </p:nvSpPr>
        <p:spPr bwMode="auto">
          <a:xfrm>
            <a:off x="4913864" y="585994"/>
            <a:ext cx="2404649" cy="24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33601" bIns="0" anchor="b"/>
          <a:lstStyle>
            <a:lvl1pPr marL="39688"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de-DE" sz="1075" b="1">
                <a:solidFill>
                  <a:srgbClr val="00007D"/>
                </a:solidFill>
                <a:latin typeface="Arial" panose="020B0604020202020204" pitchFamily="34" charset="0"/>
                <a:cs typeface="Arial" panose="020B0604020202020204" pitchFamily="34" charset="0"/>
                <a:sym typeface="Arial" panose="020B0604020202020204" pitchFamily="34" charset="0"/>
              </a:rPr>
              <a:t>www.eera-set.eu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66667A9B-19B8-41D3-9C2D-D53A62FA2F16}" type="slidenum">
              <a:rPr lang="de-DE" altLang="de-DE"/>
              <a:pPr>
                <a:defRPr/>
              </a:pPr>
              <a:t>‹#›</a:t>
            </a:fld>
            <a:endParaRPr lang="de-DE" altLang="de-DE"/>
          </a:p>
        </p:txBody>
      </p:sp>
      <p:sp>
        <p:nvSpPr>
          <p:cNvPr id="4" name="Line 2"/>
          <p:cNvSpPr>
            <a:spLocks noChangeShapeType="1"/>
          </p:cNvSpPr>
          <p:nvPr userDrawn="1"/>
        </p:nvSpPr>
        <p:spPr bwMode="auto">
          <a:xfrm flipH="1">
            <a:off x="2430461" y="702592"/>
            <a:ext cx="7322892" cy="1313"/>
          </a:xfrm>
          <a:prstGeom prst="line">
            <a:avLst/>
          </a:prstGeom>
          <a:noFill/>
          <a:ln w="12700" cap="flat">
            <a:solidFill>
              <a:srgbClr val="00007D"/>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de-DE"/>
          </a:p>
        </p:txBody>
      </p:sp>
      <p:sp>
        <p:nvSpPr>
          <p:cNvPr id="5" name="Rectangle 3"/>
          <p:cNvSpPr>
            <a:spLocks/>
          </p:cNvSpPr>
          <p:nvPr userDrawn="1"/>
        </p:nvSpPr>
        <p:spPr bwMode="auto">
          <a:xfrm>
            <a:off x="5466463" y="453935"/>
            <a:ext cx="1309956" cy="297956"/>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6" name="Rectangle 6"/>
          <p:cNvSpPr>
            <a:spLocks/>
          </p:cNvSpPr>
          <p:nvPr userDrawn="1"/>
        </p:nvSpPr>
        <p:spPr bwMode="auto">
          <a:xfrm>
            <a:off x="4913864" y="547128"/>
            <a:ext cx="2404649" cy="24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33601" bIns="0" anchor="b"/>
          <a:lstStyle>
            <a:lvl1pPr marL="39688"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de-DE" sz="1075" b="1">
                <a:solidFill>
                  <a:srgbClr val="00007D"/>
                </a:solidFill>
                <a:latin typeface="Arial" panose="020B0604020202020204" pitchFamily="34" charset="0"/>
                <a:cs typeface="Arial" panose="020B0604020202020204" pitchFamily="34" charset="0"/>
                <a:sym typeface="Arial" panose="020B0604020202020204" pitchFamily="34" charset="0"/>
              </a:rPr>
              <a:t>www.eera-set.eu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8BC25285-D46C-49E0-8BF5-B64E7328337B}" type="slidenum">
              <a:rPr lang="de-DE" altLang="de-DE"/>
              <a:pPr>
                <a:defRPr/>
              </a:pPr>
              <a:t>‹#›</a:t>
            </a:fld>
            <a:endParaRPr lang="de-DE" altLang="de-DE"/>
          </a:p>
        </p:txBody>
      </p:sp>
      <p:sp>
        <p:nvSpPr>
          <p:cNvPr id="3" name="Line 2"/>
          <p:cNvSpPr>
            <a:spLocks noChangeShapeType="1"/>
          </p:cNvSpPr>
          <p:nvPr userDrawn="1"/>
        </p:nvSpPr>
        <p:spPr bwMode="auto">
          <a:xfrm flipH="1">
            <a:off x="2430461" y="702592"/>
            <a:ext cx="7322892" cy="1313"/>
          </a:xfrm>
          <a:prstGeom prst="line">
            <a:avLst/>
          </a:prstGeom>
          <a:noFill/>
          <a:ln w="12700" cap="flat">
            <a:solidFill>
              <a:srgbClr val="00007D"/>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de-DE"/>
          </a:p>
        </p:txBody>
      </p:sp>
      <p:sp>
        <p:nvSpPr>
          <p:cNvPr id="4" name="Rectangle 3"/>
          <p:cNvSpPr>
            <a:spLocks/>
          </p:cNvSpPr>
          <p:nvPr userDrawn="1"/>
        </p:nvSpPr>
        <p:spPr bwMode="auto">
          <a:xfrm>
            <a:off x="5466463" y="453935"/>
            <a:ext cx="1309956" cy="297956"/>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5" name="Rectangle 6"/>
          <p:cNvSpPr>
            <a:spLocks/>
          </p:cNvSpPr>
          <p:nvPr userDrawn="1"/>
        </p:nvSpPr>
        <p:spPr bwMode="auto">
          <a:xfrm>
            <a:off x="4913864" y="547128"/>
            <a:ext cx="2404649" cy="24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33601" bIns="0" anchor="b"/>
          <a:lstStyle>
            <a:lvl1pPr marL="39688"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de-DE" sz="1075" b="1">
                <a:solidFill>
                  <a:srgbClr val="00007D"/>
                </a:solidFill>
                <a:latin typeface="Arial" panose="020B0604020202020204" pitchFamily="34" charset="0"/>
                <a:cs typeface="Arial" panose="020B0604020202020204" pitchFamily="34" charset="0"/>
                <a:sym typeface="Arial" panose="020B0604020202020204" pitchFamily="34" charset="0"/>
              </a:rPr>
              <a:t>www.eera-set.eu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04825" y="301625"/>
            <a:ext cx="3316288" cy="1279525"/>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Slide Number Placeholder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0D3D1896-084B-49CF-B8C7-59067E5FE171}" type="slidenum">
              <a:rPr lang="de-DE" altLang="de-DE"/>
              <a:pPr>
                <a:defRPr/>
              </a:pPr>
              <a:t>‹#›</a:t>
            </a:fld>
            <a:endParaRPr lang="de-DE" altLang="de-DE"/>
          </a:p>
        </p:txBody>
      </p:sp>
      <p:sp>
        <p:nvSpPr>
          <p:cNvPr id="6" name="Line 2"/>
          <p:cNvSpPr>
            <a:spLocks noChangeShapeType="1"/>
          </p:cNvSpPr>
          <p:nvPr userDrawn="1"/>
        </p:nvSpPr>
        <p:spPr bwMode="auto">
          <a:xfrm flipH="1">
            <a:off x="2430461" y="702592"/>
            <a:ext cx="7322892" cy="1313"/>
          </a:xfrm>
          <a:prstGeom prst="line">
            <a:avLst/>
          </a:prstGeom>
          <a:noFill/>
          <a:ln w="12700" cap="flat">
            <a:solidFill>
              <a:srgbClr val="00007D"/>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de-DE"/>
          </a:p>
        </p:txBody>
      </p:sp>
      <p:sp>
        <p:nvSpPr>
          <p:cNvPr id="7" name="Rectangle 3"/>
          <p:cNvSpPr>
            <a:spLocks/>
          </p:cNvSpPr>
          <p:nvPr userDrawn="1"/>
        </p:nvSpPr>
        <p:spPr bwMode="auto">
          <a:xfrm>
            <a:off x="5466463" y="453935"/>
            <a:ext cx="1309956" cy="297956"/>
          </a:xfrm>
          <a:prstGeom prst="rect">
            <a:avLst/>
          </a:prstGeom>
          <a:solidFill>
            <a:srgbClr val="FFFFFF"/>
          </a:soli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8" name="Rectangle 6"/>
          <p:cNvSpPr>
            <a:spLocks/>
          </p:cNvSpPr>
          <p:nvPr userDrawn="1"/>
        </p:nvSpPr>
        <p:spPr bwMode="auto">
          <a:xfrm>
            <a:off x="4913864" y="547128"/>
            <a:ext cx="2404649" cy="241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lIns="0" tIns="0" rIns="33601" bIns="0" anchor="b"/>
          <a:lstStyle>
            <a:lvl1pPr marL="39688"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r>
              <a:rPr lang="en-US" altLang="de-DE" sz="1075" b="1">
                <a:solidFill>
                  <a:srgbClr val="00007D"/>
                </a:solidFill>
                <a:latin typeface="Arial" panose="020B0604020202020204" pitchFamily="34" charset="0"/>
                <a:cs typeface="Arial" panose="020B0604020202020204" pitchFamily="34" charset="0"/>
                <a:sym typeface="Arial" panose="020B0604020202020204" pitchFamily="34" charset="0"/>
              </a:rPr>
              <a:t>www.eera-set.eu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76438" y="5291138"/>
            <a:ext cx="6048375" cy="625475"/>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Slide Number Placeholder 4"/>
          <p:cNvSpPr>
            <a:spLocks noGrp="1" noChangeArrowheads="1"/>
          </p:cNvSpPr>
          <p:nvPr>
            <p:ph type="sldNum" idx="10"/>
          </p:nvPr>
        </p:nvSpPr>
        <p:spPr>
          <a:xfrm>
            <a:off x="8315325" y="7164388"/>
            <a:ext cx="1438275" cy="387350"/>
          </a:xfrm>
          <a:prstGeom prst="rect">
            <a:avLst/>
          </a:prstGeom>
        </p:spPr>
        <p:txBody>
          <a:bodyPr vert="horz" wrap="square" lIns="91440" tIns="45720" rIns="91440" bIns="45720" numCol="1" anchor="t" anchorCtr="0" compatLnSpc="1">
            <a:prstTxWarp prst="textNoShape">
              <a:avLst/>
            </a:prstTxWarp>
          </a:bodyPr>
          <a:lstStyle>
            <a:lvl1pPr eaLnBrk="1">
              <a:lnSpc>
                <a:spcPct val="94000"/>
              </a:lnSpc>
              <a:buClr>
                <a:srgbClr val="000000"/>
              </a:buClr>
              <a:buSzPct val="100000"/>
              <a:buFont typeface="Times New Roman" pitchFamily="18" charset="0"/>
              <a:buNone/>
              <a:defRPr smtClean="0">
                <a:latin typeface="Arial" pitchFamily="34" charset="0"/>
              </a:defRPr>
            </a:lvl1pPr>
          </a:lstStyle>
          <a:p>
            <a:pPr>
              <a:defRPr/>
            </a:pPr>
            <a:fld id="{F884FA31-C3E8-420A-810F-DBFDC3A0C80E}" type="slidenum">
              <a:rPr lang="de-DE" altLang="de-DE"/>
              <a:pPr>
                <a:defRPr/>
              </a:pPr>
              <a:t>‹#›</a:t>
            </a:fld>
            <a:endParaRPr lang="de-DE" alt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300038" y="1008063"/>
            <a:ext cx="9453562" cy="417512"/>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de-DE" smtClean="0"/>
              <a:t>Click to edit the title text format</a:t>
            </a:r>
          </a:p>
        </p:txBody>
      </p:sp>
      <p:sp>
        <p:nvSpPr>
          <p:cNvPr id="1027" name="Rectangle 2"/>
          <p:cNvSpPr>
            <a:spLocks noGrp="1" noChangeArrowheads="1"/>
          </p:cNvSpPr>
          <p:nvPr>
            <p:ph type="body" idx="1"/>
          </p:nvPr>
        </p:nvSpPr>
        <p:spPr bwMode="auto">
          <a:xfrm>
            <a:off x="315913" y="1584325"/>
            <a:ext cx="9445625" cy="4383088"/>
          </a:xfrm>
          <a:prstGeom prst="rect">
            <a:avLst/>
          </a:prstGeom>
          <a:noFill/>
          <a:ln w="9525">
            <a:noFill/>
            <a:round/>
            <a:headEnd/>
            <a:tailEnd/>
          </a:ln>
        </p:spPr>
        <p:txBody>
          <a:bodyPr vert="horz" wrap="square" lIns="0" tIns="15120" rIns="0" bIns="0" numCol="1" anchor="t" anchorCtr="0" compatLnSpc="1">
            <a:prstTxWarp prst="textNoShape">
              <a:avLst/>
            </a:prstTxWarp>
          </a:bodyPr>
          <a:lstStyle/>
          <a:p>
            <a:pPr lvl="0"/>
            <a:r>
              <a:rPr lang="en-GB" altLang="de-DE" smtClean="0"/>
              <a:t>Click to edit the outline text format</a:t>
            </a:r>
          </a:p>
          <a:p>
            <a:pPr lvl="1"/>
            <a:r>
              <a:rPr lang="en-GB" altLang="de-DE" smtClean="0"/>
              <a:t>Second Outline Level</a:t>
            </a:r>
          </a:p>
          <a:p>
            <a:pPr lvl="2"/>
            <a:r>
              <a:rPr lang="en-GB" altLang="de-DE" smtClean="0"/>
              <a:t>Third Outline Level</a:t>
            </a:r>
          </a:p>
          <a:p>
            <a:pPr lvl="3"/>
            <a:r>
              <a:rPr lang="en-GB" altLang="de-DE" smtClean="0"/>
              <a:t>Fourth Outline Level</a:t>
            </a:r>
          </a:p>
          <a:p>
            <a:pPr lvl="4"/>
            <a:r>
              <a:rPr lang="en-GB" altLang="de-DE" smtClean="0"/>
              <a:t>Fifth Outline Level</a:t>
            </a:r>
          </a:p>
          <a:p>
            <a:pPr lvl="4"/>
            <a:r>
              <a:rPr lang="en-GB" altLang="de-DE" smtClean="0"/>
              <a:t>Sixth Outline Level</a:t>
            </a:r>
          </a:p>
          <a:p>
            <a:pPr lvl="4"/>
            <a:r>
              <a:rPr lang="en-GB" altLang="de-DE" smtClean="0"/>
              <a:t>Seventh Outline Level</a:t>
            </a:r>
          </a:p>
        </p:txBody>
      </p:sp>
      <p:grpSp>
        <p:nvGrpSpPr>
          <p:cNvPr id="6" name="Gruppieren 5"/>
          <p:cNvGrpSpPr/>
          <p:nvPr userDrawn="1"/>
        </p:nvGrpSpPr>
        <p:grpSpPr>
          <a:xfrm>
            <a:off x="-360288" y="-396627"/>
            <a:ext cx="4084771" cy="1297387"/>
            <a:chOff x="-144017" y="-171400"/>
            <a:chExt cx="3705630" cy="1176966"/>
          </a:xfrm>
        </p:grpSpPr>
        <p:pic>
          <p:nvPicPr>
            <p:cNvPr id="7" name="Grafik 6"/>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44017" y="-171400"/>
              <a:ext cx="2339753" cy="1176966"/>
            </a:xfrm>
            <a:prstGeom prst="rect">
              <a:avLst/>
            </a:prstGeom>
          </p:spPr>
        </p:pic>
        <p:sp>
          <p:nvSpPr>
            <p:cNvPr id="8" name="Rectangle 84"/>
            <p:cNvSpPr>
              <a:spLocks noChangeAspect="1"/>
            </p:cNvSpPr>
            <p:nvPr/>
          </p:nvSpPr>
          <p:spPr bwMode="auto">
            <a:xfrm>
              <a:off x="849313" y="792000"/>
              <a:ext cx="2712300" cy="168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nSpc>
                  <a:spcPct val="95000"/>
                </a:lnSpc>
              </a:pPr>
              <a:r>
                <a:rPr lang="en-US" altLang="en-US" sz="661" b="1" dirty="0" err="1">
                  <a:solidFill>
                    <a:srgbClr val="0033CC"/>
                  </a:solidFill>
                  <a:latin typeface="Arial" charset="0"/>
                  <a:cs typeface="Arial" charset="0"/>
                  <a:sym typeface="Arial" charset="0"/>
                </a:rPr>
                <a:t>JointProgramme</a:t>
              </a:r>
              <a:r>
                <a:rPr lang="en-US" altLang="en-US" sz="661" b="1" dirty="0" err="1">
                  <a:solidFill>
                    <a:srgbClr val="00CC00"/>
                  </a:solidFill>
                  <a:latin typeface="Arial" charset="0"/>
                  <a:cs typeface="Arial" charset="0"/>
                  <a:sym typeface="Arial" charset="0"/>
                </a:rPr>
                <a:t>GeothermalEnergy</a:t>
              </a:r>
              <a:endParaRPr lang="en-US" altLang="en-US" sz="661" b="1" dirty="0">
                <a:solidFill>
                  <a:srgbClr val="00CC00"/>
                </a:solidFill>
                <a:latin typeface="Arial" charset="0"/>
                <a:cs typeface="Arial" charset="0"/>
                <a:sym typeface="Arial" charset="0"/>
              </a:endParaRPr>
            </a:p>
          </p:txBody>
        </p:sp>
      </p:grpSp>
      <p:sp>
        <p:nvSpPr>
          <p:cNvPr id="9" name="Titel 1"/>
          <p:cNvSpPr txBox="1">
            <a:spLocks/>
          </p:cNvSpPr>
          <p:nvPr userDrawn="1"/>
        </p:nvSpPr>
        <p:spPr bwMode="auto">
          <a:xfrm>
            <a:off x="0" y="7235825"/>
            <a:ext cx="10080625" cy="288925"/>
          </a:xfrm>
          <a:prstGeom prst="rect">
            <a:avLst/>
          </a:prstGeom>
          <a:noFill/>
          <a:ln w="9525">
            <a:noFill/>
            <a:round/>
            <a:headEnd/>
            <a:tailEnd/>
          </a:ln>
        </p:spPr>
        <p:txBody>
          <a:bodyPr lIns="0" tIns="0" rIns="0" bIns="0" anchor="ctr"/>
          <a:lstStyle/>
          <a:p>
            <a:pPr algn="ctr">
              <a:lnSpc>
                <a:spcPct val="94000"/>
              </a:lnSpc>
              <a:buClr>
                <a:srgbClr val="000000"/>
              </a:buClr>
              <a:buSzPct val="100000"/>
              <a:buFont typeface="Times New Roman" pitchFamily="18" charset="0"/>
              <a:buNone/>
              <a:defRPr/>
            </a:pPr>
            <a:r>
              <a:rPr lang="en-US" altLang="de-DE" sz="800" b="1" dirty="0" smtClean="0">
                <a:latin typeface="Arial" pitchFamily="34" charset="0"/>
              </a:rPr>
              <a:t>EERA JP GE,  </a:t>
            </a:r>
            <a:r>
              <a:rPr lang="de-DE" altLang="de-DE" sz="800" b="1" dirty="0">
                <a:latin typeface="Arial" pitchFamily="34" charset="0"/>
              </a:rPr>
              <a:t>Ernst </a:t>
            </a:r>
            <a:r>
              <a:rPr lang="de-DE" altLang="de-DE" sz="800" b="1" dirty="0" smtClean="0">
                <a:latin typeface="Arial" pitchFamily="34" charset="0"/>
              </a:rPr>
              <a:t>Huenges/</a:t>
            </a:r>
            <a:r>
              <a:rPr lang="de-DE" altLang="de-DE" sz="800" b="1" baseline="0" dirty="0" smtClean="0">
                <a:latin typeface="Arial" pitchFamily="34" charset="0"/>
              </a:rPr>
              <a:t> David Bruhn</a:t>
            </a:r>
            <a:r>
              <a:rPr lang="de-DE" altLang="de-DE" sz="800" b="1" dirty="0" smtClean="0">
                <a:latin typeface="Arial" pitchFamily="34" charset="0"/>
              </a:rPr>
              <a:t>, Brüssel </a:t>
            </a:r>
            <a:r>
              <a:rPr lang="de-DE" altLang="de-DE" sz="800" b="1" dirty="0">
                <a:latin typeface="Arial" pitchFamily="34" charset="0"/>
              </a:rPr>
              <a:t>6</a:t>
            </a:r>
            <a:r>
              <a:rPr lang="de-DE" altLang="de-DE" sz="800" b="1" dirty="0" smtClean="0">
                <a:latin typeface="Arial" pitchFamily="34" charset="0"/>
              </a:rPr>
              <a:t>.4.2016</a:t>
            </a:r>
            <a:endParaRPr lang="de-DE" altLang="de-DE" sz="8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4" r:id="rId12"/>
  </p:sldLayoutIdLst>
  <p:txStyles>
    <p:titleStyle>
      <a:lvl1pPr algn="ctr" defTabSz="449263" rtl="0" eaLnBrk="0" fontAlgn="base" hangingPunct="0">
        <a:lnSpc>
          <a:spcPct val="94000"/>
        </a:lnSpc>
        <a:spcBef>
          <a:spcPct val="0"/>
        </a:spcBef>
        <a:spcAft>
          <a:spcPct val="0"/>
        </a:spcAft>
        <a:buClr>
          <a:srgbClr val="000000"/>
        </a:buClr>
        <a:buSzPct val="100000"/>
        <a:buFont typeface="Times New Roman" pitchFamily="18" charset="0"/>
        <a:defRPr b="1">
          <a:solidFill>
            <a:srgbClr val="004586"/>
          </a:solidFill>
          <a:latin typeface="+mj-lt"/>
          <a:ea typeface="Arial Unicode MS" panose="020B0604020202020204" pitchFamily="34" charset="-128"/>
          <a:cs typeface="+mj-cs"/>
        </a:defRPr>
      </a:lvl1pPr>
      <a:lvl2pPr algn="ctr" defTabSz="449263" rtl="0" eaLnBrk="0" fontAlgn="base" hangingPunct="0">
        <a:lnSpc>
          <a:spcPct val="94000"/>
        </a:lnSpc>
        <a:spcBef>
          <a:spcPct val="0"/>
        </a:spcBef>
        <a:spcAft>
          <a:spcPct val="0"/>
        </a:spcAft>
        <a:buClr>
          <a:srgbClr val="000000"/>
        </a:buClr>
        <a:buSzPct val="100000"/>
        <a:buFont typeface="Times New Roman" pitchFamily="18" charset="0"/>
        <a:defRPr b="1">
          <a:solidFill>
            <a:srgbClr val="004586"/>
          </a:solidFill>
          <a:latin typeface="Arial" charset="0"/>
          <a:ea typeface="Arial Unicode MS" panose="020B0604020202020204" pitchFamily="34" charset="-128"/>
          <a:cs typeface="Arial Unicode MS" charset="0"/>
        </a:defRPr>
      </a:lvl2pPr>
      <a:lvl3pPr algn="ctr" defTabSz="449263" rtl="0" eaLnBrk="0" fontAlgn="base" hangingPunct="0">
        <a:lnSpc>
          <a:spcPct val="94000"/>
        </a:lnSpc>
        <a:spcBef>
          <a:spcPct val="0"/>
        </a:spcBef>
        <a:spcAft>
          <a:spcPct val="0"/>
        </a:spcAft>
        <a:buClr>
          <a:srgbClr val="000000"/>
        </a:buClr>
        <a:buSzPct val="100000"/>
        <a:buFont typeface="Times New Roman" pitchFamily="18" charset="0"/>
        <a:defRPr b="1">
          <a:solidFill>
            <a:srgbClr val="004586"/>
          </a:solidFill>
          <a:latin typeface="Arial" charset="0"/>
          <a:ea typeface="Arial Unicode MS" panose="020B0604020202020204" pitchFamily="34" charset="-128"/>
          <a:cs typeface="Arial Unicode MS" charset="0"/>
        </a:defRPr>
      </a:lvl3pPr>
      <a:lvl4pPr algn="ctr" defTabSz="449263" rtl="0" eaLnBrk="0" fontAlgn="base" hangingPunct="0">
        <a:lnSpc>
          <a:spcPct val="94000"/>
        </a:lnSpc>
        <a:spcBef>
          <a:spcPct val="0"/>
        </a:spcBef>
        <a:spcAft>
          <a:spcPct val="0"/>
        </a:spcAft>
        <a:buClr>
          <a:srgbClr val="000000"/>
        </a:buClr>
        <a:buSzPct val="100000"/>
        <a:buFont typeface="Times New Roman" pitchFamily="18" charset="0"/>
        <a:defRPr b="1">
          <a:solidFill>
            <a:srgbClr val="004586"/>
          </a:solidFill>
          <a:latin typeface="Arial" charset="0"/>
          <a:ea typeface="Arial Unicode MS" panose="020B0604020202020204" pitchFamily="34" charset="-128"/>
          <a:cs typeface="Arial Unicode MS" charset="0"/>
        </a:defRPr>
      </a:lvl4pPr>
      <a:lvl5pPr algn="ctr" defTabSz="449263" rtl="0" eaLnBrk="0" fontAlgn="base" hangingPunct="0">
        <a:lnSpc>
          <a:spcPct val="94000"/>
        </a:lnSpc>
        <a:spcBef>
          <a:spcPct val="0"/>
        </a:spcBef>
        <a:spcAft>
          <a:spcPct val="0"/>
        </a:spcAft>
        <a:buClr>
          <a:srgbClr val="000000"/>
        </a:buClr>
        <a:buSzPct val="100000"/>
        <a:buFont typeface="Times New Roman" pitchFamily="18" charset="0"/>
        <a:defRPr b="1">
          <a:solidFill>
            <a:srgbClr val="004586"/>
          </a:solidFill>
          <a:latin typeface="Arial" charset="0"/>
          <a:ea typeface="Arial Unicode MS" panose="020B0604020202020204" pitchFamily="34" charset="-128"/>
          <a:cs typeface="Arial Unicode MS" charset="0"/>
        </a:defRPr>
      </a:lvl5pPr>
      <a:lvl6pPr marL="2514600" indent="-228600" algn="ctr" defTabSz="449263" rtl="0" fontAlgn="base" hangingPunct="0">
        <a:lnSpc>
          <a:spcPct val="94000"/>
        </a:lnSpc>
        <a:spcBef>
          <a:spcPct val="0"/>
        </a:spcBef>
        <a:spcAft>
          <a:spcPct val="0"/>
        </a:spcAft>
        <a:buClr>
          <a:srgbClr val="000000"/>
        </a:buClr>
        <a:buSzPct val="100000"/>
        <a:buFont typeface="Times New Roman" pitchFamily="16" charset="0"/>
        <a:defRPr b="1">
          <a:solidFill>
            <a:srgbClr val="004586"/>
          </a:solidFill>
          <a:latin typeface="Arial" charset="0"/>
          <a:cs typeface="Arial Unicode MS" charset="0"/>
        </a:defRPr>
      </a:lvl6pPr>
      <a:lvl7pPr marL="2971800" indent="-228600" algn="ctr" defTabSz="449263" rtl="0" fontAlgn="base" hangingPunct="0">
        <a:lnSpc>
          <a:spcPct val="94000"/>
        </a:lnSpc>
        <a:spcBef>
          <a:spcPct val="0"/>
        </a:spcBef>
        <a:spcAft>
          <a:spcPct val="0"/>
        </a:spcAft>
        <a:buClr>
          <a:srgbClr val="000000"/>
        </a:buClr>
        <a:buSzPct val="100000"/>
        <a:buFont typeface="Times New Roman" pitchFamily="16" charset="0"/>
        <a:defRPr b="1">
          <a:solidFill>
            <a:srgbClr val="004586"/>
          </a:solidFill>
          <a:latin typeface="Arial" charset="0"/>
          <a:cs typeface="Arial Unicode MS" charset="0"/>
        </a:defRPr>
      </a:lvl7pPr>
      <a:lvl8pPr marL="3429000" indent="-228600" algn="ctr" defTabSz="449263" rtl="0" fontAlgn="base" hangingPunct="0">
        <a:lnSpc>
          <a:spcPct val="94000"/>
        </a:lnSpc>
        <a:spcBef>
          <a:spcPct val="0"/>
        </a:spcBef>
        <a:spcAft>
          <a:spcPct val="0"/>
        </a:spcAft>
        <a:buClr>
          <a:srgbClr val="000000"/>
        </a:buClr>
        <a:buSzPct val="100000"/>
        <a:buFont typeface="Times New Roman" pitchFamily="16" charset="0"/>
        <a:defRPr b="1">
          <a:solidFill>
            <a:srgbClr val="004586"/>
          </a:solidFill>
          <a:latin typeface="Arial" charset="0"/>
          <a:cs typeface="Arial Unicode MS" charset="0"/>
        </a:defRPr>
      </a:lvl8pPr>
      <a:lvl9pPr marL="3886200" indent="-228600" algn="ctr" defTabSz="449263" rtl="0" fontAlgn="base" hangingPunct="0">
        <a:lnSpc>
          <a:spcPct val="94000"/>
        </a:lnSpc>
        <a:spcBef>
          <a:spcPct val="0"/>
        </a:spcBef>
        <a:spcAft>
          <a:spcPct val="0"/>
        </a:spcAft>
        <a:buClr>
          <a:srgbClr val="000000"/>
        </a:buClr>
        <a:buSzPct val="100000"/>
        <a:buFont typeface="Times New Roman" pitchFamily="16" charset="0"/>
        <a:defRPr b="1">
          <a:solidFill>
            <a:srgbClr val="004586"/>
          </a:solidFill>
          <a:latin typeface="Arial" charset="0"/>
          <a:cs typeface="Arial Unicode MS" charset="0"/>
        </a:defRPr>
      </a:lvl9pPr>
    </p:titleStyle>
    <p:bodyStyle>
      <a:lvl1pPr marL="342900" indent="-342900" algn="l" defTabSz="449263" rtl="0" eaLnBrk="0" fontAlgn="base" hangingPunct="0">
        <a:lnSpc>
          <a:spcPct val="94000"/>
        </a:lnSpc>
        <a:spcBef>
          <a:spcPct val="0"/>
        </a:spcBef>
        <a:spcAft>
          <a:spcPts val="1425"/>
        </a:spcAft>
        <a:buClr>
          <a:srgbClr val="000000"/>
        </a:buClr>
        <a:buSzPct val="100000"/>
        <a:buFont typeface="Times New Roman" pitchFamily="18" charset="0"/>
        <a:defRPr sz="2000">
          <a:solidFill>
            <a:srgbClr val="000000"/>
          </a:solidFill>
          <a:latin typeface="+mn-lt"/>
          <a:ea typeface="Arial Unicode MS" panose="020B0604020202020204" pitchFamily="34" charset="-128"/>
          <a:cs typeface="+mn-cs"/>
        </a:defRPr>
      </a:lvl1pPr>
      <a:lvl2pPr marL="742950" indent="-285750" algn="l" defTabSz="449263" rtl="0" eaLnBrk="0" fontAlgn="base" hangingPunct="0">
        <a:lnSpc>
          <a:spcPct val="94000"/>
        </a:lnSpc>
        <a:spcBef>
          <a:spcPct val="0"/>
        </a:spcBef>
        <a:spcAft>
          <a:spcPts val="1138"/>
        </a:spcAft>
        <a:buClr>
          <a:srgbClr val="000000"/>
        </a:buClr>
        <a:buSzPct val="100000"/>
        <a:buFont typeface="Times New Roman" pitchFamily="18" charset="0"/>
        <a:defRPr sz="2000">
          <a:solidFill>
            <a:srgbClr val="004586"/>
          </a:solidFill>
          <a:latin typeface="+mn-lt"/>
          <a:ea typeface="Arial Unicode MS" panose="020B0604020202020204" pitchFamily="34" charset="-128"/>
          <a:cs typeface="+mn-cs"/>
        </a:defRPr>
      </a:lvl2pPr>
      <a:lvl3pPr marL="1143000" indent="-228600" algn="l" defTabSz="449263" rtl="0" eaLnBrk="0" fontAlgn="base" hangingPunct="0">
        <a:lnSpc>
          <a:spcPct val="94000"/>
        </a:lnSpc>
        <a:spcBef>
          <a:spcPct val="0"/>
        </a:spcBef>
        <a:spcAft>
          <a:spcPts val="850"/>
        </a:spcAft>
        <a:buClr>
          <a:srgbClr val="000000"/>
        </a:buClr>
        <a:buSzPct val="100000"/>
        <a:buFont typeface="Times New Roman" pitchFamily="18" charset="0"/>
        <a:defRPr>
          <a:solidFill>
            <a:srgbClr val="000000"/>
          </a:solidFill>
          <a:latin typeface="+mn-lt"/>
          <a:ea typeface="Arial Unicode MS" panose="020B0604020202020204" pitchFamily="34" charset="-128"/>
          <a:cs typeface="+mn-cs"/>
        </a:defRPr>
      </a:lvl3pPr>
      <a:lvl4pPr marL="1600200" indent="-228600" algn="l" defTabSz="449263" rtl="0" eaLnBrk="0" fontAlgn="base" hangingPunct="0">
        <a:lnSpc>
          <a:spcPct val="94000"/>
        </a:lnSpc>
        <a:spcBef>
          <a:spcPct val="0"/>
        </a:spcBef>
        <a:spcAft>
          <a:spcPts val="575"/>
        </a:spcAft>
        <a:buClr>
          <a:srgbClr val="000000"/>
        </a:buClr>
        <a:buSzPct val="100000"/>
        <a:buFont typeface="Times New Roman" pitchFamily="18" charset="0"/>
        <a:defRPr>
          <a:solidFill>
            <a:srgbClr val="000000"/>
          </a:solidFill>
          <a:latin typeface="+mn-lt"/>
          <a:ea typeface="Arial Unicode MS" panose="020B0604020202020204" pitchFamily="34" charset="-128"/>
          <a:cs typeface="+mn-cs"/>
        </a:defRPr>
      </a:lvl4pPr>
      <a:lvl5pPr marL="2057400" indent="-228600" algn="l" defTabSz="449263" rtl="0" eaLnBrk="0" fontAlgn="base" hangingPunct="0">
        <a:lnSpc>
          <a:spcPct val="94000"/>
        </a:lnSpc>
        <a:spcBef>
          <a:spcPct val="0"/>
        </a:spcBef>
        <a:spcAft>
          <a:spcPts val="288"/>
        </a:spcAft>
        <a:buClr>
          <a:srgbClr val="000000"/>
        </a:buClr>
        <a:buSzPct val="100000"/>
        <a:buFont typeface="Times New Roman" pitchFamily="18" charset="0"/>
        <a:defRPr>
          <a:solidFill>
            <a:srgbClr val="000000"/>
          </a:solidFill>
          <a:latin typeface="+mn-lt"/>
          <a:ea typeface="Arial Unicode MS" panose="020B0604020202020204" pitchFamily="34" charset="-128"/>
          <a:cs typeface="+mn-cs"/>
        </a:defRPr>
      </a:lvl5pPr>
      <a:lvl6pPr marL="2514600" indent="-228600" algn="l" defTabSz="449263" rtl="0" fontAlgn="base" hangingPunct="0">
        <a:lnSpc>
          <a:spcPct val="94000"/>
        </a:lnSpc>
        <a:spcBef>
          <a:spcPct val="0"/>
        </a:spcBef>
        <a:spcAft>
          <a:spcPts val="288"/>
        </a:spcAft>
        <a:buClr>
          <a:srgbClr val="000000"/>
        </a:buClr>
        <a:buSzPct val="100000"/>
        <a:buFont typeface="Times New Roman" pitchFamily="16" charset="0"/>
        <a:defRPr>
          <a:solidFill>
            <a:srgbClr val="000000"/>
          </a:solidFill>
          <a:latin typeface="+mn-lt"/>
          <a:cs typeface="+mn-cs"/>
        </a:defRPr>
      </a:lvl6pPr>
      <a:lvl7pPr marL="2971800" indent="-228600" algn="l" defTabSz="449263" rtl="0" fontAlgn="base" hangingPunct="0">
        <a:lnSpc>
          <a:spcPct val="94000"/>
        </a:lnSpc>
        <a:spcBef>
          <a:spcPct val="0"/>
        </a:spcBef>
        <a:spcAft>
          <a:spcPts val="288"/>
        </a:spcAft>
        <a:buClr>
          <a:srgbClr val="000000"/>
        </a:buClr>
        <a:buSzPct val="100000"/>
        <a:buFont typeface="Times New Roman" pitchFamily="16" charset="0"/>
        <a:defRPr>
          <a:solidFill>
            <a:srgbClr val="000000"/>
          </a:solidFill>
          <a:latin typeface="+mn-lt"/>
          <a:cs typeface="+mn-cs"/>
        </a:defRPr>
      </a:lvl7pPr>
      <a:lvl8pPr marL="3429000" indent="-228600" algn="l" defTabSz="449263" rtl="0" fontAlgn="base" hangingPunct="0">
        <a:lnSpc>
          <a:spcPct val="94000"/>
        </a:lnSpc>
        <a:spcBef>
          <a:spcPct val="0"/>
        </a:spcBef>
        <a:spcAft>
          <a:spcPts val="288"/>
        </a:spcAft>
        <a:buClr>
          <a:srgbClr val="000000"/>
        </a:buClr>
        <a:buSzPct val="100000"/>
        <a:buFont typeface="Times New Roman" pitchFamily="16" charset="0"/>
        <a:defRPr>
          <a:solidFill>
            <a:srgbClr val="000000"/>
          </a:solidFill>
          <a:latin typeface="+mn-lt"/>
          <a:cs typeface="+mn-cs"/>
        </a:defRPr>
      </a:lvl8pPr>
      <a:lvl9pPr marL="3886200" indent="-228600" algn="l" defTabSz="449263" rtl="0" fontAlgn="base" hangingPunct="0">
        <a:lnSpc>
          <a:spcPct val="94000"/>
        </a:lnSpc>
        <a:spcBef>
          <a:spcPct val="0"/>
        </a:spcBef>
        <a:spcAft>
          <a:spcPts val="288"/>
        </a:spcAft>
        <a:buClr>
          <a:srgbClr val="000000"/>
        </a:buClr>
        <a:buSzPct val="100000"/>
        <a:buFont typeface="Times New Roman" pitchFamily="16" charset="0"/>
        <a:defRPr>
          <a:solidFill>
            <a:srgbClr val="000000"/>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p:cNvPicPr>
            <a:picLocks noChangeAspect="1" noChangeArrowheads="1"/>
          </p:cNvPicPr>
          <p:nvPr/>
        </p:nvPicPr>
        <p:blipFill>
          <a:blip r:embed="rId2" cstate="print"/>
          <a:srcRect l="1573"/>
          <a:stretch>
            <a:fillRect/>
          </a:stretch>
        </p:blipFill>
        <p:spPr bwMode="auto">
          <a:xfrm>
            <a:off x="-24893" y="0"/>
            <a:ext cx="10105518" cy="77033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bwMode="auto">
          <a:xfrm>
            <a:off x="-648320" y="-396627"/>
            <a:ext cx="3096344" cy="1361632"/>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cs typeface="Arial Unicode MS" charset="0"/>
            </a:endParaRPr>
          </a:p>
        </p:txBody>
      </p:sp>
      <p:sp>
        <p:nvSpPr>
          <p:cNvPr id="4098" name="Titel 1"/>
          <p:cNvSpPr>
            <a:spLocks noGrp="1"/>
          </p:cNvSpPr>
          <p:nvPr>
            <p:ph type="title"/>
          </p:nvPr>
        </p:nvSpPr>
        <p:spPr>
          <a:xfrm>
            <a:off x="300038" y="121965"/>
            <a:ext cx="9453562" cy="417512"/>
          </a:xfrm>
        </p:spPr>
        <p:txBody>
          <a:bodyPr/>
          <a:lstStyle/>
          <a:p>
            <a:r>
              <a:rPr lang="en-US" altLang="de-DE" sz="2400" dirty="0" smtClean="0"/>
              <a:t>Ongoing EU-projects </a:t>
            </a:r>
          </a:p>
        </p:txBody>
      </p:sp>
      <p:sp>
        <p:nvSpPr>
          <p:cNvPr id="3" name="Rechteck 2"/>
          <p:cNvSpPr/>
          <p:nvPr/>
        </p:nvSpPr>
        <p:spPr>
          <a:xfrm>
            <a:off x="143768" y="6012085"/>
            <a:ext cx="9936857" cy="923330"/>
          </a:xfrm>
          <a:prstGeom prst="rect">
            <a:avLst/>
          </a:prstGeom>
        </p:spPr>
        <p:txBody>
          <a:bodyPr wrap="square">
            <a:spAutoFit/>
          </a:bodyPr>
          <a:lstStyle/>
          <a:p>
            <a:pPr algn="ctr">
              <a:defRPr/>
            </a:pPr>
            <a:r>
              <a:rPr lang="en-US" altLang="de-DE" dirty="0"/>
              <a:t>most of them presented in Utrecht 8.3.16, </a:t>
            </a:r>
            <a:br>
              <a:rPr lang="en-US" altLang="de-DE" dirty="0"/>
            </a:br>
            <a:r>
              <a:rPr lang="en-US" altLang="de-DE" dirty="0" smtClean="0"/>
              <a:t>a</a:t>
            </a:r>
            <a:r>
              <a:rPr lang="en-US" altLang="de-DE" dirty="0"/>
              <a:t> Joint Geothermal Project Meeting</a:t>
            </a:r>
            <a:r>
              <a:rPr lang="en-US" altLang="de-DE" dirty="0" smtClean="0"/>
              <a:t> </a:t>
            </a:r>
            <a:r>
              <a:rPr lang="en-US" altLang="de-DE" dirty="0"/>
              <a:t>organized by Thomas </a:t>
            </a:r>
            <a:r>
              <a:rPr lang="en-US" altLang="de-DE" dirty="0" err="1"/>
              <a:t>Reinsch</a:t>
            </a:r>
            <a:r>
              <a:rPr lang="en-US" altLang="de-DE" dirty="0"/>
              <a:t> </a:t>
            </a:r>
            <a:r>
              <a:rPr lang="en-US" altLang="de-DE" dirty="0" smtClean="0"/>
              <a:t/>
            </a:r>
            <a:br>
              <a:rPr lang="en-US" altLang="de-DE" dirty="0" smtClean="0"/>
            </a:br>
            <a:r>
              <a:rPr lang="en-US" b="1" i="1" dirty="0" smtClean="0"/>
              <a:t>OPPORTUNITY </a:t>
            </a:r>
            <a:r>
              <a:rPr lang="en-US" b="1" i="1" dirty="0"/>
              <a:t>TO SHAPE THE EUROPEAN GEOTHERMAL </a:t>
            </a:r>
            <a:r>
              <a:rPr lang="en-US" b="1" i="1" dirty="0" smtClean="0"/>
              <a:t>FUTURE</a:t>
            </a:r>
            <a:endParaRPr lang="en-US" b="1" i="1" dirty="0"/>
          </a:p>
        </p:txBody>
      </p:sp>
      <p:sp>
        <p:nvSpPr>
          <p:cNvPr id="10" name="Rechteck 9"/>
          <p:cNvSpPr/>
          <p:nvPr/>
        </p:nvSpPr>
        <p:spPr bwMode="auto">
          <a:xfrm>
            <a:off x="1943968" y="611485"/>
            <a:ext cx="8208912" cy="432048"/>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cs typeface="Arial Unicode MS" charset="0"/>
            </a:endParaRPr>
          </a:p>
        </p:txBody>
      </p:sp>
      <p:graphicFrame>
        <p:nvGraphicFramePr>
          <p:cNvPr id="5" name="Inhaltsplatzhalter 4"/>
          <p:cNvGraphicFramePr>
            <a:graphicFrameLocks noGrp="1"/>
          </p:cNvGraphicFramePr>
          <p:nvPr>
            <p:ph idx="1"/>
            <p:extLst>
              <p:ext uri="{D42A27DB-BD31-4B8C-83A1-F6EECF244321}">
                <p14:modId xmlns:p14="http://schemas.microsoft.com/office/powerpoint/2010/main" val="2887050652"/>
              </p:ext>
            </p:extLst>
          </p:nvPr>
        </p:nvGraphicFramePr>
        <p:xfrm>
          <a:off x="247269" y="827509"/>
          <a:ext cx="9475843" cy="4742837"/>
        </p:xfrm>
        <a:graphic>
          <a:graphicData uri="http://schemas.openxmlformats.org/drawingml/2006/table">
            <a:tbl>
              <a:tblPr firstRow="1" bandRow="1">
                <a:tableStyleId>{EB344D84-9AFB-497E-A393-DC336BA19D2E}</a:tableStyleId>
              </a:tblPr>
              <a:tblGrid>
                <a:gridCol w="2569975"/>
                <a:gridCol w="2167946"/>
                <a:gridCol w="2368961"/>
                <a:gridCol w="2368961"/>
              </a:tblGrid>
              <a:tr h="369577">
                <a:tc>
                  <a:txBody>
                    <a:bodyPr/>
                    <a:lstStyle/>
                    <a:p>
                      <a:r>
                        <a:rPr lang="en-US" sz="1800" dirty="0" smtClean="0">
                          <a:solidFill>
                            <a:schemeClr val="tx1"/>
                          </a:solidFill>
                        </a:rPr>
                        <a:t>Project</a:t>
                      </a:r>
                      <a:endParaRPr lang="en-US" sz="1800" dirty="0">
                        <a:solidFill>
                          <a:schemeClr val="tx1"/>
                        </a:solidFill>
                      </a:endParaRPr>
                    </a:p>
                  </a:txBody>
                  <a:tcPr marL="100799" marR="100799" marT="50395" marB="50395"/>
                </a:tc>
                <a:tc>
                  <a:txBody>
                    <a:bodyPr/>
                    <a:lstStyle/>
                    <a:p>
                      <a:r>
                        <a:rPr lang="en-US" sz="1800" dirty="0" smtClean="0">
                          <a:solidFill>
                            <a:schemeClr val="tx1"/>
                          </a:solidFill>
                        </a:rPr>
                        <a:t>EC Contr. (M€)</a:t>
                      </a:r>
                      <a:endParaRPr lang="en-US" sz="1800" dirty="0">
                        <a:solidFill>
                          <a:schemeClr val="tx1"/>
                        </a:solidFill>
                      </a:endParaRPr>
                    </a:p>
                  </a:txBody>
                  <a:tcPr marL="100799" marR="100799" marT="50395" marB="50395"/>
                </a:tc>
                <a:tc>
                  <a:txBody>
                    <a:bodyPr/>
                    <a:lstStyle/>
                    <a:p>
                      <a:r>
                        <a:rPr lang="en-US" sz="1800" dirty="0" smtClean="0">
                          <a:solidFill>
                            <a:schemeClr val="tx1"/>
                          </a:solidFill>
                        </a:rPr>
                        <a:t>Total Cost (M€)</a:t>
                      </a:r>
                      <a:endParaRPr lang="en-US" sz="1800" dirty="0">
                        <a:solidFill>
                          <a:schemeClr val="tx1"/>
                        </a:solidFill>
                      </a:endParaRPr>
                    </a:p>
                  </a:txBody>
                  <a:tcPr marL="100799" marR="100799" marT="50395" marB="50395"/>
                </a:tc>
                <a:tc>
                  <a:txBody>
                    <a:bodyPr/>
                    <a:lstStyle/>
                    <a:p>
                      <a:r>
                        <a:rPr lang="en-US" sz="1800" dirty="0" smtClean="0">
                          <a:solidFill>
                            <a:schemeClr val="tx1"/>
                          </a:solidFill>
                        </a:rPr>
                        <a:t>Funding</a:t>
                      </a:r>
                      <a:endParaRPr lang="en-US" sz="1800" dirty="0">
                        <a:solidFill>
                          <a:schemeClr val="tx1"/>
                        </a:solidFill>
                      </a:endParaRPr>
                    </a:p>
                  </a:txBody>
                  <a:tcPr marL="100799" marR="100799" marT="50395" marB="50395"/>
                </a:tc>
              </a:tr>
              <a:tr h="335979">
                <a:tc>
                  <a:txBody>
                    <a:bodyPr/>
                    <a:lstStyle/>
                    <a:p>
                      <a:r>
                        <a:rPr lang="en-US" sz="1500" dirty="0" smtClean="0"/>
                        <a:t>DESCRAMBLE</a:t>
                      </a:r>
                      <a:endParaRPr lang="en-US" sz="1500" dirty="0"/>
                    </a:p>
                  </a:txBody>
                  <a:tcPr marL="100799" marR="100799" marT="50395" marB="50395"/>
                </a:tc>
                <a:tc>
                  <a:txBody>
                    <a:bodyPr/>
                    <a:lstStyle/>
                    <a:p>
                      <a:pPr algn="r"/>
                      <a:r>
                        <a:rPr lang="en-US" sz="1500" dirty="0" smtClean="0"/>
                        <a:t>6.8</a:t>
                      </a:r>
                    </a:p>
                  </a:txBody>
                  <a:tcPr marL="100799" marR="100799" marT="50395" marB="50395"/>
                </a:tc>
                <a:tc>
                  <a:txBody>
                    <a:bodyPr/>
                    <a:lstStyle/>
                    <a:p>
                      <a:pPr algn="r"/>
                      <a:r>
                        <a:rPr lang="en-US" sz="1500" dirty="0" smtClean="0"/>
                        <a:t>15.6</a:t>
                      </a:r>
                      <a:endParaRPr lang="en-US" sz="1500" dirty="0"/>
                    </a:p>
                  </a:txBody>
                  <a:tcPr marL="100799" marR="100799" marT="50395" marB="50395"/>
                </a:tc>
                <a:tc>
                  <a:txBody>
                    <a:bodyPr/>
                    <a:lstStyle/>
                    <a:p>
                      <a:r>
                        <a:rPr lang="en-US" sz="1500" dirty="0" smtClean="0"/>
                        <a:t>H2020</a:t>
                      </a:r>
                      <a:endParaRPr lang="en-US" sz="1500" dirty="0"/>
                    </a:p>
                  </a:txBody>
                  <a:tcPr marL="100799" marR="100799" marT="50395" marB="50395"/>
                </a:tc>
              </a:tr>
              <a:tr h="335979">
                <a:tc>
                  <a:txBody>
                    <a:bodyPr/>
                    <a:lstStyle/>
                    <a:p>
                      <a:r>
                        <a:rPr lang="en-US" sz="1500" dirty="0" err="1" smtClean="0"/>
                        <a:t>Thermodrill</a:t>
                      </a:r>
                      <a:endParaRPr lang="en-US" sz="1500" dirty="0"/>
                    </a:p>
                  </a:txBody>
                  <a:tcPr marL="100799" marR="100799" marT="50395" marB="50395"/>
                </a:tc>
                <a:tc>
                  <a:txBody>
                    <a:bodyPr/>
                    <a:lstStyle/>
                    <a:p>
                      <a:pPr algn="r"/>
                      <a:r>
                        <a:rPr lang="en-US" sz="1500" dirty="0" smtClean="0"/>
                        <a:t>5.4</a:t>
                      </a:r>
                      <a:endParaRPr lang="en-US" sz="1500" dirty="0"/>
                    </a:p>
                  </a:txBody>
                  <a:tcPr marL="100799" marR="100799" marT="50395" marB="50395"/>
                </a:tc>
                <a:tc>
                  <a:txBody>
                    <a:bodyPr/>
                    <a:lstStyle/>
                    <a:p>
                      <a:pPr algn="r"/>
                      <a:r>
                        <a:rPr lang="en-US" sz="1500" dirty="0" smtClean="0"/>
                        <a:t>5.8</a:t>
                      </a:r>
                      <a:endParaRPr lang="en-US" sz="1500" dirty="0"/>
                    </a:p>
                  </a:txBody>
                  <a:tcPr marL="100799" marR="100799" marT="50395" marB="5039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t>H2020</a:t>
                      </a:r>
                    </a:p>
                  </a:txBody>
                  <a:tcPr marL="100799" marR="100799" marT="50395" marB="50395"/>
                </a:tc>
              </a:tr>
              <a:tr h="335979">
                <a:tc>
                  <a:txBody>
                    <a:bodyPr/>
                    <a:lstStyle/>
                    <a:p>
                      <a:r>
                        <a:rPr lang="en-US" sz="1500" dirty="0" smtClean="0"/>
                        <a:t>CHPM2030</a:t>
                      </a:r>
                      <a:endParaRPr lang="en-US" sz="1500" dirty="0"/>
                    </a:p>
                  </a:txBody>
                  <a:tcPr marL="100799" marR="100799" marT="50395" marB="50395"/>
                </a:tc>
                <a:tc>
                  <a:txBody>
                    <a:bodyPr/>
                    <a:lstStyle/>
                    <a:p>
                      <a:pPr algn="r"/>
                      <a:r>
                        <a:rPr lang="en-US" sz="1500" dirty="0" smtClean="0"/>
                        <a:t>4.2</a:t>
                      </a:r>
                      <a:endParaRPr lang="en-US" sz="1500" dirty="0"/>
                    </a:p>
                  </a:txBody>
                  <a:tcPr marL="100799" marR="100799" marT="50395" marB="50395"/>
                </a:tc>
                <a:tc>
                  <a:txBody>
                    <a:bodyPr/>
                    <a:lstStyle/>
                    <a:p>
                      <a:pPr algn="r"/>
                      <a:r>
                        <a:rPr lang="en-US" sz="1500" dirty="0" smtClean="0"/>
                        <a:t>4.2</a:t>
                      </a:r>
                      <a:endParaRPr lang="en-US" sz="1500" dirty="0"/>
                    </a:p>
                  </a:txBody>
                  <a:tcPr marL="100799" marR="100799" marT="50395" marB="5039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t>H2020</a:t>
                      </a:r>
                    </a:p>
                  </a:txBody>
                  <a:tcPr marL="100799" marR="100799" marT="50395" marB="50395"/>
                </a:tc>
              </a:tr>
              <a:tr h="335979">
                <a:tc>
                  <a:txBody>
                    <a:bodyPr/>
                    <a:lstStyle/>
                    <a:p>
                      <a:r>
                        <a:rPr lang="en-US" sz="1500" dirty="0" err="1" smtClean="0"/>
                        <a:t>GeoWell</a:t>
                      </a:r>
                      <a:endParaRPr lang="en-US" sz="1500" dirty="0"/>
                    </a:p>
                  </a:txBody>
                  <a:tcPr marL="100799" marR="100799" marT="50395" marB="50395"/>
                </a:tc>
                <a:tc>
                  <a:txBody>
                    <a:bodyPr/>
                    <a:lstStyle/>
                    <a:p>
                      <a:pPr algn="r"/>
                      <a:r>
                        <a:rPr lang="en-US" sz="1500" dirty="0" smtClean="0"/>
                        <a:t>4.7</a:t>
                      </a:r>
                      <a:endParaRPr lang="en-US" sz="1500" dirty="0"/>
                    </a:p>
                  </a:txBody>
                  <a:tcPr marL="100799" marR="100799" marT="50395" marB="50395"/>
                </a:tc>
                <a:tc>
                  <a:txBody>
                    <a:bodyPr/>
                    <a:lstStyle/>
                    <a:p>
                      <a:pPr algn="r"/>
                      <a:r>
                        <a:rPr lang="en-US" sz="1500" dirty="0" smtClean="0"/>
                        <a:t>4.7</a:t>
                      </a:r>
                      <a:endParaRPr lang="en-US" sz="1500" dirty="0"/>
                    </a:p>
                  </a:txBody>
                  <a:tcPr marL="100799" marR="100799" marT="50395" marB="5039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t>H2020</a:t>
                      </a:r>
                    </a:p>
                  </a:txBody>
                  <a:tcPr marL="100799" marR="100799" marT="50395" marB="50395"/>
                </a:tc>
              </a:tr>
              <a:tr h="335979">
                <a:tc>
                  <a:txBody>
                    <a:bodyPr/>
                    <a:lstStyle/>
                    <a:p>
                      <a:r>
                        <a:rPr lang="en-US" sz="1500" dirty="0" smtClean="0"/>
                        <a:t>SURE</a:t>
                      </a:r>
                      <a:endParaRPr lang="en-US" sz="1500" dirty="0"/>
                    </a:p>
                  </a:txBody>
                  <a:tcPr marL="100799" marR="100799" marT="50395" marB="50395"/>
                </a:tc>
                <a:tc>
                  <a:txBody>
                    <a:bodyPr/>
                    <a:lstStyle/>
                    <a:p>
                      <a:pPr algn="r"/>
                      <a:r>
                        <a:rPr lang="en-US" sz="1500" dirty="0" smtClean="0"/>
                        <a:t>5.9</a:t>
                      </a:r>
                      <a:endParaRPr lang="en-US" sz="1500" dirty="0"/>
                    </a:p>
                  </a:txBody>
                  <a:tcPr marL="100799" marR="100799" marT="50395" marB="50395"/>
                </a:tc>
                <a:tc>
                  <a:txBody>
                    <a:bodyPr/>
                    <a:lstStyle/>
                    <a:p>
                      <a:pPr algn="r"/>
                      <a:r>
                        <a:rPr lang="en-US" sz="1500" dirty="0" smtClean="0"/>
                        <a:t>6.1</a:t>
                      </a:r>
                      <a:endParaRPr lang="en-US" sz="1500" dirty="0"/>
                    </a:p>
                  </a:txBody>
                  <a:tcPr marL="100799" marR="100799" marT="50395" marB="5039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t>H2020</a:t>
                      </a:r>
                    </a:p>
                  </a:txBody>
                  <a:tcPr marL="100799" marR="100799" marT="50395" marB="50395"/>
                </a:tc>
              </a:tr>
              <a:tr h="335979">
                <a:tc>
                  <a:txBody>
                    <a:bodyPr/>
                    <a:lstStyle/>
                    <a:p>
                      <a:r>
                        <a:rPr lang="en-US" sz="1500" dirty="0" err="1" smtClean="0"/>
                        <a:t>DeepEGS</a:t>
                      </a:r>
                      <a:endParaRPr lang="en-US" sz="1500" dirty="0"/>
                    </a:p>
                  </a:txBody>
                  <a:tcPr marL="100799" marR="100799" marT="50395" marB="50395"/>
                </a:tc>
                <a:tc>
                  <a:txBody>
                    <a:bodyPr/>
                    <a:lstStyle/>
                    <a:p>
                      <a:pPr algn="r"/>
                      <a:r>
                        <a:rPr lang="en-US" sz="1500" dirty="0" smtClean="0"/>
                        <a:t>20</a:t>
                      </a:r>
                      <a:endParaRPr lang="en-US" sz="1500" dirty="0"/>
                    </a:p>
                  </a:txBody>
                  <a:tcPr marL="100799" marR="100799" marT="50395" marB="50395"/>
                </a:tc>
                <a:tc>
                  <a:txBody>
                    <a:bodyPr/>
                    <a:lstStyle/>
                    <a:p>
                      <a:pPr algn="r"/>
                      <a:r>
                        <a:rPr lang="en-US" sz="1500" dirty="0" smtClean="0"/>
                        <a:t>44</a:t>
                      </a:r>
                      <a:endParaRPr lang="en-US" sz="1500" dirty="0"/>
                    </a:p>
                  </a:txBody>
                  <a:tcPr marL="100799" marR="100799" marT="50395" marB="5039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t>H2020</a:t>
                      </a:r>
                    </a:p>
                  </a:txBody>
                  <a:tcPr marL="100799" marR="100799" marT="50395" marB="50395"/>
                </a:tc>
              </a:tr>
              <a:tr h="335979">
                <a:tc>
                  <a:txBody>
                    <a:bodyPr/>
                    <a:lstStyle/>
                    <a:p>
                      <a:r>
                        <a:rPr lang="en-US" sz="1500" dirty="0" smtClean="0"/>
                        <a:t>DESTRESS</a:t>
                      </a:r>
                      <a:endParaRPr lang="en-US" sz="1500" dirty="0"/>
                    </a:p>
                  </a:txBody>
                  <a:tcPr marL="100799" marR="100799" marT="50395" marB="50395"/>
                </a:tc>
                <a:tc>
                  <a:txBody>
                    <a:bodyPr/>
                    <a:lstStyle/>
                    <a:p>
                      <a:pPr algn="r"/>
                      <a:r>
                        <a:rPr lang="en-US" sz="1500" dirty="0" smtClean="0"/>
                        <a:t>11</a:t>
                      </a:r>
                      <a:endParaRPr lang="en-US" sz="1500" dirty="0"/>
                    </a:p>
                  </a:txBody>
                  <a:tcPr marL="100799" marR="100799" marT="50395" marB="50395"/>
                </a:tc>
                <a:tc>
                  <a:txBody>
                    <a:bodyPr/>
                    <a:lstStyle/>
                    <a:p>
                      <a:pPr algn="r"/>
                      <a:r>
                        <a:rPr lang="en-US" sz="1500" dirty="0" smtClean="0"/>
                        <a:t>25</a:t>
                      </a:r>
                      <a:endParaRPr lang="en-US" sz="1500" dirty="0"/>
                    </a:p>
                  </a:txBody>
                  <a:tcPr marL="100799" marR="100799" marT="50395" marB="5039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t>H2020</a:t>
                      </a:r>
                    </a:p>
                  </a:txBody>
                  <a:tcPr marL="100799" marR="100799" marT="50395" marB="50395"/>
                </a:tc>
              </a:tr>
              <a:tr h="335979">
                <a:tc>
                  <a:txBody>
                    <a:bodyPr/>
                    <a:lstStyle/>
                    <a:p>
                      <a:r>
                        <a:rPr lang="en-US" sz="1500" dirty="0" err="1" smtClean="0"/>
                        <a:t>GEOTeCH</a:t>
                      </a:r>
                      <a:endParaRPr lang="en-US" sz="1500" dirty="0"/>
                    </a:p>
                  </a:txBody>
                  <a:tcPr marL="100799" marR="100799" marT="50395" marB="50395"/>
                </a:tc>
                <a:tc>
                  <a:txBody>
                    <a:bodyPr/>
                    <a:lstStyle/>
                    <a:p>
                      <a:pPr algn="r"/>
                      <a:r>
                        <a:rPr lang="en-US" sz="1500" dirty="0" smtClean="0"/>
                        <a:t>7.1</a:t>
                      </a:r>
                      <a:endParaRPr lang="en-US" sz="1500" dirty="0"/>
                    </a:p>
                  </a:txBody>
                  <a:tcPr marL="100799" marR="100799" marT="50395" marB="50395"/>
                </a:tc>
                <a:tc>
                  <a:txBody>
                    <a:bodyPr/>
                    <a:lstStyle/>
                    <a:p>
                      <a:pPr algn="r"/>
                      <a:r>
                        <a:rPr lang="en-US" sz="1500" dirty="0" smtClean="0"/>
                        <a:t>9</a:t>
                      </a:r>
                      <a:endParaRPr lang="en-US" sz="1500" dirty="0"/>
                    </a:p>
                  </a:txBody>
                  <a:tcPr marL="100799" marR="100799" marT="50395" marB="5039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t>H2020</a:t>
                      </a:r>
                    </a:p>
                  </a:txBody>
                  <a:tcPr marL="100799" marR="100799" marT="50395" marB="50395"/>
                </a:tc>
              </a:tr>
              <a:tr h="335979">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500" dirty="0" smtClean="0"/>
                        <a:t>Cheap-GSHPs</a:t>
                      </a:r>
                    </a:p>
                  </a:txBody>
                  <a:tcPr marL="100799" marR="100799" marT="50395" marB="50395"/>
                </a:tc>
                <a:tc>
                  <a:txBody>
                    <a:bodyPr/>
                    <a:lstStyle/>
                    <a:p>
                      <a:pPr algn="r"/>
                      <a:r>
                        <a:rPr lang="en-US" sz="1500" dirty="0" smtClean="0"/>
                        <a:t>4.8</a:t>
                      </a:r>
                      <a:endParaRPr lang="en-US" sz="1500" dirty="0"/>
                    </a:p>
                  </a:txBody>
                  <a:tcPr marL="100799" marR="100799" marT="50395" marB="50395"/>
                </a:tc>
                <a:tc>
                  <a:txBody>
                    <a:bodyPr/>
                    <a:lstStyle/>
                    <a:p>
                      <a:pPr algn="r"/>
                      <a:r>
                        <a:rPr lang="en-US" sz="1500" dirty="0" smtClean="0"/>
                        <a:t>5.8</a:t>
                      </a:r>
                      <a:endParaRPr lang="en-US" sz="1500" dirty="0"/>
                    </a:p>
                  </a:txBody>
                  <a:tcPr marL="100799" marR="100799" marT="50395" marB="5039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t>H2020</a:t>
                      </a:r>
                    </a:p>
                  </a:txBody>
                  <a:tcPr marL="100799" marR="100799" marT="50395" marB="50395"/>
                </a:tc>
              </a:tr>
              <a:tr h="335979">
                <a:tc>
                  <a:txBody>
                    <a:bodyPr/>
                    <a:lstStyle/>
                    <a:p>
                      <a:r>
                        <a:rPr lang="en-US" sz="1500" dirty="0" smtClean="0"/>
                        <a:t>IMAGE</a:t>
                      </a:r>
                      <a:endParaRPr lang="en-US" sz="1500" dirty="0"/>
                    </a:p>
                  </a:txBody>
                  <a:tcPr marL="100799" marR="100799" marT="50395" marB="50395"/>
                </a:tc>
                <a:tc>
                  <a:txBody>
                    <a:bodyPr/>
                    <a:lstStyle/>
                    <a:p>
                      <a:pPr algn="r"/>
                      <a:r>
                        <a:rPr lang="en-US" sz="1500" dirty="0" smtClean="0"/>
                        <a:t>10.1</a:t>
                      </a:r>
                      <a:endParaRPr lang="en-US" sz="1500" dirty="0"/>
                    </a:p>
                  </a:txBody>
                  <a:tcPr marL="100799" marR="100799" marT="50395" marB="50395"/>
                </a:tc>
                <a:tc>
                  <a:txBody>
                    <a:bodyPr/>
                    <a:lstStyle/>
                    <a:p>
                      <a:pPr algn="r"/>
                      <a:r>
                        <a:rPr lang="en-US" sz="1500" dirty="0" smtClean="0"/>
                        <a:t>13.3</a:t>
                      </a:r>
                      <a:endParaRPr lang="en-US" sz="1500" dirty="0"/>
                    </a:p>
                  </a:txBody>
                  <a:tcPr marL="100799" marR="100799" marT="50395" marB="50395"/>
                </a:tc>
                <a:tc>
                  <a:txBody>
                    <a:bodyPr/>
                    <a:lstStyle/>
                    <a:p>
                      <a:r>
                        <a:rPr lang="en-US" sz="1500" dirty="0" smtClean="0"/>
                        <a:t>FP7</a:t>
                      </a:r>
                      <a:endParaRPr lang="en-US" sz="1500" dirty="0"/>
                    </a:p>
                  </a:txBody>
                  <a:tcPr marL="100799" marR="100799" marT="50395" marB="50395"/>
                </a:tc>
              </a:tr>
              <a:tr h="335979">
                <a:tc>
                  <a:txBody>
                    <a:bodyPr/>
                    <a:lstStyle/>
                    <a:p>
                      <a:pPr marL="0" algn="l" defTabSz="914400" rtl="0" eaLnBrk="1" latinLnBrk="0" hangingPunct="1"/>
                      <a:r>
                        <a:rPr lang="en-US" sz="1500" kern="1200" dirty="0" smtClean="0"/>
                        <a:t>Geothermal ERA NET</a:t>
                      </a:r>
                      <a:endParaRPr lang="en-US" sz="1500" kern="1200" dirty="0">
                        <a:solidFill>
                          <a:schemeClr val="dk1"/>
                        </a:solidFill>
                        <a:latin typeface="+mn-lt"/>
                        <a:ea typeface="+mn-ea"/>
                        <a:cs typeface="+mn-cs"/>
                      </a:endParaRPr>
                    </a:p>
                  </a:txBody>
                  <a:tcPr marL="100799" marR="100799" marT="50395" marB="50395"/>
                </a:tc>
                <a:tc>
                  <a:txBody>
                    <a:bodyPr/>
                    <a:lstStyle/>
                    <a:p>
                      <a:pPr algn="r"/>
                      <a:r>
                        <a:rPr lang="en-US" sz="1500" dirty="0" smtClean="0"/>
                        <a:t>2.0</a:t>
                      </a:r>
                      <a:endParaRPr lang="en-US" sz="1500" dirty="0"/>
                    </a:p>
                  </a:txBody>
                  <a:tcPr marL="100799" marR="100799" marT="50395" marB="50395"/>
                </a:tc>
                <a:tc>
                  <a:txBody>
                    <a:bodyPr/>
                    <a:lstStyle/>
                    <a:p>
                      <a:pPr algn="r"/>
                      <a:r>
                        <a:rPr lang="en-US" sz="1500" dirty="0" smtClean="0"/>
                        <a:t>2.4</a:t>
                      </a:r>
                      <a:endParaRPr lang="en-US" sz="1500" dirty="0"/>
                    </a:p>
                  </a:txBody>
                  <a:tcPr marL="100799" marR="100799" marT="50395" marB="50395"/>
                </a:tc>
                <a:tc>
                  <a:txBody>
                    <a:bodyPr/>
                    <a:lstStyle/>
                    <a:p>
                      <a:r>
                        <a:rPr lang="en-US" sz="1500" dirty="0" smtClean="0"/>
                        <a:t>FP7</a:t>
                      </a:r>
                      <a:endParaRPr lang="en-US" sz="1500" dirty="0"/>
                    </a:p>
                  </a:txBody>
                  <a:tcPr marL="100799" marR="100799" marT="50395" marB="50395"/>
                </a:tc>
              </a:tr>
              <a:tr h="335979">
                <a:tc>
                  <a:txBody>
                    <a:bodyPr/>
                    <a:lstStyle/>
                    <a:p>
                      <a:r>
                        <a:rPr lang="en-US" sz="1500" dirty="0" err="1" smtClean="0"/>
                        <a:t>InnoDrill</a:t>
                      </a:r>
                      <a:endParaRPr lang="en-US" sz="1500" dirty="0"/>
                    </a:p>
                  </a:txBody>
                  <a:tcPr marL="100799" marR="100799" marT="50395" marB="50395"/>
                </a:tc>
                <a:tc>
                  <a:txBody>
                    <a:bodyPr/>
                    <a:lstStyle/>
                    <a:p>
                      <a:pPr algn="r"/>
                      <a:endParaRPr lang="en-US" sz="1500" dirty="0"/>
                    </a:p>
                  </a:txBody>
                  <a:tcPr marL="100799" marR="100799" marT="50395" marB="50395"/>
                </a:tc>
                <a:tc>
                  <a:txBody>
                    <a:bodyPr/>
                    <a:lstStyle/>
                    <a:p>
                      <a:pPr algn="r"/>
                      <a:r>
                        <a:rPr lang="en-US" sz="1500" dirty="0" smtClean="0"/>
                        <a:t>3</a:t>
                      </a:r>
                      <a:endParaRPr lang="en-US" sz="1500" dirty="0"/>
                    </a:p>
                  </a:txBody>
                  <a:tcPr marL="100799" marR="100799" marT="50395" marB="50395"/>
                </a:tc>
                <a:tc>
                  <a:txBody>
                    <a:bodyPr/>
                    <a:lstStyle/>
                    <a:p>
                      <a:r>
                        <a:rPr lang="en-US" sz="1500" dirty="0" smtClean="0"/>
                        <a:t>Norway</a:t>
                      </a:r>
                      <a:endParaRPr lang="en-US" sz="1500" dirty="0"/>
                    </a:p>
                  </a:txBody>
                  <a:tcPr marL="100799" marR="100799" marT="50395" marB="50395"/>
                </a:tc>
              </a:tr>
              <a:tr h="335979">
                <a:tc>
                  <a:txBody>
                    <a:bodyPr/>
                    <a:lstStyle/>
                    <a:p>
                      <a:r>
                        <a:rPr lang="en-US" sz="1500" dirty="0" smtClean="0"/>
                        <a:t>SUM</a:t>
                      </a:r>
                      <a:endParaRPr lang="en-US" sz="1500" b="1" dirty="0"/>
                    </a:p>
                  </a:txBody>
                  <a:tcPr marL="100799" marR="100799" marT="50395" marB="50395"/>
                </a:tc>
                <a:tc>
                  <a:txBody>
                    <a:bodyPr/>
                    <a:lstStyle/>
                    <a:p>
                      <a:pPr algn="r"/>
                      <a:r>
                        <a:rPr lang="en-US" sz="1500" dirty="0" smtClean="0"/>
                        <a:t>82.2</a:t>
                      </a:r>
                      <a:endParaRPr lang="en-US" sz="1500" b="1" dirty="0"/>
                    </a:p>
                  </a:txBody>
                  <a:tcPr marL="100799" marR="100799" marT="50395" marB="50395"/>
                </a:tc>
                <a:tc>
                  <a:txBody>
                    <a:bodyPr/>
                    <a:lstStyle/>
                    <a:p>
                      <a:pPr algn="r"/>
                      <a:r>
                        <a:rPr lang="en-US" sz="1500" dirty="0" smtClean="0"/>
                        <a:t>138.7</a:t>
                      </a:r>
                      <a:endParaRPr lang="en-US" sz="1500" b="1" dirty="0"/>
                    </a:p>
                  </a:txBody>
                  <a:tcPr marL="100799" marR="100799" marT="50395" marB="50395"/>
                </a:tc>
                <a:tc>
                  <a:txBody>
                    <a:bodyPr/>
                    <a:lstStyle/>
                    <a:p>
                      <a:endParaRPr lang="en-US" sz="1500" b="1" dirty="0"/>
                    </a:p>
                  </a:txBody>
                  <a:tcPr marL="100799" marR="100799" marT="50395" marB="50395"/>
                </a:tc>
              </a:tr>
            </a:tbl>
          </a:graphicData>
        </a:graphic>
      </p:graphicFrame>
      <p:sp>
        <p:nvSpPr>
          <p:cNvPr id="6" name="Rechteck 5"/>
          <p:cNvSpPr>
            <a:spLocks noChangeArrowheads="1"/>
          </p:cNvSpPr>
          <p:nvPr/>
        </p:nvSpPr>
        <p:spPr bwMode="auto">
          <a:xfrm>
            <a:off x="277017" y="1144245"/>
            <a:ext cx="9446094" cy="2381648"/>
          </a:xfrm>
          <a:prstGeom prst="rect">
            <a:avLst/>
          </a:prstGeom>
          <a:noFill/>
          <a:ln w="571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tLang="de-DE"/>
          </a:p>
        </p:txBody>
      </p:sp>
      <p:sp>
        <p:nvSpPr>
          <p:cNvPr id="7" name="Rechteck 6"/>
          <p:cNvSpPr>
            <a:spLocks noChangeArrowheads="1"/>
          </p:cNvSpPr>
          <p:nvPr/>
        </p:nvSpPr>
        <p:spPr bwMode="auto">
          <a:xfrm>
            <a:off x="277017" y="4239863"/>
            <a:ext cx="9446094" cy="318486"/>
          </a:xfrm>
          <a:prstGeom prst="rect">
            <a:avLst/>
          </a:prstGeom>
          <a:noFill/>
          <a:ln w="571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tLang="de-DE"/>
          </a:p>
        </p:txBody>
      </p:sp>
      <p:sp>
        <p:nvSpPr>
          <p:cNvPr id="8" name="Rechteck 7"/>
          <p:cNvSpPr>
            <a:spLocks noChangeArrowheads="1"/>
          </p:cNvSpPr>
          <p:nvPr/>
        </p:nvSpPr>
        <p:spPr bwMode="auto">
          <a:xfrm>
            <a:off x="277017" y="4875085"/>
            <a:ext cx="9446094" cy="316737"/>
          </a:xfrm>
          <a:prstGeom prst="rect">
            <a:avLst/>
          </a:prstGeom>
          <a:noFill/>
          <a:ln w="571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ltLang="de-DE"/>
          </a:p>
        </p:txBody>
      </p:sp>
      <p:sp>
        <p:nvSpPr>
          <p:cNvPr id="9" name="Textfeld 8"/>
          <p:cNvSpPr txBox="1">
            <a:spLocks noChangeArrowheads="1"/>
          </p:cNvSpPr>
          <p:nvPr/>
        </p:nvSpPr>
        <p:spPr bwMode="auto">
          <a:xfrm rot="-602339">
            <a:off x="667189" y="2097135"/>
            <a:ext cx="8667501" cy="635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de-DE" sz="3527" b="1">
                <a:solidFill>
                  <a:srgbClr val="C00000"/>
                </a:solidFill>
                <a:latin typeface="Calibri" panose="020F0502020204030204" pitchFamily="34" charset="0"/>
              </a:rPr>
              <a:t>Drilling, Stimulation, Completion, Monitoring</a:t>
            </a:r>
          </a:p>
        </p:txBody>
      </p:sp>
    </p:spTree>
    <p:extLst>
      <p:ext uri="{BB962C8B-B14F-4D97-AF65-F5344CB8AC3E}">
        <p14:creationId xmlns:p14="http://schemas.microsoft.com/office/powerpoint/2010/main" val="16996595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el 1"/>
          <p:cNvSpPr>
            <a:spLocks noGrp="1"/>
          </p:cNvSpPr>
          <p:nvPr>
            <p:ph type="title"/>
          </p:nvPr>
        </p:nvSpPr>
        <p:spPr>
          <a:xfrm>
            <a:off x="2376016" y="121964"/>
            <a:ext cx="7377584" cy="417513"/>
          </a:xfrm>
        </p:spPr>
        <p:txBody>
          <a:bodyPr/>
          <a:lstStyle/>
          <a:p>
            <a:r>
              <a:rPr lang="de-DE" sz="2400" dirty="0"/>
              <a:t>New Projects on Geothermal </a:t>
            </a:r>
            <a:r>
              <a:rPr lang="de-DE" sz="2400" dirty="0" err="1"/>
              <a:t>Energy</a:t>
            </a:r>
            <a:r>
              <a:rPr lang="de-DE" sz="2400" dirty="0"/>
              <a:t> </a:t>
            </a:r>
            <a:r>
              <a:rPr lang="de-DE" sz="2400" dirty="0" err="1"/>
              <a:t>started</a:t>
            </a:r>
            <a:r>
              <a:rPr lang="de-DE" sz="2400" dirty="0"/>
              <a:t> (Horizon2020)</a:t>
            </a:r>
          </a:p>
        </p:txBody>
      </p:sp>
      <p:sp>
        <p:nvSpPr>
          <p:cNvPr id="41987" name="Inhaltsplatzhalter 2"/>
          <p:cNvSpPr>
            <a:spLocks noGrp="1"/>
          </p:cNvSpPr>
          <p:nvPr>
            <p:ph idx="1"/>
          </p:nvPr>
        </p:nvSpPr>
        <p:spPr>
          <a:xfrm>
            <a:off x="168275" y="1195388"/>
            <a:ext cx="9744075" cy="4816475"/>
          </a:xfrm>
        </p:spPr>
        <p:txBody>
          <a:bodyPr/>
          <a:lstStyle/>
          <a:p>
            <a:pPr marL="0" indent="0">
              <a:spcAft>
                <a:spcPts val="600"/>
              </a:spcAft>
            </a:pPr>
            <a:r>
              <a:rPr lang="de-DE" b="1" dirty="0">
                <a:solidFill>
                  <a:srgbClr val="00589C"/>
                </a:solidFill>
              </a:rPr>
              <a:t>SURE</a:t>
            </a:r>
            <a:r>
              <a:rPr lang="de-DE" dirty="0">
                <a:solidFill>
                  <a:srgbClr val="00589C"/>
                </a:solidFill>
              </a:rPr>
              <a:t>: </a:t>
            </a:r>
            <a:r>
              <a:rPr lang="en-US" dirty="0">
                <a:solidFill>
                  <a:srgbClr val="00589C"/>
                </a:solidFill>
              </a:rPr>
              <a:t>Novel Productivity Enhancement Concept for a Sustainable Utilization of a Geothermal Resource</a:t>
            </a:r>
            <a:br>
              <a:rPr lang="en-US" dirty="0">
                <a:solidFill>
                  <a:srgbClr val="00589C"/>
                </a:solidFill>
              </a:rPr>
            </a:br>
            <a:r>
              <a:rPr lang="de-DE" sz="1900" dirty="0" err="1"/>
              <a:t>coordinated</a:t>
            </a:r>
            <a:r>
              <a:rPr lang="de-DE" sz="1900" dirty="0"/>
              <a:t> </a:t>
            </a:r>
            <a:r>
              <a:rPr lang="de-DE" sz="1900" dirty="0" err="1"/>
              <a:t>by</a:t>
            </a:r>
            <a:r>
              <a:rPr lang="de-DE" sz="1900" dirty="0"/>
              <a:t> GFZ ; </a:t>
            </a:r>
            <a:r>
              <a:rPr lang="de-DE" sz="1900" dirty="0" err="1"/>
              <a:t>start</a:t>
            </a:r>
            <a:r>
              <a:rPr lang="de-DE" sz="1900" dirty="0"/>
              <a:t>: </a:t>
            </a:r>
            <a:r>
              <a:rPr lang="en-US" sz="1900" dirty="0"/>
              <a:t>1 March 2016, 42 months, 10 partners</a:t>
            </a:r>
          </a:p>
          <a:p>
            <a:pPr marL="0" indent="0">
              <a:spcAft>
                <a:spcPts val="600"/>
              </a:spcAft>
            </a:pPr>
            <a:r>
              <a:rPr lang="en-US" u="sng" dirty="0"/>
              <a:t>Focus</a:t>
            </a:r>
            <a:r>
              <a:rPr lang="en-US" dirty="0"/>
              <a:t>: Investigation and testing of the Radial Water Jet Drilling technology for increasing the performance of geothermal wells with low productivity across different spatial and temporal scales.</a:t>
            </a:r>
          </a:p>
          <a:p>
            <a:pPr marL="0" indent="0">
              <a:spcAft>
                <a:spcPts val="600"/>
              </a:spcAft>
            </a:pPr>
            <a:endParaRPr lang="de-DE" b="1" dirty="0">
              <a:solidFill>
                <a:srgbClr val="00589C"/>
              </a:solidFill>
            </a:endParaRPr>
          </a:p>
          <a:p>
            <a:pPr marL="0" indent="0">
              <a:spcAft>
                <a:spcPts val="600"/>
              </a:spcAft>
            </a:pPr>
            <a:r>
              <a:rPr lang="de-DE" b="1" dirty="0">
                <a:solidFill>
                  <a:srgbClr val="00589C"/>
                </a:solidFill>
              </a:rPr>
              <a:t>GEOWELL</a:t>
            </a:r>
            <a:r>
              <a:rPr lang="de-DE" dirty="0">
                <a:solidFill>
                  <a:srgbClr val="00589C"/>
                </a:solidFill>
              </a:rPr>
              <a:t>: </a:t>
            </a:r>
            <a:r>
              <a:rPr lang="en-US" dirty="0">
                <a:solidFill>
                  <a:srgbClr val="00589C"/>
                </a:solidFill>
              </a:rPr>
              <a:t>Innovative materials and designs for long-life high-temperature geothermal wells</a:t>
            </a:r>
            <a:br>
              <a:rPr lang="en-US" dirty="0">
                <a:solidFill>
                  <a:srgbClr val="00589C"/>
                </a:solidFill>
              </a:rPr>
            </a:br>
            <a:r>
              <a:rPr lang="de-DE" sz="1900" dirty="0" err="1"/>
              <a:t>coordinated</a:t>
            </a:r>
            <a:r>
              <a:rPr lang="de-DE" sz="1900" dirty="0"/>
              <a:t> </a:t>
            </a:r>
            <a:r>
              <a:rPr lang="de-DE" sz="1900" dirty="0" err="1"/>
              <a:t>by</a:t>
            </a:r>
            <a:r>
              <a:rPr lang="de-DE" sz="1900" dirty="0"/>
              <a:t> </a:t>
            </a:r>
            <a:r>
              <a:rPr lang="de-DE" sz="1900" dirty="0" err="1"/>
              <a:t>Iceland</a:t>
            </a:r>
            <a:r>
              <a:rPr lang="de-DE" sz="1900" dirty="0"/>
              <a:t> </a:t>
            </a:r>
            <a:r>
              <a:rPr lang="de-DE" sz="1900" dirty="0" err="1"/>
              <a:t>GeoSurvey</a:t>
            </a:r>
            <a:r>
              <a:rPr lang="de-DE" sz="1900" dirty="0"/>
              <a:t> (ÍSOR); </a:t>
            </a:r>
            <a:r>
              <a:rPr lang="de-DE" sz="1900" dirty="0" err="1"/>
              <a:t>start</a:t>
            </a:r>
            <a:r>
              <a:rPr lang="de-DE" sz="1900" dirty="0"/>
              <a:t>: </a:t>
            </a:r>
            <a:r>
              <a:rPr lang="en-US" sz="1900" dirty="0"/>
              <a:t>1 February 2016, 36 months, 8 partners</a:t>
            </a:r>
          </a:p>
          <a:p>
            <a:pPr marL="0" indent="0">
              <a:spcAft>
                <a:spcPts val="600"/>
              </a:spcAft>
            </a:pPr>
            <a:r>
              <a:rPr lang="en-US" u="sng" dirty="0"/>
              <a:t>Focus</a:t>
            </a:r>
            <a:r>
              <a:rPr lang="en-US" dirty="0"/>
              <a:t>: Development of reliable and cost effective technologies for design, completion and monitoring of high-temperature geothermal wells to accelerate the development of geothermal resources</a:t>
            </a:r>
            <a:r>
              <a:rPr lang="en-US" dirty="0" smtClean="0"/>
              <a:t>. </a:t>
            </a:r>
            <a:endParaRPr lang="en-US" dirty="0"/>
          </a:p>
          <a:p>
            <a:pPr marL="0" indent="0">
              <a:spcAft>
                <a:spcPts val="600"/>
              </a:spcAft>
            </a:pPr>
            <a:endParaRPr lang="de-DE" b="1" dirty="0" smtClean="0">
              <a:solidFill>
                <a:srgbClr val="00589C"/>
              </a:solidFill>
            </a:endParaRPr>
          </a:p>
          <a:p>
            <a:pPr marL="0" indent="0">
              <a:spcAft>
                <a:spcPts val="600"/>
              </a:spcAft>
            </a:pPr>
            <a:r>
              <a:rPr lang="de-DE" b="1" dirty="0" smtClean="0">
                <a:solidFill>
                  <a:srgbClr val="00589C"/>
                </a:solidFill>
              </a:rPr>
              <a:t>DESTRESS</a:t>
            </a:r>
            <a:r>
              <a:rPr lang="de-DE" dirty="0" smtClean="0">
                <a:solidFill>
                  <a:srgbClr val="00589C"/>
                </a:solidFill>
              </a:rPr>
              <a:t>: </a:t>
            </a:r>
            <a:r>
              <a:rPr lang="en-US" dirty="0" smtClean="0">
                <a:solidFill>
                  <a:srgbClr val="005696"/>
                </a:solidFill>
              </a:rPr>
              <a:t>Demonstration of soft stimulation treatments of geothermal reservoirs</a:t>
            </a:r>
            <a:br>
              <a:rPr lang="en-US" dirty="0" smtClean="0">
                <a:solidFill>
                  <a:srgbClr val="005696"/>
                </a:solidFill>
              </a:rPr>
            </a:br>
            <a:r>
              <a:rPr lang="de-DE" sz="1900" dirty="0" err="1" smtClean="0"/>
              <a:t>coordinated</a:t>
            </a:r>
            <a:r>
              <a:rPr lang="de-DE" sz="1900" dirty="0" smtClean="0"/>
              <a:t> </a:t>
            </a:r>
            <a:r>
              <a:rPr lang="de-DE" sz="1900" dirty="0" err="1" smtClean="0"/>
              <a:t>by</a:t>
            </a:r>
            <a:r>
              <a:rPr lang="de-DE" sz="1900" dirty="0" smtClean="0"/>
              <a:t> GFZ ; </a:t>
            </a:r>
            <a:r>
              <a:rPr lang="de-DE" sz="1900" dirty="0" err="1" smtClean="0"/>
              <a:t>start</a:t>
            </a:r>
            <a:r>
              <a:rPr lang="de-DE" sz="1900" dirty="0" smtClean="0"/>
              <a:t>: </a:t>
            </a:r>
            <a:r>
              <a:rPr lang="en-US" sz="1900" dirty="0" smtClean="0"/>
              <a:t>1 March 2016, 48 months</a:t>
            </a:r>
            <a:r>
              <a:rPr lang="de-DE" sz="1900" dirty="0" smtClean="0"/>
              <a:t>, 16 </a:t>
            </a:r>
            <a:r>
              <a:rPr lang="de-DE" sz="1900" dirty="0" err="1" smtClean="0"/>
              <a:t>partners</a:t>
            </a:r>
            <a:endParaRPr lang="de-DE" sz="1900" dirty="0" smtClean="0"/>
          </a:p>
          <a:p>
            <a:pPr marL="0" indent="0">
              <a:spcAft>
                <a:spcPts val="600"/>
              </a:spcAft>
            </a:pPr>
            <a:r>
              <a:rPr lang="en-US" u="sng" dirty="0" smtClean="0"/>
              <a:t>Focus</a:t>
            </a:r>
            <a:r>
              <a:rPr lang="en-US" dirty="0" smtClean="0"/>
              <a:t>: Development of site specific concepts to enhance the productivity of low permeable geothermal reservoirs to actively make reservoir conditions profitable.</a:t>
            </a:r>
            <a:br>
              <a:rPr lang="en-US" dirty="0" smtClean="0"/>
            </a:br>
            <a:r>
              <a:rPr lang="de-DE" dirty="0" smtClean="0"/>
              <a:t/>
            </a:r>
            <a:br>
              <a:rPr lang="de-DE" dirty="0" smtClean="0"/>
            </a:br>
            <a:endParaRPr lang="de-DE" dirty="0" smtClean="0"/>
          </a:p>
        </p:txBody>
      </p:sp>
      <p:sp>
        <p:nvSpPr>
          <p:cNvPr id="2" name="Rechteck 1"/>
          <p:cNvSpPr/>
          <p:nvPr/>
        </p:nvSpPr>
        <p:spPr>
          <a:xfrm>
            <a:off x="4032200" y="2699717"/>
            <a:ext cx="964367" cy="369332"/>
          </a:xfrm>
          <a:prstGeom prst="rect">
            <a:avLst/>
          </a:prstGeom>
        </p:spPr>
        <p:txBody>
          <a:bodyPr wrap="none">
            <a:spAutoFit/>
          </a:bodyPr>
          <a:lstStyle/>
          <a:p>
            <a:r>
              <a:rPr lang="en-US" altLang="de-DE" dirty="0">
                <a:solidFill>
                  <a:srgbClr val="FF0000"/>
                </a:solidFill>
                <a:latin typeface="Wingdings" panose="05000000000000000000" pitchFamily="2" charset="2"/>
                <a:ea typeface="Wingdings" panose="05000000000000000000" pitchFamily="2" charset="2"/>
                <a:cs typeface="Wingdings" panose="05000000000000000000" pitchFamily="2" charset="2"/>
                <a:sym typeface="Wingdings" panose="05000000000000000000" pitchFamily="2" charset="2"/>
              </a:rPr>
              <a:t></a:t>
            </a:r>
            <a:r>
              <a:rPr lang="en-US" altLang="de-DE" dirty="0">
                <a:solidFill>
                  <a:srgbClr val="FF0000"/>
                </a:solidFill>
                <a:latin typeface="Times New Roman" panose="02020603050405020304" pitchFamily="18" charset="0"/>
                <a:cs typeface="Times New Roman" panose="02020603050405020304" pitchFamily="18" charset="0"/>
                <a:sym typeface="Times New Roman" panose="02020603050405020304" pitchFamily="18" charset="0"/>
              </a:rPr>
              <a:t> </a:t>
            </a:r>
            <a:r>
              <a:rPr lang="en-US" altLang="de-DE" b="1" dirty="0">
                <a:solidFill>
                  <a:srgbClr val="FF0000"/>
                </a:solidFill>
                <a:latin typeface="Arial" panose="020B0604020202020204" pitchFamily="34" charset="0"/>
                <a:cs typeface="Arial" panose="020B0604020202020204" pitchFamily="34" charset="0"/>
                <a:sym typeface="Arial" panose="020B0604020202020204" pitchFamily="34" charset="0"/>
              </a:rPr>
              <a:t>SP </a:t>
            </a:r>
            <a:r>
              <a:rPr lang="en-US" altLang="de-DE" b="1" dirty="0" smtClean="0">
                <a:solidFill>
                  <a:srgbClr val="FF0000"/>
                </a:solidFill>
                <a:latin typeface="Arial" panose="020B0604020202020204" pitchFamily="34" charset="0"/>
                <a:cs typeface="Arial" panose="020B0604020202020204" pitchFamily="34" charset="0"/>
                <a:sym typeface="Arial" panose="020B0604020202020204" pitchFamily="34" charset="0"/>
              </a:rPr>
              <a:t>3</a:t>
            </a:r>
            <a:endParaRPr lang="de-DE" dirty="0"/>
          </a:p>
        </p:txBody>
      </p:sp>
      <p:sp>
        <p:nvSpPr>
          <p:cNvPr id="5" name="Rechteck 4"/>
          <p:cNvSpPr/>
          <p:nvPr/>
        </p:nvSpPr>
        <p:spPr>
          <a:xfrm>
            <a:off x="3888184" y="4931965"/>
            <a:ext cx="1220847" cy="369332"/>
          </a:xfrm>
          <a:prstGeom prst="rect">
            <a:avLst/>
          </a:prstGeom>
        </p:spPr>
        <p:txBody>
          <a:bodyPr wrap="none">
            <a:spAutoFit/>
          </a:bodyPr>
          <a:lstStyle/>
          <a:p>
            <a:r>
              <a:rPr lang="en-US" altLang="de-DE" dirty="0">
                <a:solidFill>
                  <a:srgbClr val="FF0000"/>
                </a:solidFill>
                <a:latin typeface="Wingdings" panose="05000000000000000000" pitchFamily="2" charset="2"/>
                <a:ea typeface="Wingdings" panose="05000000000000000000" pitchFamily="2" charset="2"/>
                <a:cs typeface="Wingdings" panose="05000000000000000000" pitchFamily="2" charset="2"/>
                <a:sym typeface="Wingdings" panose="05000000000000000000" pitchFamily="2" charset="2"/>
              </a:rPr>
              <a:t></a:t>
            </a:r>
            <a:r>
              <a:rPr lang="en-US" altLang="de-DE" dirty="0">
                <a:solidFill>
                  <a:srgbClr val="FF0000"/>
                </a:solidFill>
                <a:latin typeface="Times New Roman" panose="02020603050405020304" pitchFamily="18" charset="0"/>
                <a:cs typeface="Times New Roman" panose="02020603050405020304" pitchFamily="18" charset="0"/>
                <a:sym typeface="Times New Roman" panose="02020603050405020304" pitchFamily="18" charset="0"/>
              </a:rPr>
              <a:t> </a:t>
            </a:r>
            <a:r>
              <a:rPr lang="en-US" altLang="de-DE" b="1" dirty="0">
                <a:solidFill>
                  <a:srgbClr val="FF0000"/>
                </a:solidFill>
                <a:latin typeface="Arial" panose="020B0604020202020204" pitchFamily="34" charset="0"/>
                <a:cs typeface="Arial" panose="020B0604020202020204" pitchFamily="34" charset="0"/>
                <a:sym typeface="Arial" panose="020B0604020202020204" pitchFamily="34" charset="0"/>
              </a:rPr>
              <a:t>SP </a:t>
            </a:r>
            <a:r>
              <a:rPr lang="en-US" altLang="de-DE" b="1" dirty="0" smtClean="0">
                <a:solidFill>
                  <a:srgbClr val="FF0000"/>
                </a:solidFill>
                <a:latin typeface="Arial" panose="020B0604020202020204" pitchFamily="34" charset="0"/>
                <a:cs typeface="Arial" panose="020B0604020202020204" pitchFamily="34" charset="0"/>
                <a:sym typeface="Arial" panose="020B0604020202020204" pitchFamily="34" charset="0"/>
              </a:rPr>
              <a:t>3, 4</a:t>
            </a:r>
            <a:endParaRPr lang="de-DE" dirty="0"/>
          </a:p>
        </p:txBody>
      </p:sp>
      <p:sp>
        <p:nvSpPr>
          <p:cNvPr id="6" name="Rechteck 5"/>
          <p:cNvSpPr/>
          <p:nvPr/>
        </p:nvSpPr>
        <p:spPr>
          <a:xfrm>
            <a:off x="3888184" y="6979547"/>
            <a:ext cx="1220847" cy="369332"/>
          </a:xfrm>
          <a:prstGeom prst="rect">
            <a:avLst/>
          </a:prstGeom>
        </p:spPr>
        <p:txBody>
          <a:bodyPr wrap="none">
            <a:spAutoFit/>
          </a:bodyPr>
          <a:lstStyle/>
          <a:p>
            <a:r>
              <a:rPr lang="en-US" altLang="de-DE" dirty="0">
                <a:solidFill>
                  <a:srgbClr val="FF0000"/>
                </a:solidFill>
                <a:latin typeface="Wingdings" panose="05000000000000000000" pitchFamily="2" charset="2"/>
                <a:ea typeface="Wingdings" panose="05000000000000000000" pitchFamily="2" charset="2"/>
                <a:cs typeface="Wingdings" panose="05000000000000000000" pitchFamily="2" charset="2"/>
                <a:sym typeface="Wingdings" panose="05000000000000000000" pitchFamily="2" charset="2"/>
              </a:rPr>
              <a:t></a:t>
            </a:r>
            <a:r>
              <a:rPr lang="en-US" altLang="de-DE" dirty="0">
                <a:solidFill>
                  <a:srgbClr val="FF0000"/>
                </a:solidFill>
                <a:latin typeface="Times New Roman" panose="02020603050405020304" pitchFamily="18" charset="0"/>
                <a:cs typeface="Times New Roman" panose="02020603050405020304" pitchFamily="18" charset="0"/>
                <a:sym typeface="Times New Roman" panose="02020603050405020304" pitchFamily="18" charset="0"/>
              </a:rPr>
              <a:t> </a:t>
            </a:r>
            <a:r>
              <a:rPr lang="en-US" altLang="de-DE" b="1" dirty="0">
                <a:solidFill>
                  <a:srgbClr val="FF0000"/>
                </a:solidFill>
                <a:latin typeface="Arial" panose="020B0604020202020204" pitchFamily="34" charset="0"/>
                <a:cs typeface="Arial" panose="020B0604020202020204" pitchFamily="34" charset="0"/>
                <a:sym typeface="Arial" panose="020B0604020202020204" pitchFamily="34" charset="0"/>
              </a:rPr>
              <a:t>SP </a:t>
            </a:r>
            <a:r>
              <a:rPr lang="en-US" altLang="de-DE" b="1" dirty="0" smtClean="0">
                <a:solidFill>
                  <a:srgbClr val="FF0000"/>
                </a:solidFill>
                <a:latin typeface="Arial" panose="020B0604020202020204" pitchFamily="34" charset="0"/>
                <a:cs typeface="Arial" panose="020B0604020202020204" pitchFamily="34" charset="0"/>
                <a:sym typeface="Arial" panose="020B0604020202020204" pitchFamily="34" charset="0"/>
              </a:rPr>
              <a:t>3, 5</a:t>
            </a:r>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uppieren 4"/>
          <p:cNvGrpSpPr>
            <a:grpSpLocks/>
          </p:cNvGrpSpPr>
          <p:nvPr/>
        </p:nvGrpSpPr>
        <p:grpSpPr bwMode="auto">
          <a:xfrm>
            <a:off x="4800897" y="2731444"/>
            <a:ext cx="5120923" cy="4216745"/>
            <a:chOff x="1308100" y="0"/>
            <a:chExt cx="9026525" cy="6567488"/>
          </a:xfrm>
        </p:grpSpPr>
        <p:pic>
          <p:nvPicPr>
            <p:cNvPr id="14342" name="Picture 2" descr="CASH FLOW"/>
            <p:cNvPicPr>
              <a:picLocks noChangeAspect="1" noChangeArrowheads="1"/>
            </p:cNvPicPr>
            <p:nvPr/>
          </p:nvPicPr>
          <p:blipFill>
            <a:blip r:embed="rId3" cstate="email"/>
            <a:srcRect/>
            <a:stretch>
              <a:fillRect/>
            </a:stretch>
          </p:blipFill>
          <p:spPr bwMode="auto">
            <a:xfrm>
              <a:off x="1308100" y="0"/>
              <a:ext cx="9026525" cy="6567488"/>
            </a:xfrm>
            <a:prstGeom prst="rect">
              <a:avLst/>
            </a:prstGeom>
            <a:noFill/>
            <a:ln w="9525">
              <a:noFill/>
              <a:miter lim="800000"/>
              <a:headEnd/>
              <a:tailEnd/>
            </a:ln>
          </p:spPr>
        </p:pic>
        <p:sp>
          <p:nvSpPr>
            <p:cNvPr id="4" name="Rechteck 3"/>
            <p:cNvSpPr/>
            <p:nvPr/>
          </p:nvSpPr>
          <p:spPr>
            <a:xfrm>
              <a:off x="5525525" y="4549934"/>
              <a:ext cx="707220" cy="1808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de-DE"/>
            </a:p>
          </p:txBody>
        </p:sp>
        <p:cxnSp>
          <p:nvCxnSpPr>
            <p:cNvPr id="3" name="Gerader Verbinder 2"/>
            <p:cNvCxnSpPr/>
            <p:nvPr/>
          </p:nvCxnSpPr>
          <p:spPr>
            <a:xfrm>
              <a:off x="5615173" y="4641370"/>
              <a:ext cx="515973" cy="0"/>
            </a:xfrm>
            <a:prstGeom prst="line">
              <a:avLst/>
            </a:prstGeom>
            <a:ln w="57150">
              <a:solidFill>
                <a:srgbClr val="000000"/>
              </a:solidFill>
              <a:prstDash val="dashDot"/>
            </a:ln>
          </p:spPr>
          <p:style>
            <a:lnRef idx="1">
              <a:schemeClr val="accent1"/>
            </a:lnRef>
            <a:fillRef idx="0">
              <a:schemeClr val="accent1"/>
            </a:fillRef>
            <a:effectRef idx="0">
              <a:schemeClr val="accent1"/>
            </a:effectRef>
            <a:fontRef idx="minor">
              <a:schemeClr val="tx1"/>
            </a:fontRef>
          </p:style>
        </p:cxnSp>
      </p:grpSp>
      <p:sp>
        <p:nvSpPr>
          <p:cNvPr id="2" name="Titel 1"/>
          <p:cNvSpPr>
            <a:spLocks noGrp="1"/>
          </p:cNvSpPr>
          <p:nvPr>
            <p:ph type="title"/>
          </p:nvPr>
        </p:nvSpPr>
        <p:spPr>
          <a:xfrm>
            <a:off x="5465845" y="2291730"/>
            <a:ext cx="4407701" cy="439714"/>
          </a:xfrm>
        </p:spPr>
        <p:txBody>
          <a:bodyPr/>
          <a:lstStyle/>
          <a:p>
            <a:pPr algn="l">
              <a:defRPr/>
            </a:pPr>
            <a:r>
              <a:rPr lang="de-DE" altLang="de-DE" sz="1488" b="0" dirty="0">
                <a:solidFill>
                  <a:srgbClr val="262626"/>
                </a:solidFill>
                <a:ea typeface="Verdana" panose="020B0604030504040204" pitchFamily="34" charset="0"/>
                <a:cs typeface="Verdana" panose="020B0604030504040204" pitchFamily="34" charset="0"/>
              </a:rPr>
              <a:t>Cash </a:t>
            </a:r>
            <a:r>
              <a:rPr lang="de-DE" altLang="de-DE" sz="1488" b="0" dirty="0" err="1">
                <a:solidFill>
                  <a:srgbClr val="262626"/>
                </a:solidFill>
                <a:ea typeface="Verdana" panose="020B0604030504040204" pitchFamily="34" charset="0"/>
                <a:cs typeface="Verdana" panose="020B0604030504040204" pitchFamily="34" charset="0"/>
              </a:rPr>
              <a:t>flow</a:t>
            </a:r>
            <a:r>
              <a:rPr lang="de-DE" altLang="de-DE" sz="1488" b="0" dirty="0">
                <a:solidFill>
                  <a:srgbClr val="262626"/>
                </a:solidFill>
                <a:ea typeface="Verdana" panose="020B0604030504040204" pitchFamily="34" charset="0"/>
                <a:cs typeface="Verdana" panose="020B0604030504040204" pitchFamily="34" charset="0"/>
              </a:rPr>
              <a:t> </a:t>
            </a:r>
            <a:r>
              <a:rPr lang="de-DE" altLang="de-DE" sz="1488" b="0" dirty="0" err="1">
                <a:solidFill>
                  <a:srgbClr val="262626"/>
                </a:solidFill>
                <a:ea typeface="Verdana" panose="020B0604030504040204" pitchFamily="34" charset="0"/>
                <a:cs typeface="Verdana" panose="020B0604030504040204" pitchFamily="34" charset="0"/>
              </a:rPr>
              <a:t>and</a:t>
            </a:r>
            <a:r>
              <a:rPr lang="de-DE" altLang="de-DE" sz="1488" b="0" dirty="0">
                <a:solidFill>
                  <a:srgbClr val="262626"/>
                </a:solidFill>
                <a:ea typeface="Verdana" panose="020B0604030504040204" pitchFamily="34" charset="0"/>
                <a:cs typeface="Verdana" panose="020B0604030504040204" pitchFamily="34" charset="0"/>
              </a:rPr>
              <a:t> </a:t>
            </a:r>
            <a:r>
              <a:rPr lang="de-DE" altLang="de-DE" sz="1488" b="0" dirty="0" err="1">
                <a:solidFill>
                  <a:srgbClr val="262626"/>
                </a:solidFill>
                <a:ea typeface="Verdana" panose="020B0604030504040204" pitchFamily="34" charset="0"/>
                <a:cs typeface="Verdana" panose="020B0604030504040204" pitchFamily="34" charset="0"/>
              </a:rPr>
              <a:t>net</a:t>
            </a:r>
            <a:r>
              <a:rPr lang="de-DE" altLang="de-DE" sz="1488" b="0" dirty="0">
                <a:solidFill>
                  <a:srgbClr val="262626"/>
                </a:solidFill>
                <a:ea typeface="Verdana" panose="020B0604030504040204" pitchFamily="34" charset="0"/>
                <a:cs typeface="Verdana" panose="020B0604030504040204" pitchFamily="34" charset="0"/>
              </a:rPr>
              <a:t> </a:t>
            </a:r>
            <a:r>
              <a:rPr lang="de-DE" altLang="de-DE" sz="1488" b="0" dirty="0" err="1">
                <a:solidFill>
                  <a:srgbClr val="262626"/>
                </a:solidFill>
                <a:ea typeface="Verdana" panose="020B0604030504040204" pitchFamily="34" charset="0"/>
                <a:cs typeface="Verdana" panose="020B0604030504040204" pitchFamily="34" charset="0"/>
              </a:rPr>
              <a:t>present</a:t>
            </a:r>
            <a:r>
              <a:rPr lang="de-DE" altLang="de-DE" sz="1488" b="0" dirty="0">
                <a:solidFill>
                  <a:srgbClr val="262626"/>
                </a:solidFill>
                <a:ea typeface="Verdana" panose="020B0604030504040204" pitchFamily="34" charset="0"/>
                <a:cs typeface="Verdana" panose="020B0604030504040204" pitchFamily="34" charset="0"/>
              </a:rPr>
              <a:t> </a:t>
            </a:r>
            <a:r>
              <a:rPr lang="de-DE" altLang="de-DE" sz="1488" b="0" dirty="0" err="1" smtClean="0">
                <a:solidFill>
                  <a:srgbClr val="262626"/>
                </a:solidFill>
                <a:ea typeface="Verdana" panose="020B0604030504040204" pitchFamily="34" charset="0"/>
                <a:cs typeface="Verdana" panose="020B0604030504040204" pitchFamily="34" charset="0"/>
              </a:rPr>
              <a:t>value</a:t>
            </a:r>
            <a:r>
              <a:rPr lang="de-DE" altLang="de-DE" sz="1488" b="0" dirty="0" smtClean="0">
                <a:solidFill>
                  <a:srgbClr val="262626"/>
                </a:solidFill>
                <a:ea typeface="Verdana" panose="020B0604030504040204" pitchFamily="34" charset="0"/>
                <a:cs typeface="Verdana" panose="020B0604030504040204" pitchFamily="34" charset="0"/>
              </a:rPr>
              <a:t> </a:t>
            </a:r>
            <a:r>
              <a:rPr lang="de-DE" altLang="de-DE" sz="1488" b="0" dirty="0" err="1">
                <a:solidFill>
                  <a:srgbClr val="262626"/>
                </a:solidFill>
                <a:ea typeface="Verdana" panose="020B0604030504040204" pitchFamily="34" charset="0"/>
                <a:cs typeface="Verdana" panose="020B0604030504040204" pitchFamily="34" charset="0"/>
              </a:rPr>
              <a:t>of</a:t>
            </a:r>
            <a:r>
              <a:rPr lang="de-DE" altLang="de-DE" sz="1488" b="0" dirty="0">
                <a:solidFill>
                  <a:srgbClr val="262626"/>
                </a:solidFill>
                <a:ea typeface="Verdana" panose="020B0604030504040204" pitchFamily="34" charset="0"/>
                <a:cs typeface="Verdana" panose="020B0604030504040204" pitchFamily="34" charset="0"/>
              </a:rPr>
              <a:t> </a:t>
            </a:r>
            <a:r>
              <a:rPr lang="de-DE" altLang="de-DE" sz="1488" b="0" dirty="0" smtClean="0">
                <a:solidFill>
                  <a:srgbClr val="262626"/>
                </a:solidFill>
                <a:ea typeface="Verdana" panose="020B0604030504040204" pitchFamily="34" charset="0"/>
                <a:cs typeface="Verdana" panose="020B0604030504040204" pitchFamily="34" charset="0"/>
              </a:rPr>
              <a:t>an </a:t>
            </a:r>
            <a:r>
              <a:rPr lang="de-DE" altLang="de-DE" sz="1488" b="0" dirty="0">
                <a:solidFill>
                  <a:srgbClr val="262626"/>
                </a:solidFill>
                <a:ea typeface="Verdana" panose="020B0604030504040204" pitchFamily="34" charset="0"/>
                <a:cs typeface="Verdana" panose="020B0604030504040204" pitchFamily="34" charset="0"/>
              </a:rPr>
              <a:t>EGS </a:t>
            </a:r>
            <a:r>
              <a:rPr lang="de-DE" altLang="de-DE" sz="1488" b="0" dirty="0" err="1">
                <a:solidFill>
                  <a:srgbClr val="262626"/>
                </a:solidFill>
                <a:ea typeface="Verdana" panose="020B0604030504040204" pitchFamily="34" charset="0"/>
                <a:cs typeface="Verdana" panose="020B0604030504040204" pitchFamily="34" charset="0"/>
              </a:rPr>
              <a:t>project</a:t>
            </a:r>
            <a:r>
              <a:rPr lang="de-DE" altLang="de-DE" sz="1488" b="0" dirty="0">
                <a:solidFill>
                  <a:srgbClr val="262626"/>
                </a:solidFill>
                <a:ea typeface="Verdana" panose="020B0604030504040204" pitchFamily="34" charset="0"/>
                <a:cs typeface="Verdana" panose="020B0604030504040204" pitchFamily="34" charset="0"/>
              </a:rPr>
              <a:t/>
            </a:r>
            <a:br>
              <a:rPr lang="de-DE" altLang="de-DE" sz="1488" b="0" dirty="0">
                <a:solidFill>
                  <a:srgbClr val="262626"/>
                </a:solidFill>
                <a:ea typeface="Verdana" panose="020B0604030504040204" pitchFamily="34" charset="0"/>
                <a:cs typeface="Verdana" panose="020B0604030504040204" pitchFamily="34" charset="0"/>
              </a:rPr>
            </a:br>
            <a:endParaRPr lang="en-US" altLang="de-DE" sz="1488" b="0" dirty="0">
              <a:solidFill>
                <a:srgbClr val="262626"/>
              </a:solidFill>
              <a:ea typeface="Verdana" panose="020B0604030504040204" pitchFamily="34" charset="0"/>
              <a:cs typeface="Verdana" panose="020B0604030504040204" pitchFamily="34" charset="0"/>
            </a:endParaRPr>
          </a:p>
        </p:txBody>
      </p:sp>
      <p:sp>
        <p:nvSpPr>
          <p:cNvPr id="9" name="Titel 1"/>
          <p:cNvSpPr txBox="1">
            <a:spLocks/>
          </p:cNvSpPr>
          <p:nvPr/>
        </p:nvSpPr>
        <p:spPr>
          <a:xfrm>
            <a:off x="408213" y="1403573"/>
            <a:ext cx="9163130" cy="439714"/>
          </a:xfrm>
          <a:prstGeom prst="rect">
            <a:avLst/>
          </a:prstGeom>
        </p:spPr>
        <p:txBody>
          <a:bodyPr/>
          <a:lstStyle/>
          <a:p>
            <a:pPr defTabSz="756026">
              <a:lnSpc>
                <a:spcPct val="90000"/>
              </a:lnSpc>
              <a:defRPr/>
            </a:pPr>
            <a:r>
              <a:rPr lang="de-DE" altLang="de-DE" sz="2315" b="1" dirty="0">
                <a:solidFill>
                  <a:srgbClr val="1D71B8"/>
                </a:solidFill>
                <a:latin typeface="+mn-lt"/>
                <a:ea typeface="+mj-ea"/>
                <a:cs typeface="Arial" pitchFamily="34" charset="0"/>
              </a:rPr>
              <a:t>Business </a:t>
            </a:r>
            <a:r>
              <a:rPr lang="de-DE" altLang="de-DE" sz="2400" b="1" dirty="0" err="1">
                <a:solidFill>
                  <a:srgbClr val="1D71B8"/>
                </a:solidFill>
                <a:latin typeface="+mn-lt"/>
                <a:ea typeface="+mj-ea"/>
                <a:cs typeface="Arial" pitchFamily="34" charset="0"/>
              </a:rPr>
              <a:t>case</a:t>
            </a:r>
            <a:r>
              <a:rPr lang="de-DE" altLang="de-DE" sz="2315" b="1" dirty="0">
                <a:solidFill>
                  <a:srgbClr val="1D71B8"/>
                </a:solidFill>
                <a:latin typeface="+mn-lt"/>
                <a:ea typeface="+mj-ea"/>
                <a:cs typeface="Arial" pitchFamily="34" charset="0"/>
              </a:rPr>
              <a:t> </a:t>
            </a:r>
            <a:r>
              <a:rPr lang="de-DE" altLang="de-DE" sz="2315" b="1" dirty="0" err="1">
                <a:solidFill>
                  <a:srgbClr val="1D71B8"/>
                </a:solidFill>
                <a:latin typeface="+mn-lt"/>
                <a:ea typeface="+mj-ea"/>
                <a:cs typeface="Arial" pitchFamily="34" charset="0"/>
              </a:rPr>
              <a:t>of</a:t>
            </a:r>
            <a:r>
              <a:rPr lang="de-DE" altLang="de-DE" sz="2315" b="1" dirty="0">
                <a:solidFill>
                  <a:srgbClr val="1D71B8"/>
                </a:solidFill>
                <a:latin typeface="+mn-lt"/>
                <a:ea typeface="+mj-ea"/>
                <a:cs typeface="Arial" pitchFamily="34" charset="0"/>
              </a:rPr>
              <a:t> </a:t>
            </a:r>
            <a:r>
              <a:rPr lang="de-DE" altLang="de-DE" sz="2315" b="1" dirty="0" err="1">
                <a:solidFill>
                  <a:srgbClr val="1D71B8"/>
                </a:solidFill>
                <a:latin typeface="+mn-lt"/>
                <a:ea typeface="+mj-ea"/>
                <a:cs typeface="Arial" pitchFamily="34" charset="0"/>
              </a:rPr>
              <a:t>technical</a:t>
            </a:r>
            <a:r>
              <a:rPr lang="de-DE" altLang="de-DE" sz="2315" b="1" dirty="0">
                <a:solidFill>
                  <a:srgbClr val="1D71B8"/>
                </a:solidFill>
                <a:latin typeface="+mn-lt"/>
                <a:ea typeface="+mj-ea"/>
                <a:cs typeface="Arial" pitchFamily="34" charset="0"/>
              </a:rPr>
              <a:t> </a:t>
            </a:r>
            <a:r>
              <a:rPr lang="de-DE" altLang="de-DE" sz="2315" b="1" dirty="0" err="1">
                <a:solidFill>
                  <a:srgbClr val="1D71B8"/>
                </a:solidFill>
                <a:latin typeface="+mn-lt"/>
                <a:ea typeface="+mj-ea"/>
                <a:cs typeface="Arial" pitchFamily="34" charset="0"/>
              </a:rPr>
              <a:t>solution</a:t>
            </a:r>
            <a:r>
              <a:rPr lang="de-DE" altLang="de-DE" sz="2315" b="1" dirty="0">
                <a:solidFill>
                  <a:srgbClr val="1D71B8"/>
                </a:solidFill>
                <a:latin typeface="+mn-lt"/>
                <a:ea typeface="+mj-ea"/>
                <a:cs typeface="Arial" pitchFamily="34" charset="0"/>
              </a:rPr>
              <a:t> </a:t>
            </a:r>
            <a:r>
              <a:rPr lang="de-DE" altLang="de-DE" sz="2315" b="1" dirty="0" err="1">
                <a:solidFill>
                  <a:srgbClr val="1D71B8"/>
                </a:solidFill>
                <a:latin typeface="+mn-lt"/>
                <a:ea typeface="+mj-ea"/>
                <a:cs typeface="Arial" pitchFamily="34" charset="0"/>
              </a:rPr>
              <a:t>from</a:t>
            </a:r>
            <a:r>
              <a:rPr lang="de-DE" altLang="de-DE" sz="2315" b="1" dirty="0">
                <a:solidFill>
                  <a:srgbClr val="1D71B8"/>
                </a:solidFill>
                <a:latin typeface="+mn-lt"/>
                <a:ea typeface="+mj-ea"/>
                <a:cs typeface="Arial" pitchFamily="34" charset="0"/>
              </a:rPr>
              <a:t> DESTRESS</a:t>
            </a:r>
            <a:br>
              <a:rPr lang="de-DE" altLang="de-DE" sz="2315" b="1" dirty="0">
                <a:solidFill>
                  <a:srgbClr val="1D71B8"/>
                </a:solidFill>
                <a:latin typeface="+mn-lt"/>
                <a:ea typeface="+mj-ea"/>
                <a:cs typeface="Arial" pitchFamily="34" charset="0"/>
              </a:rPr>
            </a:br>
            <a:endParaRPr lang="en-US" sz="2315" b="1" dirty="0">
              <a:solidFill>
                <a:srgbClr val="0070C0"/>
              </a:solidFill>
              <a:latin typeface="+mn-lt"/>
              <a:ea typeface="+mj-ea"/>
              <a:cs typeface="Arial" pitchFamily="34" charset="0"/>
            </a:endParaRPr>
          </a:p>
        </p:txBody>
      </p:sp>
      <p:sp>
        <p:nvSpPr>
          <p:cNvPr id="10" name="Textfeld 9"/>
          <p:cNvSpPr txBox="1"/>
          <p:nvPr/>
        </p:nvSpPr>
        <p:spPr>
          <a:xfrm>
            <a:off x="408213" y="2103597"/>
            <a:ext cx="4392684" cy="4716676"/>
          </a:xfrm>
          <a:prstGeom prst="rect">
            <a:avLst/>
          </a:prstGeom>
          <a:noFill/>
        </p:spPr>
        <p:txBody>
          <a:bodyPr wrap="square" rtlCol="0">
            <a:spAutoFit/>
          </a:bodyPr>
          <a:lstStyle/>
          <a:p>
            <a:pPr marL="236258" indent="-236258">
              <a:spcAft>
                <a:spcPts val="496"/>
              </a:spcAft>
              <a:buFont typeface="Arial" panose="020B0604020202020204" pitchFamily="34" charset="0"/>
              <a:buChar char="•"/>
              <a:tabLst>
                <a:tab pos="217882" algn="l"/>
              </a:tabLst>
            </a:pPr>
            <a:r>
              <a:rPr lang="en-US" altLang="de-DE" sz="1600" dirty="0" smtClean="0">
                <a:solidFill>
                  <a:schemeClr val="tx1"/>
                </a:solidFill>
                <a:ea typeface="Verdana" panose="020B0604030504040204" pitchFamily="34" charset="0"/>
                <a:cs typeface="Verdana" panose="020B0604030504040204" pitchFamily="34" charset="0"/>
              </a:rPr>
              <a:t>Stimulation </a:t>
            </a:r>
            <a:r>
              <a:rPr lang="en-US" altLang="de-DE" sz="1600" dirty="0" smtClean="0">
                <a:ea typeface="Verdana" panose="020B0604030504040204" pitchFamily="34" charset="0"/>
                <a:cs typeface="Verdana" panose="020B0604030504040204" pitchFamily="34" charset="0"/>
              </a:rPr>
              <a:t>leads to </a:t>
            </a:r>
            <a:r>
              <a:rPr lang="en-US" sz="1600" dirty="0" smtClean="0"/>
              <a:t>more thermal flow from the formation and higher cash flow; </a:t>
            </a:r>
            <a:r>
              <a:rPr lang="en-US" sz="1600" dirty="0" smtClean="0">
                <a:sym typeface="Wingdings" panose="05000000000000000000" pitchFamily="2" charset="2"/>
              </a:rPr>
              <a:t></a:t>
            </a:r>
            <a:r>
              <a:rPr lang="en-US" sz="1600" dirty="0" smtClean="0"/>
              <a:t> </a:t>
            </a:r>
            <a:r>
              <a:rPr lang="en-US" altLang="de-DE" sz="1600" dirty="0" smtClean="0">
                <a:ea typeface="Verdana" panose="020B0604030504040204" pitchFamily="34" charset="0"/>
                <a:cs typeface="Verdana" panose="020B0604030504040204" pitchFamily="34" charset="0"/>
                <a:sym typeface="Wingdings" pitchFamily="2" charset="2"/>
              </a:rPr>
              <a:t>invest in stimulation treatment for </a:t>
            </a:r>
            <a:r>
              <a:rPr lang="en-US" altLang="de-DE" sz="1600" dirty="0" smtClean="0">
                <a:ea typeface="Verdana" panose="020B0604030504040204" pitchFamily="34" charset="0"/>
                <a:cs typeface="Verdana" panose="020B0604030504040204" pitchFamily="34" charset="0"/>
              </a:rPr>
              <a:t>economically viable projects</a:t>
            </a:r>
          </a:p>
          <a:p>
            <a:pPr>
              <a:spcAft>
                <a:spcPts val="496"/>
              </a:spcAft>
              <a:buFont typeface="Arial" pitchFamily="34" charset="0"/>
              <a:buChar char="•"/>
            </a:pPr>
            <a:r>
              <a:rPr lang="en-US" altLang="de-DE" sz="1600" dirty="0" smtClean="0">
                <a:ea typeface="Verdana" panose="020B0604030504040204" pitchFamily="34" charset="0"/>
                <a:cs typeface="Verdana" panose="020B0604030504040204" pitchFamily="34" charset="0"/>
                <a:sym typeface="Wingdings" pitchFamily="2" charset="2"/>
              </a:rPr>
              <a:t>   Industrialization of geothermal energy </a:t>
            </a:r>
            <a:r>
              <a:rPr lang="en-US" altLang="de-DE" sz="1600" dirty="0">
                <a:ea typeface="Verdana" panose="020B0604030504040204" pitchFamily="34" charset="0"/>
                <a:cs typeface="Verdana" panose="020B0604030504040204" pitchFamily="34" charset="0"/>
                <a:sym typeface="Wingdings" pitchFamily="2" charset="2"/>
              </a:rPr>
              <a:t/>
            </a:r>
            <a:br>
              <a:rPr lang="en-US" altLang="de-DE" sz="1600" dirty="0">
                <a:ea typeface="Verdana" panose="020B0604030504040204" pitchFamily="34" charset="0"/>
                <a:cs typeface="Verdana" panose="020B0604030504040204" pitchFamily="34" charset="0"/>
                <a:sym typeface="Wingdings" pitchFamily="2" charset="2"/>
              </a:rPr>
            </a:br>
            <a:r>
              <a:rPr lang="en-US" altLang="de-DE" sz="1600" dirty="0" smtClean="0">
                <a:ea typeface="Verdana" panose="020B0604030504040204" pitchFamily="34" charset="0"/>
                <a:cs typeface="Verdana" panose="020B0604030504040204" pitchFamily="34" charset="0"/>
                <a:sym typeface="Wingdings" pitchFamily="2" charset="2"/>
              </a:rPr>
              <a:t>    needs a systematic and safe technique to </a:t>
            </a:r>
            <a:br>
              <a:rPr lang="en-US" altLang="de-DE" sz="1600" dirty="0" smtClean="0">
                <a:ea typeface="Verdana" panose="020B0604030504040204" pitchFamily="34" charset="0"/>
                <a:cs typeface="Verdana" panose="020B0604030504040204" pitchFamily="34" charset="0"/>
                <a:sym typeface="Wingdings" pitchFamily="2" charset="2"/>
              </a:rPr>
            </a:br>
            <a:r>
              <a:rPr lang="en-US" altLang="de-DE" sz="1600" dirty="0" smtClean="0">
                <a:ea typeface="Verdana" panose="020B0604030504040204" pitchFamily="34" charset="0"/>
                <a:cs typeface="Verdana" panose="020B0604030504040204" pitchFamily="34" charset="0"/>
                <a:sym typeface="Wingdings" pitchFamily="2" charset="2"/>
              </a:rPr>
              <a:t>    create efficient EGS</a:t>
            </a:r>
            <a:endParaRPr lang="en-US" altLang="de-DE" sz="1600" dirty="0" smtClean="0">
              <a:solidFill>
                <a:srgbClr val="FF0000"/>
              </a:solidFill>
            </a:endParaRPr>
          </a:p>
          <a:p>
            <a:pPr marL="236258" indent="-236258">
              <a:spcAft>
                <a:spcPts val="496"/>
              </a:spcAft>
              <a:buFont typeface="Arial" panose="020B0604020202020204" pitchFamily="34" charset="0"/>
              <a:buChar char="•"/>
            </a:pPr>
            <a:r>
              <a:rPr lang="en-US" altLang="de-DE" sz="1600" dirty="0">
                <a:ea typeface="Verdana" panose="020B0604030504040204" pitchFamily="34" charset="0"/>
                <a:cs typeface="Verdana" panose="020B0604030504040204" pitchFamily="34" charset="0"/>
                <a:sym typeface="Wingdings" pitchFamily="2" charset="2"/>
              </a:rPr>
              <a:t>I</a:t>
            </a:r>
            <a:r>
              <a:rPr lang="en-US" altLang="de-DE" sz="1600" dirty="0" smtClean="0">
                <a:ea typeface="Verdana" panose="020B0604030504040204" pitchFamily="34" charset="0"/>
                <a:cs typeface="Verdana" panose="020B0604030504040204" pitchFamily="34" charset="0"/>
                <a:sym typeface="Wingdings" pitchFamily="2" charset="2"/>
              </a:rPr>
              <a:t>ssues of public acceptance and all market and regulatory barriers including financing and other supply-side issues of relevance influence the business</a:t>
            </a:r>
          </a:p>
          <a:p>
            <a:pPr marL="236258" indent="-236258"/>
            <a:r>
              <a:rPr lang="en-US" altLang="de-DE" sz="1600" dirty="0" smtClean="0">
                <a:ea typeface="Verdana" panose="020B0604030504040204" pitchFamily="34" charset="0"/>
                <a:cs typeface="Verdana" panose="020B0604030504040204" pitchFamily="34" charset="0"/>
                <a:sym typeface="Wingdings" pitchFamily="2" charset="2"/>
              </a:rPr>
              <a:t> DESTRESS addresses</a:t>
            </a:r>
          </a:p>
          <a:p>
            <a:pPr marL="236258" indent="-236258">
              <a:buFont typeface="Arial" panose="020B0604020202020204" pitchFamily="34" charset="0"/>
              <a:buChar char="•"/>
              <a:tabLst>
                <a:tab pos="217882" algn="l"/>
              </a:tabLst>
            </a:pPr>
            <a:r>
              <a:rPr lang="en-US" altLang="de-DE" sz="1600" dirty="0" smtClean="0">
                <a:ea typeface="Verdana" panose="020B0604030504040204" pitchFamily="34" charset="0"/>
                <a:cs typeface="Verdana" panose="020B0604030504040204" pitchFamily="34" charset="0"/>
                <a:sym typeface="Wingdings" pitchFamily="2" charset="2"/>
              </a:rPr>
              <a:t>Relevant key factors and impacts </a:t>
            </a:r>
          </a:p>
          <a:p>
            <a:pPr marL="236258" indent="-236258">
              <a:buFont typeface="Arial" panose="020B0604020202020204" pitchFamily="34" charset="0"/>
              <a:buChar char="•"/>
              <a:tabLst>
                <a:tab pos="217882" algn="l"/>
              </a:tabLst>
            </a:pPr>
            <a:r>
              <a:rPr lang="en-US" altLang="de-DE" sz="1600" dirty="0" smtClean="0">
                <a:ea typeface="Verdana" panose="020B0604030504040204" pitchFamily="34" charset="0"/>
                <a:cs typeface="Verdana" panose="020B0604030504040204" pitchFamily="34" charset="0"/>
                <a:sym typeface="Wingdings" pitchFamily="2" charset="2"/>
              </a:rPr>
              <a:t>Advances in the Technology Readiness Level</a:t>
            </a:r>
          </a:p>
          <a:p>
            <a:pPr marL="236258" indent="-236258">
              <a:buFont typeface="Arial" panose="020B0604020202020204" pitchFamily="34" charset="0"/>
              <a:buChar char="•"/>
              <a:tabLst>
                <a:tab pos="217882" algn="l"/>
              </a:tabLst>
            </a:pPr>
            <a:r>
              <a:rPr lang="en-US" altLang="de-DE" sz="1600" dirty="0" smtClean="0">
                <a:ea typeface="Verdana" panose="020B0604030504040204" pitchFamily="34" charset="0"/>
                <a:cs typeface="Verdana" panose="020B0604030504040204" pitchFamily="34" charset="0"/>
              </a:rPr>
              <a:t>Risk reduction</a:t>
            </a:r>
            <a:endParaRPr lang="en-US" altLang="de-DE" sz="1600" dirty="0" smtClean="0">
              <a:solidFill>
                <a:srgbClr val="FF0000"/>
              </a:solidFill>
            </a:endParaRPr>
          </a:p>
          <a:p>
            <a:pPr marL="236258" indent="-236258" algn="just">
              <a:buFont typeface="Arial" panose="020B0604020202020204" pitchFamily="34" charset="0"/>
              <a:buChar char="•"/>
              <a:tabLst>
                <a:tab pos="217882" algn="l"/>
              </a:tabLst>
            </a:pPr>
            <a:r>
              <a:rPr lang="en-US" altLang="de-DE" sz="1600" dirty="0" smtClean="0">
                <a:ea typeface="Verdana" panose="020B0604030504040204" pitchFamily="34" charset="0"/>
                <a:cs typeface="Verdana" panose="020B0604030504040204" pitchFamily="34" charset="0"/>
                <a:sym typeface="Wingdings" pitchFamily="2" charset="2"/>
              </a:rPr>
              <a:t>Regional approaches </a:t>
            </a:r>
          </a:p>
          <a:p>
            <a:pPr marL="236258" indent="-236258" algn="just">
              <a:buFont typeface="Arial" panose="020B0604020202020204" pitchFamily="34" charset="0"/>
              <a:buChar char="•"/>
              <a:tabLst>
                <a:tab pos="217882" algn="l"/>
              </a:tabLst>
            </a:pPr>
            <a:r>
              <a:rPr lang="en-US" altLang="de-DE" sz="1600" dirty="0">
                <a:ea typeface="Verdana" panose="020B0604030504040204" pitchFamily="34" charset="0"/>
                <a:cs typeface="Verdana" panose="020B0604030504040204" pitchFamily="34" charset="0"/>
                <a:sym typeface="Wingdings" pitchFamily="2" charset="2"/>
              </a:rPr>
              <a:t>S</a:t>
            </a:r>
            <a:r>
              <a:rPr lang="en-US" altLang="de-DE" sz="1600" dirty="0" smtClean="0">
                <a:ea typeface="Verdana" panose="020B0604030504040204" pitchFamily="34" charset="0"/>
                <a:cs typeface="Verdana" panose="020B0604030504040204" pitchFamily="34" charset="0"/>
                <a:sym typeface="Wingdings" pitchFamily="2" charset="2"/>
              </a:rPr>
              <a:t>ocio-economic and environmental aspects</a:t>
            </a:r>
          </a:p>
        </p:txBody>
      </p:sp>
      <p:pic>
        <p:nvPicPr>
          <p:cNvPr id="11" name="Picture 27" descr="\\dms24\ROCK-project\1_EU\DESTRESS\1_Administration_Orga\Projekt Logo\Logo_DESTRESS.jpg"/>
          <p:cNvPicPr>
            <a:picLocks noChangeAspect="1" noChangeArrowheads="1"/>
          </p:cNvPicPr>
          <p:nvPr/>
        </p:nvPicPr>
        <p:blipFill>
          <a:blip r:embed="rId4" cstate="email"/>
          <a:srcRect/>
          <a:stretch>
            <a:fillRect/>
          </a:stretch>
        </p:blipFill>
        <p:spPr bwMode="auto">
          <a:xfrm>
            <a:off x="7848624" y="237368"/>
            <a:ext cx="2012214" cy="780438"/>
          </a:xfrm>
          <a:prstGeom prst="rect">
            <a:avLst/>
          </a:prstGeom>
          <a:noFill/>
          <a:ln w="9525">
            <a:noFill/>
            <a:miter lim="800000"/>
            <a:headEnd/>
            <a:tailEnd/>
          </a:ln>
        </p:spPr>
      </p:pic>
    </p:spTree>
    <p:extLst>
      <p:ext uri="{BB962C8B-B14F-4D97-AF65-F5344CB8AC3E}">
        <p14:creationId xmlns:p14="http://schemas.microsoft.com/office/powerpoint/2010/main" val="2613175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1"/>
          <p:cNvPicPr>
            <a:picLocks noChangeAspect="1" noChangeArrowheads="1"/>
          </p:cNvPicPr>
          <p:nvPr/>
        </p:nvPicPr>
        <p:blipFill>
          <a:blip r:embed="rId2">
            <a:extLst>
              <a:ext uri="{28A0092B-C50C-407E-A947-70E740481C1C}">
                <a14:useLocalDpi xmlns:a14="http://schemas.microsoft.com/office/drawing/2010/main" val="0"/>
              </a:ext>
            </a:extLst>
          </a:blip>
          <a:srcRect t="668" r="154" b="43889"/>
          <a:stretch>
            <a:fillRect/>
          </a:stretch>
        </p:blipFill>
        <p:spPr bwMode="auto">
          <a:xfrm>
            <a:off x="0" y="3559323"/>
            <a:ext cx="10114106" cy="346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27654" name="Rectangle 6"/>
          <p:cNvSpPr>
            <a:spLocks/>
          </p:cNvSpPr>
          <p:nvPr/>
        </p:nvSpPr>
        <p:spPr bwMode="auto">
          <a:xfrm>
            <a:off x="1349333" y="981415"/>
            <a:ext cx="7471213" cy="119445"/>
          </a:xfrm>
          <a:prstGeom prst="rect">
            <a:avLst/>
          </a:prstGeom>
          <a:gradFill rotWithShape="0">
            <a:gsLst>
              <a:gs pos="0">
                <a:srgbClr val="00007D"/>
              </a:gs>
              <a:gs pos="100000">
                <a:srgbClr val="FFFFFF"/>
              </a:gs>
            </a:gsLst>
            <a:lin ang="0" scaled="1"/>
          </a:gra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pic>
        <p:nvPicPr>
          <p:cNvPr id="2765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4096" y="1907629"/>
            <a:ext cx="7528967" cy="1165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sp>
        <p:nvSpPr>
          <p:cNvPr id="27657" name="Rectangle 9"/>
          <p:cNvSpPr>
            <a:spLocks/>
          </p:cNvSpPr>
          <p:nvPr/>
        </p:nvSpPr>
        <p:spPr bwMode="auto">
          <a:xfrm>
            <a:off x="3024088" y="305013"/>
            <a:ext cx="5633086" cy="273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nSpc>
                <a:spcPts val="1736"/>
              </a:lnSpc>
              <a:spcBef>
                <a:spcPts val="83"/>
              </a:spcBef>
            </a:pPr>
            <a:r>
              <a:rPr lang="en-US" altLang="de-DE" sz="2400" b="1" dirty="0">
                <a:solidFill>
                  <a:srgbClr val="004586"/>
                </a:solidFill>
                <a:latin typeface="+mj-lt"/>
                <a:cs typeface="+mj-cs"/>
                <a:sym typeface="Calibri Bold Italic" panose="020F07020304040A0204" pitchFamily="34" charset="0"/>
              </a:rPr>
              <a:t>EU-MEXICO  JOINT PROPOSAL</a:t>
            </a:r>
          </a:p>
        </p:txBody>
      </p:sp>
      <p:sp>
        <p:nvSpPr>
          <p:cNvPr id="27658" name="AutoShape 10"/>
          <p:cNvSpPr>
            <a:spLocks/>
          </p:cNvSpPr>
          <p:nvPr/>
        </p:nvSpPr>
        <p:spPr bwMode="auto">
          <a:xfrm>
            <a:off x="6892365" y="5014977"/>
            <a:ext cx="119444" cy="119444"/>
          </a:xfrm>
          <a:prstGeom prst="rightArrow">
            <a:avLst>
              <a:gd name="adj1" fmla="val 50000"/>
              <a:gd name="adj2" fmla="val 50000"/>
            </a:avLst>
          </a:prstGeom>
          <a:solidFill>
            <a:srgbClr val="629DD1"/>
          </a:solidFill>
          <a:ln w="19050" cap="flat">
            <a:solidFill>
              <a:srgbClr val="477298"/>
            </a:solidFill>
            <a:prstDash val="solid"/>
            <a:round/>
            <a:headEnd type="none" w="med" len="med"/>
            <a:tailEnd type="none" w="med" len="med"/>
          </a:ln>
        </p:spPr>
        <p:txBody>
          <a:bodyPr lIns="0" tIns="0" rIns="0" bIns="0"/>
          <a:lstStyle/>
          <a:p>
            <a:endParaRPr lang="de-DE"/>
          </a:p>
        </p:txBody>
      </p:sp>
      <p:sp>
        <p:nvSpPr>
          <p:cNvPr id="27659" name="AutoShape 11"/>
          <p:cNvSpPr>
            <a:spLocks/>
          </p:cNvSpPr>
          <p:nvPr/>
        </p:nvSpPr>
        <p:spPr bwMode="auto">
          <a:xfrm>
            <a:off x="7427898" y="5169861"/>
            <a:ext cx="119444" cy="119444"/>
          </a:xfrm>
          <a:prstGeom prst="rightArrow">
            <a:avLst>
              <a:gd name="adj1" fmla="val 50000"/>
              <a:gd name="adj2" fmla="val 50000"/>
            </a:avLst>
          </a:prstGeom>
          <a:solidFill>
            <a:srgbClr val="629DD1"/>
          </a:solidFill>
          <a:ln w="19050" cap="flat">
            <a:solidFill>
              <a:srgbClr val="477298"/>
            </a:solidFill>
            <a:prstDash val="solid"/>
            <a:round/>
            <a:headEnd type="none" w="med" len="med"/>
            <a:tailEnd type="none" w="med" len="med"/>
          </a:ln>
        </p:spPr>
        <p:txBody>
          <a:bodyPr lIns="0" tIns="0" rIns="0" bIns="0"/>
          <a:lstStyle/>
          <a:p>
            <a:endParaRPr lang="de-DE"/>
          </a:p>
        </p:txBody>
      </p:sp>
      <p:sp>
        <p:nvSpPr>
          <p:cNvPr id="27660" name="Rectangle 12"/>
          <p:cNvSpPr>
            <a:spLocks/>
          </p:cNvSpPr>
          <p:nvPr/>
        </p:nvSpPr>
        <p:spPr bwMode="auto">
          <a:xfrm>
            <a:off x="6833298" y="4839090"/>
            <a:ext cx="1501593" cy="18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31502" tIns="31502" rIns="31502" bIns="31502"/>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r>
              <a:rPr lang="en-US" altLang="de-DE" sz="827" b="1">
                <a:solidFill>
                  <a:srgbClr val="FFFFFF"/>
                </a:solidFill>
                <a:latin typeface="Lucida Grande" charset="0"/>
                <a:ea typeface="Lucida Grande" charset="0"/>
                <a:cs typeface="Lucida Grande" charset="0"/>
                <a:sym typeface="Lucida Grande" charset="0"/>
              </a:rPr>
              <a:t>ACOCULCO</a:t>
            </a:r>
          </a:p>
        </p:txBody>
      </p:sp>
      <p:sp>
        <p:nvSpPr>
          <p:cNvPr id="27661" name="Rectangle 13"/>
          <p:cNvSpPr>
            <a:spLocks/>
          </p:cNvSpPr>
          <p:nvPr/>
        </p:nvSpPr>
        <p:spPr bwMode="auto">
          <a:xfrm>
            <a:off x="7593284" y="5000538"/>
            <a:ext cx="850694" cy="190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wrap="none" lIns="31502" tIns="31502" rIns="31502" bIns="31502">
            <a:spAutoFit/>
          </a:bodyPr>
          <a:lstStyle>
            <a:lvl1pPr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r>
              <a:rPr lang="en-US" altLang="de-DE" sz="827" b="1">
                <a:solidFill>
                  <a:srgbClr val="FFFFFF"/>
                </a:solidFill>
                <a:latin typeface="Lucida Grande" charset="0"/>
                <a:ea typeface="Lucida Grande" charset="0"/>
                <a:cs typeface="Lucida Grande" charset="0"/>
                <a:sym typeface="Lucida Grande" charset="0"/>
              </a:rPr>
              <a:t>LOS HUMEROS</a:t>
            </a:r>
          </a:p>
        </p:txBody>
      </p:sp>
    </p:spTree>
    <p:extLst>
      <p:ext uri="{BB962C8B-B14F-4D97-AF65-F5344CB8AC3E}">
        <p14:creationId xmlns:p14="http://schemas.microsoft.com/office/powerpoint/2010/main" val="2821707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82"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2989" y="1187549"/>
            <a:ext cx="6729891" cy="6246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round/>
                <a:headEnd/>
                <a:tailEnd/>
              </a14:hiddenLine>
            </a:ext>
          </a:extLst>
        </p:spPr>
      </p:pic>
      <p:pic>
        <p:nvPicPr>
          <p:cNvPr id="28673" name="Picture 1"/>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0079" y="1100860"/>
            <a:ext cx="1458278" cy="720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chemeClr val="tx1"/>
                </a:solidFill>
                <a:miter lim="800000"/>
                <a:headEnd/>
                <a:tailEnd/>
              </a14:hiddenLine>
            </a:ext>
          </a:extLst>
        </p:spPr>
      </p:pic>
      <p:sp>
        <p:nvSpPr>
          <p:cNvPr id="28677" name="Rectangle 5"/>
          <p:cNvSpPr>
            <a:spLocks/>
          </p:cNvSpPr>
          <p:nvPr/>
        </p:nvSpPr>
        <p:spPr bwMode="auto">
          <a:xfrm>
            <a:off x="359793" y="981415"/>
            <a:ext cx="8460754" cy="105291"/>
          </a:xfrm>
          <a:prstGeom prst="rect">
            <a:avLst/>
          </a:prstGeom>
          <a:gradFill rotWithShape="0">
            <a:gsLst>
              <a:gs pos="0">
                <a:srgbClr val="00007D"/>
              </a:gs>
              <a:gs pos="100000">
                <a:srgbClr val="FFFFFF"/>
              </a:gs>
            </a:gsLst>
            <a:lin ang="0" scaled="1"/>
          </a:gradFill>
          <a:ln>
            <a:noFill/>
          </a:ln>
          <a:extLst>
            <a:ext uri="{91240B29-F687-4F45-9708-019B960494DF}">
              <a14:hiddenLine xmlns:a14="http://schemas.microsoft.com/office/drawing/2010/main" w="9525" cap="flat">
                <a:solidFill>
                  <a:schemeClr val="tx1"/>
                </a:solidFill>
                <a:miter lim="800000"/>
                <a:headEnd type="none" w="med" len="med"/>
                <a:tailEnd type="none" w="med" len="med"/>
              </a14:hiddenLine>
            </a:ext>
          </a:extLst>
        </p:spPr>
        <p:txBody>
          <a:bodyPr lIns="0" tIns="0" rIns="0" bIns="0"/>
          <a:lstStyle/>
          <a:p>
            <a:endParaRPr lang="de-DE"/>
          </a:p>
        </p:txBody>
      </p:sp>
      <p:sp>
        <p:nvSpPr>
          <p:cNvPr id="28680" name="Rectangle 8"/>
          <p:cNvSpPr>
            <a:spLocks/>
          </p:cNvSpPr>
          <p:nvPr/>
        </p:nvSpPr>
        <p:spPr bwMode="auto">
          <a:xfrm>
            <a:off x="503808" y="2309746"/>
            <a:ext cx="2919181" cy="273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nSpc>
                <a:spcPts val="1736"/>
              </a:lnSpc>
              <a:spcBef>
                <a:spcPts val="83"/>
              </a:spcBef>
            </a:pPr>
            <a:r>
              <a:rPr lang="en-US" altLang="de-DE" sz="2728" baseline="5000" dirty="0">
                <a:solidFill>
                  <a:srgbClr val="00007C"/>
                </a:solidFill>
                <a:latin typeface="Calibri Bold Italic" panose="020F07020304040A0204" pitchFamily="34" charset="0"/>
                <a:ea typeface="Calibri Bold Italic" panose="020F07020304040A0204" pitchFamily="34" charset="0"/>
                <a:cs typeface="Calibri Bold Italic" panose="020F07020304040A0204" pitchFamily="34" charset="0"/>
                <a:sym typeface="Calibri Bold Italic" panose="020F07020304040A0204" pitchFamily="34" charset="0"/>
              </a:rPr>
              <a:t>EU_MEXICO  JOINT PROPOSAL</a:t>
            </a:r>
          </a:p>
        </p:txBody>
      </p:sp>
      <p:sp>
        <p:nvSpPr>
          <p:cNvPr id="28681" name="Rectangle 9"/>
          <p:cNvSpPr>
            <a:spLocks/>
          </p:cNvSpPr>
          <p:nvPr/>
        </p:nvSpPr>
        <p:spPr bwMode="auto">
          <a:xfrm>
            <a:off x="503808" y="2782275"/>
            <a:ext cx="2919181" cy="273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nSpc>
                <a:spcPts val="1736"/>
              </a:lnSpc>
              <a:spcBef>
                <a:spcPts val="83"/>
              </a:spcBef>
            </a:pPr>
            <a:r>
              <a:rPr lang="en-US" altLang="de-DE" sz="2728" baseline="5000">
                <a:solidFill>
                  <a:srgbClr val="00007C"/>
                </a:solidFill>
                <a:latin typeface="Calibri Bold Italic" panose="020F07020304040A0204" pitchFamily="34" charset="0"/>
                <a:ea typeface="Calibri Bold Italic" panose="020F07020304040A0204" pitchFamily="34" charset="0"/>
                <a:cs typeface="Calibri Bold Italic" panose="020F07020304040A0204" pitchFamily="34" charset="0"/>
                <a:sym typeface="Calibri Bold Italic" panose="020F07020304040A0204" pitchFamily="34" charset="0"/>
              </a:rPr>
              <a:t>10€  FUNDS from EC</a:t>
            </a:r>
          </a:p>
        </p:txBody>
      </p:sp>
      <p:sp>
        <p:nvSpPr>
          <p:cNvPr id="28683" name="Rectangle 11"/>
          <p:cNvSpPr>
            <a:spLocks/>
          </p:cNvSpPr>
          <p:nvPr/>
        </p:nvSpPr>
        <p:spPr bwMode="auto">
          <a:xfrm>
            <a:off x="503808" y="3338810"/>
            <a:ext cx="2919181" cy="273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nSpc>
                <a:spcPts val="1736"/>
              </a:lnSpc>
              <a:spcBef>
                <a:spcPts val="83"/>
              </a:spcBef>
            </a:pPr>
            <a:r>
              <a:rPr lang="en-US" altLang="de-DE" sz="2728" baseline="5000">
                <a:solidFill>
                  <a:srgbClr val="00007C"/>
                </a:solidFill>
                <a:latin typeface="Calibri Bold Italic" panose="020F07020304040A0204" pitchFamily="34" charset="0"/>
                <a:ea typeface="Calibri Bold Italic" panose="020F07020304040A0204" pitchFamily="34" charset="0"/>
                <a:cs typeface="Calibri Bold Italic" panose="020F07020304040A0204" pitchFamily="34" charset="0"/>
                <a:sym typeface="Calibri Bold Italic" panose="020F07020304040A0204" pitchFamily="34" charset="0"/>
              </a:rPr>
              <a:t>9 universities </a:t>
            </a:r>
          </a:p>
        </p:txBody>
      </p:sp>
      <p:sp>
        <p:nvSpPr>
          <p:cNvPr id="28684" name="Rectangle 12"/>
          <p:cNvSpPr>
            <a:spLocks/>
          </p:cNvSpPr>
          <p:nvPr/>
        </p:nvSpPr>
        <p:spPr bwMode="auto">
          <a:xfrm>
            <a:off x="503808" y="3905845"/>
            <a:ext cx="2919181" cy="273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nSpc>
                <a:spcPts val="1736"/>
              </a:lnSpc>
              <a:spcBef>
                <a:spcPts val="83"/>
              </a:spcBef>
            </a:pPr>
            <a:r>
              <a:rPr lang="en-US" altLang="de-DE" sz="2728" baseline="5000">
                <a:solidFill>
                  <a:srgbClr val="00007C"/>
                </a:solidFill>
                <a:latin typeface="Calibri Bold Italic" panose="020F07020304040A0204" pitchFamily="34" charset="0"/>
                <a:ea typeface="Calibri Bold Italic" panose="020F07020304040A0204" pitchFamily="34" charset="0"/>
                <a:cs typeface="Calibri Bold Italic" panose="020F07020304040A0204" pitchFamily="34" charset="0"/>
                <a:sym typeface="Calibri Bold Italic" panose="020F07020304040A0204" pitchFamily="34" charset="0"/>
              </a:rPr>
              <a:t>11 Research institutions </a:t>
            </a:r>
          </a:p>
        </p:txBody>
      </p:sp>
      <p:sp>
        <p:nvSpPr>
          <p:cNvPr id="28685" name="Rectangle 13"/>
          <p:cNvSpPr>
            <a:spLocks/>
          </p:cNvSpPr>
          <p:nvPr/>
        </p:nvSpPr>
        <p:spPr bwMode="auto">
          <a:xfrm>
            <a:off x="503808" y="4441378"/>
            <a:ext cx="2919181" cy="273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nSpc>
                <a:spcPts val="1736"/>
              </a:lnSpc>
              <a:spcBef>
                <a:spcPts val="83"/>
              </a:spcBef>
            </a:pPr>
            <a:r>
              <a:rPr lang="en-US" altLang="de-DE" sz="2728" baseline="5000" dirty="0">
                <a:solidFill>
                  <a:srgbClr val="00007C"/>
                </a:solidFill>
                <a:latin typeface="Calibri Bold Italic" panose="020F07020304040A0204" pitchFamily="34" charset="0"/>
                <a:ea typeface="Calibri Bold Italic" panose="020F07020304040A0204" pitchFamily="34" charset="0"/>
                <a:cs typeface="Calibri Bold Italic" panose="020F07020304040A0204" pitchFamily="34" charset="0"/>
                <a:sym typeface="Calibri Bold Italic" panose="020F07020304040A0204" pitchFamily="34" charset="0"/>
              </a:rPr>
              <a:t>2 Geological Surveys </a:t>
            </a:r>
          </a:p>
        </p:txBody>
      </p:sp>
      <p:sp>
        <p:nvSpPr>
          <p:cNvPr id="28686" name="Rectangle 14"/>
          <p:cNvSpPr>
            <a:spLocks/>
          </p:cNvSpPr>
          <p:nvPr/>
        </p:nvSpPr>
        <p:spPr bwMode="auto">
          <a:xfrm>
            <a:off x="503808" y="4976911"/>
            <a:ext cx="2919181" cy="273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nSpc>
                <a:spcPts val="1736"/>
              </a:lnSpc>
              <a:spcBef>
                <a:spcPts val="83"/>
              </a:spcBef>
            </a:pPr>
            <a:r>
              <a:rPr lang="en-US" altLang="de-DE" sz="2728" baseline="5000">
                <a:solidFill>
                  <a:srgbClr val="00007C"/>
                </a:solidFill>
                <a:latin typeface="Calibri Bold Italic" panose="020F07020304040A0204" pitchFamily="34" charset="0"/>
                <a:ea typeface="Calibri Bold Italic" panose="020F07020304040A0204" pitchFamily="34" charset="0"/>
                <a:cs typeface="Calibri Bold Italic" panose="020F07020304040A0204" pitchFamily="34" charset="0"/>
                <a:sym typeface="Calibri Bold Italic" panose="020F07020304040A0204" pitchFamily="34" charset="0"/>
              </a:rPr>
              <a:t>EGEC</a:t>
            </a:r>
          </a:p>
        </p:txBody>
      </p:sp>
      <p:sp>
        <p:nvSpPr>
          <p:cNvPr id="28687" name="Rectangle 15"/>
          <p:cNvSpPr>
            <a:spLocks/>
          </p:cNvSpPr>
          <p:nvPr/>
        </p:nvSpPr>
        <p:spPr bwMode="auto">
          <a:xfrm>
            <a:off x="503808" y="5491443"/>
            <a:ext cx="2919181" cy="273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nSpc>
                <a:spcPts val="1736"/>
              </a:lnSpc>
              <a:spcBef>
                <a:spcPts val="83"/>
              </a:spcBef>
            </a:pPr>
            <a:r>
              <a:rPr lang="en-US" altLang="de-DE" sz="2728" baseline="5000">
                <a:solidFill>
                  <a:srgbClr val="00007C"/>
                </a:solidFill>
                <a:latin typeface="Calibri Bold Italic" panose="020F07020304040A0204" pitchFamily="34" charset="0"/>
                <a:ea typeface="Calibri Bold Italic" panose="020F07020304040A0204" pitchFamily="34" charset="0"/>
                <a:cs typeface="Calibri Bold Italic" panose="020F07020304040A0204" pitchFamily="34" charset="0"/>
                <a:sym typeface="Calibri Bold Italic" panose="020F07020304040A0204" pitchFamily="34" charset="0"/>
              </a:rPr>
              <a:t>IGA</a:t>
            </a:r>
          </a:p>
        </p:txBody>
      </p:sp>
      <p:sp>
        <p:nvSpPr>
          <p:cNvPr id="2" name="Rechteck 1"/>
          <p:cNvSpPr/>
          <p:nvPr/>
        </p:nvSpPr>
        <p:spPr bwMode="auto">
          <a:xfrm>
            <a:off x="1260079" y="1187549"/>
            <a:ext cx="1934743" cy="648072"/>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cs typeface="Arial Unicode MS" charset="0"/>
            </a:endParaRPr>
          </a:p>
        </p:txBody>
      </p:sp>
      <p:sp>
        <p:nvSpPr>
          <p:cNvPr id="18" name="Rectangle 9"/>
          <p:cNvSpPr>
            <a:spLocks/>
          </p:cNvSpPr>
          <p:nvPr/>
        </p:nvSpPr>
        <p:spPr bwMode="auto">
          <a:xfrm>
            <a:off x="3024088" y="305013"/>
            <a:ext cx="5633086" cy="273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type="none" w="med" len="med"/>
                <a:tailEnd type="none" w="med" len="med"/>
              </a14:hiddenLine>
            </a:ext>
          </a:extLst>
        </p:spPr>
        <p:txBody>
          <a:bodyPr lIns="0" tIns="0" rIns="0" bIns="0"/>
          <a:lstStyle>
            <a:lvl1pPr marL="12700" algn="l">
              <a:defRPr sz="1200">
                <a:solidFill>
                  <a:schemeClr val="tx1"/>
                </a:solidFill>
                <a:latin typeface="Gill Sans" charset="0"/>
              </a:defRPr>
            </a:lvl1pPr>
            <a:lvl2pPr algn="l">
              <a:defRPr sz="1200">
                <a:solidFill>
                  <a:schemeClr val="tx1"/>
                </a:solidFill>
                <a:latin typeface="Gill Sans" charset="0"/>
              </a:defRPr>
            </a:lvl2pPr>
            <a:lvl3pPr algn="l">
              <a:defRPr sz="1200">
                <a:solidFill>
                  <a:schemeClr val="tx1"/>
                </a:solidFill>
                <a:latin typeface="Gill Sans" charset="0"/>
              </a:defRPr>
            </a:lvl3pPr>
            <a:lvl4pPr algn="l">
              <a:defRPr sz="1200">
                <a:solidFill>
                  <a:schemeClr val="tx1"/>
                </a:solidFill>
                <a:latin typeface="Gill Sans" charset="0"/>
              </a:defRPr>
            </a:lvl4pPr>
            <a:lvl5pPr algn="l">
              <a:defRPr sz="1200">
                <a:solidFill>
                  <a:schemeClr val="tx1"/>
                </a:solidFill>
                <a:latin typeface="Gill Sans" charset="0"/>
              </a:defRPr>
            </a:lvl5pPr>
            <a:lvl6pPr fontAlgn="base">
              <a:spcBef>
                <a:spcPct val="0"/>
              </a:spcBef>
              <a:spcAft>
                <a:spcPct val="0"/>
              </a:spcAft>
              <a:defRPr sz="1200">
                <a:solidFill>
                  <a:schemeClr val="tx1"/>
                </a:solidFill>
                <a:latin typeface="Gill Sans" charset="0"/>
              </a:defRPr>
            </a:lvl6pPr>
            <a:lvl7pPr fontAlgn="base">
              <a:spcBef>
                <a:spcPct val="0"/>
              </a:spcBef>
              <a:spcAft>
                <a:spcPct val="0"/>
              </a:spcAft>
              <a:defRPr sz="1200">
                <a:solidFill>
                  <a:schemeClr val="tx1"/>
                </a:solidFill>
                <a:latin typeface="Gill Sans" charset="0"/>
              </a:defRPr>
            </a:lvl7pPr>
            <a:lvl8pPr fontAlgn="base">
              <a:spcBef>
                <a:spcPct val="0"/>
              </a:spcBef>
              <a:spcAft>
                <a:spcPct val="0"/>
              </a:spcAft>
              <a:defRPr sz="1200">
                <a:solidFill>
                  <a:schemeClr val="tx1"/>
                </a:solidFill>
                <a:latin typeface="Gill Sans" charset="0"/>
              </a:defRPr>
            </a:lvl8pPr>
            <a:lvl9pPr fontAlgn="base">
              <a:spcBef>
                <a:spcPct val="0"/>
              </a:spcBef>
              <a:spcAft>
                <a:spcPct val="0"/>
              </a:spcAft>
              <a:defRPr sz="1200">
                <a:solidFill>
                  <a:schemeClr val="tx1"/>
                </a:solidFill>
                <a:latin typeface="Gill Sans" charset="0"/>
              </a:defRPr>
            </a:lvl9pPr>
          </a:lstStyle>
          <a:p>
            <a:pPr algn="ctr">
              <a:lnSpc>
                <a:spcPts val="1736"/>
              </a:lnSpc>
              <a:spcBef>
                <a:spcPts val="83"/>
              </a:spcBef>
            </a:pPr>
            <a:r>
              <a:rPr lang="en-US" altLang="de-DE" sz="2400" b="1" dirty="0" err="1" smtClean="0">
                <a:solidFill>
                  <a:srgbClr val="004586"/>
                </a:solidFill>
                <a:latin typeface="+mj-lt"/>
                <a:cs typeface="+mj-cs"/>
                <a:sym typeface="Calibri Bold Italic" panose="020F07020304040A0204" pitchFamily="34" charset="0"/>
              </a:rPr>
              <a:t>GEMex</a:t>
            </a:r>
            <a:endParaRPr lang="en-US" altLang="de-DE" sz="2400" b="1" dirty="0">
              <a:solidFill>
                <a:srgbClr val="004586"/>
              </a:solidFill>
              <a:latin typeface="+mj-lt"/>
              <a:cs typeface="+mj-cs"/>
              <a:sym typeface="Calibri Bold Italic" panose="020F07020304040A0204" pitchFamily="34" charset="0"/>
            </a:endParaRPr>
          </a:p>
        </p:txBody>
      </p:sp>
    </p:spTree>
    <p:extLst>
      <p:ext uri="{BB962C8B-B14F-4D97-AF65-F5344CB8AC3E}">
        <p14:creationId xmlns:p14="http://schemas.microsoft.com/office/powerpoint/2010/main" val="2715353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5896" y="107429"/>
            <a:ext cx="9453562" cy="417512"/>
          </a:xfrm>
        </p:spPr>
        <p:txBody>
          <a:bodyPr/>
          <a:lstStyle/>
          <a:p>
            <a:r>
              <a:rPr lang="de-DE" dirty="0" err="1" smtClean="0"/>
              <a:t>Conclusions</a:t>
            </a:r>
            <a:endParaRPr lang="de-DE" dirty="0"/>
          </a:p>
        </p:txBody>
      </p:sp>
      <p:sp>
        <p:nvSpPr>
          <p:cNvPr id="3" name="Inhaltsplatzhalter 2"/>
          <p:cNvSpPr>
            <a:spLocks noGrp="1"/>
          </p:cNvSpPr>
          <p:nvPr>
            <p:ph idx="1"/>
          </p:nvPr>
        </p:nvSpPr>
        <p:spPr>
          <a:xfrm>
            <a:off x="215776" y="1115541"/>
            <a:ext cx="9445625" cy="2592288"/>
          </a:xfrm>
        </p:spPr>
        <p:txBody>
          <a:bodyPr/>
          <a:lstStyle/>
          <a:p>
            <a:r>
              <a:rPr lang="de-DE" dirty="0" smtClean="0"/>
              <a:t>Research </a:t>
            </a:r>
            <a:r>
              <a:rPr lang="de-DE" dirty="0" err="1" smtClean="0"/>
              <a:t>is</a:t>
            </a:r>
            <a:r>
              <a:rPr lang="de-DE" dirty="0" smtClean="0"/>
              <a:t> </a:t>
            </a:r>
            <a:r>
              <a:rPr lang="de-DE" dirty="0" err="1" smtClean="0"/>
              <a:t>well</a:t>
            </a:r>
            <a:r>
              <a:rPr lang="de-DE" dirty="0" smtClean="0"/>
              <a:t> </a:t>
            </a:r>
            <a:r>
              <a:rPr lang="de-DE" dirty="0" err="1" smtClean="0"/>
              <a:t>funded</a:t>
            </a:r>
            <a:r>
              <a:rPr lang="de-DE" dirty="0" smtClean="0"/>
              <a:t> in H2020 </a:t>
            </a:r>
            <a:r>
              <a:rPr lang="de-DE" dirty="0" smtClean="0">
                <a:sym typeface="Wingdings" panose="05000000000000000000" pitchFamily="2" charset="2"/>
              </a:rPr>
              <a:t> </a:t>
            </a:r>
            <a:r>
              <a:rPr lang="de-DE" dirty="0" err="1" smtClean="0">
                <a:sym typeface="Wingdings" panose="05000000000000000000" pitchFamily="2" charset="2"/>
              </a:rPr>
              <a:t>progress</a:t>
            </a:r>
            <a:r>
              <a:rPr lang="de-DE" dirty="0" smtClean="0">
                <a:sym typeface="Wingdings" panose="05000000000000000000" pitchFamily="2" charset="2"/>
              </a:rPr>
              <a:t> in </a:t>
            </a:r>
            <a:r>
              <a:rPr lang="de-DE" dirty="0" err="1" smtClean="0">
                <a:sym typeface="Wingdings" panose="05000000000000000000" pitchFamily="2" charset="2"/>
              </a:rPr>
              <a:t>technology</a:t>
            </a:r>
            <a:r>
              <a:rPr lang="de-DE" dirty="0" smtClean="0">
                <a:sym typeface="Wingdings" panose="05000000000000000000" pitchFamily="2" charset="2"/>
              </a:rPr>
              <a:t> </a:t>
            </a:r>
            <a:r>
              <a:rPr lang="de-DE" dirty="0" err="1" smtClean="0">
                <a:sym typeface="Wingdings" panose="05000000000000000000" pitchFamily="2" charset="2"/>
              </a:rPr>
              <a:t>can</a:t>
            </a:r>
            <a:r>
              <a:rPr lang="de-DE" dirty="0" smtClean="0">
                <a:sym typeface="Wingdings" panose="05000000000000000000" pitchFamily="2" charset="2"/>
              </a:rPr>
              <a:t> </a:t>
            </a:r>
            <a:r>
              <a:rPr lang="de-DE" dirty="0" err="1" smtClean="0">
                <a:sym typeface="Wingdings" panose="05000000000000000000" pitchFamily="2" charset="2"/>
              </a:rPr>
              <a:t>be</a:t>
            </a:r>
            <a:r>
              <a:rPr lang="de-DE" dirty="0" smtClean="0">
                <a:sym typeface="Wingdings" panose="05000000000000000000" pitchFamily="2" charset="2"/>
              </a:rPr>
              <a:t> </a:t>
            </a:r>
            <a:r>
              <a:rPr lang="de-DE" dirty="0" err="1" smtClean="0">
                <a:sym typeface="Wingdings" panose="05000000000000000000" pitchFamily="2" charset="2"/>
              </a:rPr>
              <a:t>expected</a:t>
            </a:r>
            <a:endParaRPr lang="de-DE" dirty="0" smtClean="0">
              <a:sym typeface="Wingdings" panose="05000000000000000000" pitchFamily="2" charset="2"/>
            </a:endParaRPr>
          </a:p>
          <a:p>
            <a:r>
              <a:rPr lang="de-DE" dirty="0" smtClean="0">
                <a:sym typeface="Wingdings" panose="05000000000000000000" pitchFamily="2" charset="2"/>
              </a:rPr>
              <a:t>Knowledge </a:t>
            </a:r>
            <a:r>
              <a:rPr lang="de-DE" dirty="0" err="1" smtClean="0">
                <a:sym typeface="Wingdings" panose="05000000000000000000" pitchFamily="2" charset="2"/>
              </a:rPr>
              <a:t>and</a:t>
            </a:r>
            <a:r>
              <a:rPr lang="de-DE" dirty="0" smtClean="0">
                <a:sym typeface="Wingdings" panose="05000000000000000000" pitchFamily="2" charset="2"/>
              </a:rPr>
              <a:t> </a:t>
            </a:r>
            <a:r>
              <a:rPr lang="de-DE" dirty="0" err="1" smtClean="0">
                <a:sym typeface="Wingdings" panose="05000000000000000000" pitchFamily="2" charset="2"/>
              </a:rPr>
              <a:t>technology</a:t>
            </a:r>
            <a:r>
              <a:rPr lang="de-DE" dirty="0" smtClean="0">
                <a:sym typeface="Wingdings" panose="05000000000000000000" pitchFamily="2" charset="2"/>
              </a:rPr>
              <a:t> </a:t>
            </a:r>
            <a:r>
              <a:rPr lang="de-DE" dirty="0" err="1" smtClean="0">
                <a:sym typeface="Wingdings" panose="05000000000000000000" pitchFamily="2" charset="2"/>
              </a:rPr>
              <a:t>transfer</a:t>
            </a:r>
            <a:r>
              <a:rPr lang="de-DE" dirty="0" smtClean="0">
                <a:sym typeface="Wingdings" panose="05000000000000000000" pitchFamily="2" charset="2"/>
              </a:rPr>
              <a:t> </a:t>
            </a:r>
            <a:r>
              <a:rPr lang="de-DE" dirty="0" err="1" smtClean="0">
                <a:sym typeface="Wingdings" panose="05000000000000000000" pitchFamily="2" charset="2"/>
              </a:rPr>
              <a:t>needs</a:t>
            </a:r>
            <a:r>
              <a:rPr lang="de-DE" dirty="0" smtClean="0">
                <a:sym typeface="Wingdings" panose="05000000000000000000" pitchFamily="2" charset="2"/>
              </a:rPr>
              <a:t> </a:t>
            </a:r>
            <a:r>
              <a:rPr lang="de-DE" dirty="0" err="1" smtClean="0">
                <a:sym typeface="Wingdings" panose="05000000000000000000" pitchFamily="2" charset="2"/>
              </a:rPr>
              <a:t>to</a:t>
            </a:r>
            <a:r>
              <a:rPr lang="de-DE" dirty="0" smtClean="0">
                <a:sym typeface="Wingdings" panose="05000000000000000000" pitchFamily="2" charset="2"/>
              </a:rPr>
              <a:t> </a:t>
            </a:r>
            <a:r>
              <a:rPr lang="de-DE" dirty="0" err="1" smtClean="0">
                <a:sym typeface="Wingdings" panose="05000000000000000000" pitchFamily="2" charset="2"/>
              </a:rPr>
              <a:t>be</a:t>
            </a:r>
            <a:r>
              <a:rPr lang="de-DE" dirty="0" smtClean="0">
                <a:sym typeface="Wingdings" panose="05000000000000000000" pitchFamily="2" charset="2"/>
              </a:rPr>
              <a:t> </a:t>
            </a:r>
            <a:r>
              <a:rPr lang="de-DE" dirty="0" err="1" smtClean="0">
                <a:sym typeface="Wingdings" panose="05000000000000000000" pitchFamily="2" charset="2"/>
              </a:rPr>
              <a:t>organised</a:t>
            </a:r>
            <a:endParaRPr lang="de-DE" dirty="0" smtClean="0"/>
          </a:p>
          <a:p>
            <a:pPr>
              <a:buFont typeface="Wingdings" panose="05000000000000000000" pitchFamily="2" charset="2"/>
              <a:buChar char="à"/>
            </a:pPr>
            <a:r>
              <a:rPr lang="de-DE" dirty="0" smtClean="0"/>
              <a:t>EERA </a:t>
            </a:r>
            <a:r>
              <a:rPr lang="de-DE" dirty="0"/>
              <a:t>JPGE </a:t>
            </a:r>
            <a:r>
              <a:rPr lang="de-DE" dirty="0" err="1" smtClean="0"/>
              <a:t>Expectation</a:t>
            </a:r>
            <a:r>
              <a:rPr lang="de-DE" dirty="0" smtClean="0"/>
              <a:t> </a:t>
            </a:r>
            <a:r>
              <a:rPr lang="de-DE" dirty="0" err="1" smtClean="0"/>
              <a:t>from</a:t>
            </a:r>
            <a:r>
              <a:rPr lang="de-DE" dirty="0" smtClean="0"/>
              <a:t> ETIP</a:t>
            </a:r>
          </a:p>
          <a:p>
            <a:pPr>
              <a:buFont typeface="Wingdings" panose="05000000000000000000" pitchFamily="2" charset="2"/>
              <a:buChar char="à"/>
            </a:pPr>
            <a:r>
              <a:rPr lang="de-DE" dirty="0" err="1" smtClean="0"/>
              <a:t>Clearly</a:t>
            </a:r>
            <a:r>
              <a:rPr lang="de-DE" dirty="0" smtClean="0"/>
              <a:t> </a:t>
            </a:r>
            <a:r>
              <a:rPr lang="de-DE" dirty="0" err="1" smtClean="0"/>
              <a:t>defined</a:t>
            </a:r>
            <a:r>
              <a:rPr lang="de-DE" dirty="0" smtClean="0"/>
              <a:t> </a:t>
            </a:r>
            <a:r>
              <a:rPr lang="de-DE" dirty="0" err="1" smtClean="0"/>
              <a:t>stakeholder</a:t>
            </a:r>
            <a:r>
              <a:rPr lang="de-DE" dirty="0" smtClean="0"/>
              <a:t> </a:t>
            </a:r>
            <a:r>
              <a:rPr lang="de-DE" dirty="0" err="1" smtClean="0"/>
              <a:t>groups</a:t>
            </a:r>
            <a:r>
              <a:rPr lang="de-DE" dirty="0" smtClean="0"/>
              <a:t> in ETIP</a:t>
            </a:r>
            <a:br>
              <a:rPr lang="de-DE" dirty="0" smtClean="0"/>
            </a:br>
            <a:r>
              <a:rPr lang="de-DE" dirty="0" err="1" smtClean="0"/>
              <a:t>as</a:t>
            </a:r>
            <a:r>
              <a:rPr lang="de-DE" dirty="0" smtClean="0"/>
              <a:t> </a:t>
            </a:r>
            <a:r>
              <a:rPr lang="de-DE" dirty="0" err="1" smtClean="0"/>
              <a:t>contacts</a:t>
            </a:r>
            <a:r>
              <a:rPr lang="de-DE" dirty="0" smtClean="0"/>
              <a:t> </a:t>
            </a:r>
            <a:r>
              <a:rPr lang="de-DE" dirty="0" err="1" smtClean="0"/>
              <a:t>for</a:t>
            </a:r>
            <a:r>
              <a:rPr lang="de-DE" dirty="0" smtClean="0"/>
              <a:t> </a:t>
            </a:r>
            <a:r>
              <a:rPr lang="de-DE" dirty="0" err="1" smtClean="0"/>
              <a:t>and</a:t>
            </a:r>
            <a:r>
              <a:rPr lang="de-DE" dirty="0" smtClean="0"/>
              <a:t> </a:t>
            </a:r>
            <a:r>
              <a:rPr lang="de-DE" dirty="0" err="1" smtClean="0"/>
              <a:t>partners</a:t>
            </a:r>
            <a:r>
              <a:rPr lang="de-DE" dirty="0" smtClean="0"/>
              <a:t> in </a:t>
            </a:r>
            <a:r>
              <a:rPr lang="de-DE" dirty="0" err="1" smtClean="0"/>
              <a:t>projects</a:t>
            </a:r>
            <a:r>
              <a:rPr lang="de-DE" dirty="0"/>
              <a:t> </a:t>
            </a:r>
            <a:r>
              <a:rPr lang="de-DE" dirty="0" smtClean="0"/>
              <a:t>resp. EERA JPGE</a:t>
            </a:r>
            <a:endParaRPr lang="de-DE" dirty="0"/>
          </a:p>
          <a:p>
            <a:pPr marL="0" indent="0"/>
            <a:r>
              <a:rPr lang="de-DE" dirty="0" err="1" smtClean="0">
                <a:sym typeface="Wingdings" panose="05000000000000000000" pitchFamily="2" charset="2"/>
              </a:rPr>
              <a:t>for</a:t>
            </a:r>
            <a:r>
              <a:rPr lang="de-DE" dirty="0" smtClean="0">
                <a:sym typeface="Wingdings" panose="05000000000000000000" pitchFamily="2" charset="2"/>
              </a:rPr>
              <a:t> </a:t>
            </a:r>
            <a:r>
              <a:rPr lang="de-DE" dirty="0" err="1" smtClean="0">
                <a:sym typeface="Wingdings" panose="05000000000000000000" pitchFamily="2" charset="2"/>
              </a:rPr>
              <a:t>accelerating</a:t>
            </a:r>
            <a:r>
              <a:rPr lang="de-DE" dirty="0" smtClean="0">
                <a:sym typeface="Wingdings" panose="05000000000000000000" pitchFamily="2" charset="2"/>
              </a:rPr>
              <a:t> </a:t>
            </a:r>
            <a:r>
              <a:rPr lang="de-DE" dirty="0" err="1">
                <a:sym typeface="Wingdings" panose="05000000000000000000" pitchFamily="2" charset="2"/>
              </a:rPr>
              <a:t>the</a:t>
            </a:r>
            <a:r>
              <a:rPr lang="de-DE" dirty="0">
                <a:sym typeface="Wingdings" panose="05000000000000000000" pitchFamily="2" charset="2"/>
              </a:rPr>
              <a:t> </a:t>
            </a:r>
            <a:r>
              <a:rPr lang="de-DE" dirty="0" err="1">
                <a:sym typeface="Wingdings" panose="05000000000000000000" pitchFamily="2" charset="2"/>
              </a:rPr>
              <a:t>deployment</a:t>
            </a:r>
            <a:r>
              <a:rPr lang="de-DE" dirty="0">
                <a:sym typeface="Wingdings" panose="05000000000000000000" pitchFamily="2" charset="2"/>
              </a:rPr>
              <a:t> </a:t>
            </a:r>
            <a:r>
              <a:rPr lang="de-DE" dirty="0" err="1">
                <a:sym typeface="Wingdings" panose="05000000000000000000" pitchFamily="2" charset="2"/>
              </a:rPr>
              <a:t>of</a:t>
            </a:r>
            <a:r>
              <a:rPr lang="de-DE" dirty="0">
                <a:sym typeface="Wingdings" panose="05000000000000000000" pitchFamily="2" charset="2"/>
              </a:rPr>
              <a:t> geothermal </a:t>
            </a:r>
            <a:r>
              <a:rPr lang="de-DE" dirty="0" err="1">
                <a:sym typeface="Wingdings" panose="05000000000000000000" pitchFamily="2" charset="2"/>
              </a:rPr>
              <a:t>energy</a:t>
            </a:r>
            <a:r>
              <a:rPr lang="de-DE" dirty="0">
                <a:sym typeface="Wingdings" panose="05000000000000000000" pitchFamily="2" charset="2"/>
              </a:rPr>
              <a:t> in </a:t>
            </a:r>
            <a:r>
              <a:rPr lang="de-DE" dirty="0" smtClean="0">
                <a:sym typeface="Wingdings" panose="05000000000000000000" pitchFamily="2" charset="2"/>
              </a:rPr>
              <a:t>Europe</a:t>
            </a:r>
            <a:endParaRPr lang="de-DE" dirty="0"/>
          </a:p>
        </p:txBody>
      </p:sp>
      <p:pic>
        <p:nvPicPr>
          <p:cNvPr id="4" name="Picture 2" descr="C:\Users\huenges\Desktop\summerschools_2011\5_economics&amp;environment\EGS_EconomicEnvironmental_pictures\Fig2_PotentialDevelopment_GeothermalLearningCurve(svg).png"/>
          <p:cNvPicPr>
            <a:picLocks noChangeAspect="1" noChangeArrowheads="1"/>
          </p:cNvPicPr>
          <p:nvPr/>
        </p:nvPicPr>
        <p:blipFill rotWithShape="1">
          <a:blip r:embed="rId2">
            <a:extLst>
              <a:ext uri="{28A0092B-C50C-407E-A947-70E740481C1C}">
                <a14:useLocalDpi xmlns:a14="http://schemas.microsoft.com/office/drawing/2010/main" val="0"/>
              </a:ext>
            </a:extLst>
          </a:blip>
          <a:srcRect b="27945"/>
          <a:stretch/>
        </p:blipFill>
        <p:spPr bwMode="auto">
          <a:xfrm>
            <a:off x="4320232" y="3635821"/>
            <a:ext cx="5668912" cy="3605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hteck 4"/>
          <p:cNvSpPr/>
          <p:nvPr/>
        </p:nvSpPr>
        <p:spPr>
          <a:xfrm>
            <a:off x="143768" y="5952851"/>
            <a:ext cx="5038725" cy="923330"/>
          </a:xfrm>
          <a:prstGeom prst="rect">
            <a:avLst/>
          </a:prstGeom>
        </p:spPr>
        <p:txBody>
          <a:bodyPr>
            <a:spAutoFit/>
          </a:bodyPr>
          <a:lstStyle/>
          <a:p>
            <a:pPr marL="0" indent="0"/>
            <a:r>
              <a:rPr lang="de-DE" dirty="0">
                <a:sym typeface="Wingdings" panose="05000000000000000000" pitchFamily="2" charset="2"/>
              </a:rPr>
              <a:t>A: </a:t>
            </a:r>
            <a:r>
              <a:rPr lang="de-DE" dirty="0" err="1">
                <a:sym typeface="Wingdings" panose="05000000000000000000" pitchFamily="2" charset="2"/>
              </a:rPr>
              <a:t>business</a:t>
            </a:r>
            <a:r>
              <a:rPr lang="de-DE" dirty="0">
                <a:sym typeface="Wingdings" panose="05000000000000000000" pitchFamily="2" charset="2"/>
              </a:rPr>
              <a:t> </a:t>
            </a:r>
            <a:r>
              <a:rPr lang="de-DE" dirty="0" err="1">
                <a:sym typeface="Wingdings" panose="05000000000000000000" pitchFamily="2" charset="2"/>
              </a:rPr>
              <a:t>as</a:t>
            </a:r>
            <a:r>
              <a:rPr lang="de-DE" dirty="0">
                <a:sym typeface="Wingdings" panose="05000000000000000000" pitchFamily="2" charset="2"/>
              </a:rPr>
              <a:t> </a:t>
            </a:r>
            <a:r>
              <a:rPr lang="de-DE" dirty="0" err="1">
                <a:sym typeface="Wingdings" panose="05000000000000000000" pitchFamily="2" charset="2"/>
              </a:rPr>
              <a:t>usual</a:t>
            </a:r>
            <a:endParaRPr lang="de-DE" dirty="0">
              <a:sym typeface="Wingdings" panose="05000000000000000000" pitchFamily="2" charset="2"/>
            </a:endParaRPr>
          </a:p>
          <a:p>
            <a:pPr marL="0" indent="0"/>
            <a:r>
              <a:rPr lang="de-DE" dirty="0">
                <a:sym typeface="Wingdings" panose="05000000000000000000" pitchFamily="2" charset="2"/>
              </a:rPr>
              <a:t>B: </a:t>
            </a:r>
            <a:r>
              <a:rPr lang="de-DE" dirty="0" err="1">
                <a:sym typeface="Wingdings" panose="05000000000000000000" pitchFamily="2" charset="2"/>
              </a:rPr>
              <a:t>Improvements</a:t>
            </a:r>
            <a:r>
              <a:rPr lang="de-DE" dirty="0">
                <a:sym typeface="Wingdings" panose="05000000000000000000" pitchFamily="2" charset="2"/>
              </a:rPr>
              <a:t> in Exploration</a:t>
            </a:r>
          </a:p>
          <a:p>
            <a:pPr marL="0" indent="0"/>
            <a:r>
              <a:rPr lang="de-DE" dirty="0">
                <a:sym typeface="Wingdings" panose="05000000000000000000" pitchFamily="2" charset="2"/>
              </a:rPr>
              <a:t>C: </a:t>
            </a:r>
            <a:r>
              <a:rPr lang="de-DE" dirty="0" err="1">
                <a:sym typeface="Wingdings" panose="05000000000000000000" pitchFamily="2" charset="2"/>
              </a:rPr>
              <a:t>Imrovement</a:t>
            </a:r>
            <a:r>
              <a:rPr lang="de-DE" dirty="0">
                <a:sym typeface="Wingdings" panose="05000000000000000000" pitchFamily="2" charset="2"/>
              </a:rPr>
              <a:t> in Reservoir Engineering</a:t>
            </a:r>
            <a:endParaRPr lang="de-DE" dirty="0"/>
          </a:p>
        </p:txBody>
      </p:sp>
    </p:spTree>
    <p:extLst>
      <p:ext uri="{BB962C8B-B14F-4D97-AF65-F5344CB8AC3E}">
        <p14:creationId xmlns:p14="http://schemas.microsoft.com/office/powerpoint/2010/main" val="894362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Arial"/>
        <a:ea typeface=""/>
        <a:cs typeface="Arial Unicode MS"/>
      </a:majorFont>
      <a:minorFont>
        <a:latin typeface="Arial"/>
        <a:ea typeface=""/>
        <a:cs typeface="Arial Unicode MS"/>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6" charset="0"/>
          <a:buNone/>
          <a:tabLst/>
          <a:defRPr kumimoji="0" lang="en-GB" altLang="de-DE" sz="1800" b="0" i="0" u="none" strike="noStrike" cap="none" normalizeH="0" baseline="0" smtClean="0">
            <a:ln>
              <a:noFill/>
            </a:ln>
            <a:effectLst/>
            <a:latin typeface="Arial"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4000"/>
          </a:lnSpc>
          <a:spcBef>
            <a:spcPct val="0"/>
          </a:spcBef>
          <a:spcAft>
            <a:spcPct val="0"/>
          </a:spcAft>
          <a:buClr>
            <a:srgbClr val="000000"/>
          </a:buClr>
          <a:buSzPct val="100000"/>
          <a:buFont typeface="Times New Roman" pitchFamily="16" charset="0"/>
          <a:buNone/>
          <a:tabLst/>
          <a:defRPr kumimoji="0" lang="en-GB" altLang="de-DE" sz="1800" b="0" i="0" u="none" strike="noStrike" cap="none" normalizeH="0" baseline="0" smtClean="0">
            <a:ln>
              <a:noFill/>
            </a:ln>
            <a:effectLst/>
            <a:latin typeface="Arial" charset="0"/>
            <a:cs typeface="Arial Unicode MS" charset="0"/>
          </a:defRPr>
        </a:defPPr>
      </a:lstStyle>
    </a:lnDef>
  </a:objectDefaults>
  <a:extraClrSchemeLst>
    <a:extraClrScheme>
      <a:clrScheme name="Lariss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318</Words>
  <Application>Microsoft Office PowerPoint</Application>
  <PresentationFormat>Custom</PresentationFormat>
  <Paragraphs>110</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Larissa</vt:lpstr>
      <vt:lpstr>PowerPoint Presentation</vt:lpstr>
      <vt:lpstr>Ongoing EU-projects </vt:lpstr>
      <vt:lpstr>New Projects on Geothermal Energy started (Horizon2020)</vt:lpstr>
      <vt:lpstr>Cash flow and net present value of an EGS project </vt:lpstr>
      <vt:lpstr>PowerPoint Presentation</vt:lpstr>
      <vt:lpstr>PowerPoint Presentation</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Stefano</dc:creator>
  <cp:lastModifiedBy>EGEC</cp:lastModifiedBy>
  <cp:revision>1084</cp:revision>
  <cp:lastPrinted>1601-01-01T00:00:00Z</cp:lastPrinted>
  <dcterms:created xsi:type="dcterms:W3CDTF">2009-04-16T10:32:32Z</dcterms:created>
  <dcterms:modified xsi:type="dcterms:W3CDTF">2016-04-06T07:52:40Z</dcterms:modified>
</cp:coreProperties>
</file>