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9" r:id="rId2"/>
    <p:sldId id="280" r:id="rId3"/>
    <p:sldId id="283" r:id="rId4"/>
    <p:sldId id="264" r:id="rId5"/>
    <p:sldId id="265" r:id="rId6"/>
    <p:sldId id="267" r:id="rId7"/>
    <p:sldId id="271" r:id="rId8"/>
    <p:sldId id="277" r:id="rId9"/>
    <p:sldId id="282" r:id="rId10"/>
    <p:sldId id="259" r:id="rId11"/>
    <p:sldId id="260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589" y="-49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CF9A6-6F0F-4EA4-B54A-9D452A9F2D5C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84C93-024D-4FC9-8A4F-D09AE4AA1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26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220509-AE63-4078-8081-B92C34DDE886}" type="slidenum">
              <a:rPr lang="en-GB" sz="1200" smtClean="0"/>
              <a:pPr eaLnBrk="1" hangingPunct="1"/>
              <a:t>3</a:t>
            </a:fld>
            <a:endParaRPr lang="en-GB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716877"/>
            <a:ext cx="4981815" cy="44652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975BE5-C494-43B9-ACDF-321F6396DE9C}" type="slidenum">
              <a:rPr lang="en-GB" sz="1200" smtClean="0"/>
              <a:pPr eaLnBrk="1" hangingPunct="1"/>
              <a:t>6</a:t>
            </a:fld>
            <a:endParaRPr lang="en-GB" sz="12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080" y="1932683"/>
            <a:ext cx="7050240" cy="13335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160" y="3525490"/>
            <a:ext cx="5806080" cy="1589927"/>
          </a:xfrm>
        </p:spPr>
        <p:txBody>
          <a:bodyPr anchor="ctr"/>
          <a:lstStyle>
            <a:lvl1pPr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C30BEA-19EC-4A8D-987D-221F9BE8E77C}" type="datetime1">
              <a:rPr lang="en-US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1196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60C38-4161-4160-8052-CC5204F96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44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C0E5B-BE89-4086-AEEA-D92A6EF141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95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200" y="3997860"/>
            <a:ext cx="7050240" cy="1235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200" y="2636922"/>
            <a:ext cx="7050240" cy="136094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 sz="1300"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71F3CA-6EBF-4666-90AC-9F25F26F8E2F}" type="datetime1">
              <a:rPr lang="en-US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753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720" y="1451673"/>
            <a:ext cx="3663360" cy="41058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6320" y="1451673"/>
            <a:ext cx="3663360" cy="41058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B5CEB-E91A-4218-9487-419B1751C866}" type="datetime1">
              <a:rPr lang="en-US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4673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720" y="1392631"/>
            <a:ext cx="3664800" cy="580380"/>
          </a:xfrm>
        </p:spPr>
        <p:txBody>
          <a:bodyPr anchor="b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20" y="1973012"/>
            <a:ext cx="3664800" cy="35845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13440" y="1392631"/>
            <a:ext cx="3666240" cy="58038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13440" y="1973012"/>
            <a:ext cx="3666240" cy="35845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CCC53-DC4B-4D30-BA67-C54AB5AB15CB}" type="datetime1">
              <a:rPr lang="en-US"/>
              <a:pPr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75970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D8DB2E-FE8C-45C4-9B6A-FED5FAABFC89}" type="datetime1">
              <a:rPr lang="en-US"/>
              <a:pPr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0195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880" y="247706"/>
            <a:ext cx="4636800" cy="53098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722" y="1301917"/>
            <a:ext cx="2728800" cy="425564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38F430-488E-4B05-B228-8DCEC0C44889}" type="datetime1">
              <a:rPr lang="en-US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8478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760" y="555898"/>
            <a:ext cx="4976640" cy="373287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760" y="4869152"/>
            <a:ext cx="4976640" cy="730156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FC7C5E-DCA0-48EE-BCFD-2C65D93A2206}" type="datetime1">
              <a:rPr lang="en-US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4677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C2664-EBF2-4025-8BA1-E615D2023901}" type="datetime1">
              <a:rPr lang="en-US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6463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28AB5-5978-4B98-9736-B0DEE9117B1A}" type="datetime1">
              <a:rPr lang="en-US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04139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0" y="0"/>
            <a:ext cx="9202738" cy="6350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771" tIns="41386" rIns="82771" bIns="41386"/>
          <a:lstStyle/>
          <a:p>
            <a:pPr defTabSz="912506">
              <a:defRPr/>
            </a:pPr>
            <a:endParaRPr lang="en-US" sz="29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Rectangle 1"/>
          <p:cNvSpPr/>
          <p:nvPr/>
        </p:nvSpPr>
        <p:spPr>
          <a:xfrm>
            <a:off x="0" y="6477000"/>
            <a:ext cx="9221788" cy="381000"/>
          </a:xfrm>
          <a:prstGeom prst="rect">
            <a:avLst/>
          </a:prstGeom>
          <a:solidFill>
            <a:srgbClr val="5A0035"/>
          </a:solidFill>
          <a:ln w="0">
            <a:noFill/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771" tIns="41386" rIns="82771" bIns="41386"/>
          <a:lstStyle/>
          <a:p>
            <a:pPr defTabSz="912506">
              <a:defRPr/>
            </a:pPr>
            <a:endParaRPr lang="en-US" sz="29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1350963"/>
            <a:ext cx="8228012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um das Format des Titeltextes zu bearbeiten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2786063"/>
            <a:ext cx="8228013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um die Formate des Gliederungstextes zu bearbeiten</a:t>
            </a:r>
          </a:p>
          <a:p>
            <a:pPr lvl="1"/>
            <a:r>
              <a:rPr lang="en-US" smtClean="0"/>
              <a:t>Zweite Gliederungsebene</a:t>
            </a:r>
          </a:p>
          <a:p>
            <a:pPr lvl="2"/>
            <a:r>
              <a:rPr lang="en-US" smtClean="0"/>
              <a:t>Dritte Gliederungsebene</a:t>
            </a:r>
          </a:p>
          <a:p>
            <a:pPr lvl="3"/>
            <a:r>
              <a:rPr lang="en-US" smtClean="0"/>
              <a:t>Vierte Gliederungsebene</a:t>
            </a:r>
          </a:p>
          <a:p>
            <a:pPr lvl="4"/>
            <a:r>
              <a:rPr lang="en-US" smtClean="0"/>
              <a:t>Fünfte Gliederungsebene</a:t>
            </a:r>
          </a:p>
        </p:txBody>
      </p:sp>
      <p:sp>
        <p:nvSpPr>
          <p:cNvPr id="1030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534150"/>
            <a:ext cx="21304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FFFFFF"/>
                </a:solidFill>
                <a:latin typeface="Fontin Sans Regular"/>
              </a:defRPr>
            </a:lvl1pPr>
          </a:lstStyle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fld id="{37077D3A-FBC6-4962-A9B3-9B5C8EE1CED8}" type="datetime1">
              <a:rPr lang="en-US"/>
              <a:pPr defTabSz="911225" fontAlgn="base">
                <a:spcBef>
                  <a:spcPct val="0"/>
                </a:spcBef>
                <a:spcAft>
                  <a:spcPct val="0"/>
                </a:spcAft>
              </a:pPr>
              <a:t>4/5/2016</a:t>
            </a:fld>
            <a:endParaRPr lang="en-US"/>
          </a:p>
        </p:txBody>
      </p:sp>
      <p:sp>
        <p:nvSpPr>
          <p:cNvPr id="103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7375" y="6534150"/>
            <a:ext cx="28971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FFFFFF"/>
                </a:solidFill>
                <a:latin typeface="Fontin Sans Regular"/>
              </a:defRPr>
            </a:lvl1pPr>
          </a:lstStyle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03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6375" y="6524625"/>
            <a:ext cx="21304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FFFFFF"/>
                </a:solidFill>
                <a:latin typeface="Fontin Sans Regular"/>
              </a:defRPr>
            </a:lvl1pPr>
          </a:lstStyle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fld id="{4C295C4C-713A-4761-97C1-2313B0A0F8C4}" type="slidenum">
              <a:rPr lang="en-US"/>
              <a:pPr defTabSz="91122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" name="Rectangle 1"/>
          <p:cNvSpPr/>
          <p:nvPr/>
        </p:nvSpPr>
        <p:spPr>
          <a:xfrm>
            <a:off x="-9525" y="6357938"/>
            <a:ext cx="9223375" cy="117475"/>
          </a:xfrm>
          <a:prstGeom prst="rect">
            <a:avLst/>
          </a:prstGeom>
          <a:solidFill>
            <a:srgbClr val="A8C838"/>
          </a:solidFill>
          <a:ln w="0">
            <a:noFill/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771" tIns="41386" rIns="82771" bIns="41386"/>
          <a:lstStyle/>
          <a:p>
            <a:pPr defTabSz="912506">
              <a:defRPr/>
            </a:pPr>
            <a:endParaRPr lang="en-US" sz="29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34" name="Placeholder 3" descr="10000200000001CC0000006C9CD027D2.gif"/>
          <p:cNvPicPr>
            <a:picLocks noGrp="1"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9700"/>
            <a:ext cx="21431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21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333333"/>
          </a:solidFill>
          <a:latin typeface="Fontin Sans Small Caps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Fontin Sans Small Cap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Fontin Sans Small Cap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Fontin Sans Small Cap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Fontin Sans Small Caps"/>
        </a:defRPr>
      </a:lvl5pPr>
      <a:lvl6pPr marL="413866" algn="ctr" rtl="0" fontAlgn="base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Fontin Sans Small Caps"/>
        </a:defRPr>
      </a:lvl6pPr>
      <a:lvl7pPr marL="827733" algn="ctr" rtl="0" fontAlgn="base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Fontin Sans Small Caps"/>
        </a:defRPr>
      </a:lvl7pPr>
      <a:lvl8pPr marL="1241600" algn="ctr" rtl="0" fontAlgn="base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Fontin Sans Small Caps"/>
        </a:defRPr>
      </a:lvl8pPr>
      <a:lvl9pPr marL="1655467" algn="ctr" rtl="0" fontAlgn="base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Fontin Sans Small Caps"/>
        </a:defRPr>
      </a:lvl9pPr>
    </p:titleStyle>
    <p:bodyStyle>
      <a:lvl1pPr marL="95250" indent="290513" algn="l" rtl="0" eaLnBrk="0" fontAlgn="base" hangingPunct="0">
        <a:spcBef>
          <a:spcPct val="20000"/>
        </a:spcBef>
        <a:spcAft>
          <a:spcPts val="1288"/>
        </a:spcAft>
        <a:buSzPct val="45000"/>
        <a:buFont typeface="StarSymbol"/>
        <a:buChar char="●"/>
        <a:defRPr sz="2900" kern="1200">
          <a:solidFill>
            <a:srgbClr val="333333"/>
          </a:solidFill>
          <a:latin typeface="Fontin Sans Regular"/>
          <a:ea typeface="+mn-ea"/>
          <a:cs typeface="+mn-cs"/>
        </a:defRPr>
      </a:lvl1pPr>
      <a:lvl2pPr marL="519113" indent="258763" algn="l" rtl="0" eaLnBrk="0" fontAlgn="base" hangingPunct="0">
        <a:spcBef>
          <a:spcPct val="20000"/>
        </a:spcBef>
        <a:spcAft>
          <a:spcPts val="1038"/>
        </a:spcAft>
        <a:buSzPct val="75000"/>
        <a:buFont typeface="StarSymbol"/>
        <a:buChar char="–"/>
        <a:defRPr sz="2500">
          <a:solidFill>
            <a:srgbClr val="333333"/>
          </a:solidFill>
          <a:latin typeface="Fontin Sans Regular"/>
          <a:ea typeface="+mn-ea"/>
          <a:cs typeface="+mn-cs"/>
        </a:defRPr>
      </a:lvl2pPr>
      <a:lvl3pPr marL="974725" indent="193675" algn="l" rtl="0" eaLnBrk="0" fontAlgn="base" hangingPunct="0">
        <a:spcBef>
          <a:spcPct val="20000"/>
        </a:spcBef>
        <a:spcAft>
          <a:spcPts val="775"/>
        </a:spcAft>
        <a:buSzPct val="45000"/>
        <a:buFont typeface="StarSymbol"/>
        <a:buChar char="●"/>
        <a:defRPr sz="2200">
          <a:solidFill>
            <a:srgbClr val="333333"/>
          </a:solidFill>
          <a:latin typeface="Fontin Sans Regular"/>
          <a:ea typeface="+mn-ea"/>
          <a:cs typeface="+mn-cs"/>
        </a:defRPr>
      </a:lvl3pPr>
      <a:lvl4pPr marL="1366838" indent="193675" algn="l" rtl="0" eaLnBrk="0" fontAlgn="base" hangingPunct="0">
        <a:spcBef>
          <a:spcPct val="20000"/>
        </a:spcBef>
        <a:spcAft>
          <a:spcPts val="513"/>
        </a:spcAft>
        <a:buSzPct val="75000"/>
        <a:buFont typeface="StarSymbol"/>
        <a:buChar char="–"/>
        <a:defRPr>
          <a:solidFill>
            <a:srgbClr val="333333"/>
          </a:solidFill>
          <a:latin typeface="Fontin Sans Regular"/>
          <a:ea typeface="+mn-ea"/>
          <a:cs typeface="+mn-cs"/>
        </a:defRPr>
      </a:lvl4pPr>
      <a:lvl5pPr marL="1757363" indent="193675" algn="l" rtl="0" eaLnBrk="0" fontAlgn="base" hangingPunct="0">
        <a:spcBef>
          <a:spcPct val="20000"/>
        </a:spcBef>
        <a:spcAft>
          <a:spcPts val="263"/>
        </a:spcAft>
        <a:buSzPct val="45000"/>
        <a:buFont typeface="StarSymbol"/>
        <a:buChar char="●"/>
        <a:defRPr>
          <a:solidFill>
            <a:srgbClr val="333333"/>
          </a:solidFill>
          <a:latin typeface="Fontin Sans Regular"/>
          <a:ea typeface="+mn-ea"/>
          <a:cs typeface="+mn-cs"/>
        </a:defRPr>
      </a:lvl5pPr>
      <a:lvl6pPr marL="2150804" indent="195532" algn="l" defTabSz="827733" rtl="0" eaLnBrk="1" latinLnBrk="0" hangingPunct="1">
        <a:spcAft>
          <a:spcPts val="258"/>
        </a:spcAft>
        <a:buClrTx/>
        <a:buSzPct val="45000"/>
        <a:buFont typeface="StarSymbol"/>
        <a:buChar char="●"/>
        <a:defRPr sz="1800" u="none" kern="0" spc="0">
          <a:solidFill>
            <a:srgbClr val="333333"/>
          </a:solidFill>
          <a:latin typeface="Fontin Sans Regular"/>
          <a:ea typeface="+mn-ea"/>
          <a:cs typeface="+mn-cs"/>
        </a:defRPr>
      </a:lvl6pPr>
      <a:lvl7pPr marL="2541857" indent="195532" algn="l" defTabSz="827733" rtl="0" eaLnBrk="1" latinLnBrk="0" hangingPunct="1">
        <a:spcAft>
          <a:spcPts val="258"/>
        </a:spcAft>
        <a:buClrTx/>
        <a:buSzPct val="45000"/>
        <a:buFont typeface="StarSymbol"/>
        <a:buChar char="●"/>
        <a:defRPr sz="1800" u="none" kern="0" spc="0">
          <a:solidFill>
            <a:srgbClr val="333333"/>
          </a:solidFill>
          <a:latin typeface="Fontin Sans Regular"/>
          <a:ea typeface="+mn-ea"/>
          <a:cs typeface="+mn-cs"/>
        </a:defRPr>
      </a:lvl7pPr>
      <a:lvl8pPr marL="2932919" indent="195532" algn="l" defTabSz="827733" rtl="0" eaLnBrk="1" latinLnBrk="0" hangingPunct="1">
        <a:spcAft>
          <a:spcPts val="258"/>
        </a:spcAft>
        <a:buClrTx/>
        <a:buSzPct val="45000"/>
        <a:buFont typeface="StarSymbol"/>
        <a:buChar char="●"/>
        <a:defRPr sz="1800" u="none" kern="0" spc="0">
          <a:solidFill>
            <a:srgbClr val="333333"/>
          </a:solidFill>
          <a:latin typeface="Fontin Sans Regular"/>
          <a:ea typeface="+mn-ea"/>
          <a:cs typeface="+mn-cs"/>
        </a:defRPr>
      </a:lvl8pPr>
      <a:lvl9pPr marL="3323972" indent="195532" algn="l" defTabSz="827733" rtl="0" eaLnBrk="1" latinLnBrk="0" hangingPunct="1">
        <a:spcAft>
          <a:spcPts val="258"/>
        </a:spcAft>
        <a:buClrTx/>
        <a:buSzPct val="45000"/>
        <a:buFont typeface="StarSymbol"/>
        <a:buChar char="●"/>
        <a:defRPr sz="1800" u="none" kern="0" spc="0">
          <a:solidFill>
            <a:srgbClr val="333333"/>
          </a:solidFill>
          <a:latin typeface="Fontin Sans Regular"/>
          <a:ea typeface="+mn-ea"/>
          <a:cs typeface="+mn-cs"/>
        </a:defRPr>
      </a:lvl9pPr>
    </p:bodyStyle>
    <p:otherStyle>
      <a:defPPr>
        <a:defRPr lang="en-US"/>
      </a:defPPr>
      <a:lvl1pPr marL="0" algn="l" defTabSz="8277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866" algn="l" defTabSz="8277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733" algn="l" defTabSz="8277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600" algn="l" defTabSz="8277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5467" algn="l" defTabSz="8277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335" algn="l" defTabSz="8277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3203" algn="l" defTabSz="8277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7069" algn="l" defTabSz="8277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0938" algn="l" defTabSz="8277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8012" cy="2952328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r>
              <a:rPr lang="en-GB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EUROPEAN TECHNOLOGY &amp; INNOVATION PLATFORM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ETIP</a:t>
            </a:r>
            <a:r>
              <a:rPr lang="en-GB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/>
              <a:t>on 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DEEP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GEOTHERMAL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organised </a:t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EGEC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4419109"/>
            <a:ext cx="71287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UNCOVENTIONAL  GEOTHERMAL TECHNOLOGY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(EGS</a:t>
            </a:r>
            <a:r>
              <a:rPr lang="en-GB" dirty="0" smtClean="0"/>
              <a:t>)</a:t>
            </a:r>
          </a:p>
          <a:p>
            <a:pPr algn="ctr"/>
            <a:r>
              <a:rPr lang="en-GB" dirty="0" smtClean="0"/>
              <a:t>by </a:t>
            </a:r>
          </a:p>
          <a:p>
            <a:pPr algn="ctr"/>
            <a:r>
              <a:rPr lang="en-GB" dirty="0" smtClean="0"/>
              <a:t>Roy Baria* and Joerg Baumgaertner**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(*MIL-TECH </a:t>
            </a:r>
            <a:r>
              <a:rPr lang="en-GB" dirty="0"/>
              <a:t>UK Ltd &amp; EGS Energy </a:t>
            </a:r>
            <a:r>
              <a:rPr lang="en-GB" dirty="0" smtClean="0"/>
              <a:t>Ltd; **BESTEC (GmbH)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403281" y="6484977"/>
            <a:ext cx="14604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© EGS Energy Ltd</a:t>
            </a:r>
          </a:p>
        </p:txBody>
      </p:sp>
    </p:spTree>
    <p:extLst>
      <p:ext uri="{BB962C8B-B14F-4D97-AF65-F5344CB8AC3E}">
        <p14:creationId xmlns:p14="http://schemas.microsoft.com/office/powerpoint/2010/main" val="35205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/>
              <a:t>Thank you  </a:t>
            </a:r>
            <a:endParaRPr lang="en-GB" sz="6000" dirty="0"/>
          </a:p>
        </p:txBody>
      </p:sp>
      <p:sp>
        <p:nvSpPr>
          <p:cNvPr id="3" name="Rectangle 2"/>
          <p:cNvSpPr/>
          <p:nvPr/>
        </p:nvSpPr>
        <p:spPr>
          <a:xfrm>
            <a:off x="7296771" y="6484977"/>
            <a:ext cx="14604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© EGS Energy Ltd</a:t>
            </a:r>
          </a:p>
        </p:txBody>
      </p:sp>
    </p:spTree>
    <p:extLst>
      <p:ext uri="{BB962C8B-B14F-4D97-AF65-F5344CB8AC3E}">
        <p14:creationId xmlns:p14="http://schemas.microsoft.com/office/powerpoint/2010/main" val="40367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9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8012" cy="1144587"/>
          </a:xfrm>
        </p:spPr>
        <p:txBody>
          <a:bodyPr/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WORLD CLIMATE CHANGE IS A WORLDWIDE PROBEM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MEETING WAS HELD AT THE WORLD BANK IN WASHINGTON DC </a:t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 5</a:t>
            </a:r>
            <a:r>
              <a:rPr lang="en-GB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March 2015 under </a:t>
            </a:r>
            <a:r>
              <a:rPr lang="en-GB" sz="1800" b="1" u="sng" dirty="0"/>
              <a:t>IGA/UNECE*/World </a:t>
            </a:r>
            <a:r>
              <a:rPr lang="en-GB" sz="1800" b="1" u="sng" dirty="0" smtClean="0"/>
              <a:t>Bank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1552" y="6041033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*= United </a:t>
            </a:r>
            <a:r>
              <a:rPr lang="en-US" sz="1400" dirty="0"/>
              <a:t>Nations Economic Commission for Europe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851189"/>
            <a:ext cx="849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One of the item which was highlighted was </a:t>
            </a:r>
          </a:p>
          <a:p>
            <a:pPr algn="ctr"/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disparity </a:t>
            </a: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</a:p>
          <a:p>
            <a:pPr algn="ctr"/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geothermal resource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density of population in the world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geothermal energy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0112" y="6505599"/>
            <a:ext cx="14604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© EGS Energy Ltd</a:t>
            </a:r>
          </a:p>
        </p:txBody>
      </p:sp>
    </p:spTree>
    <p:extLst>
      <p:ext uri="{BB962C8B-B14F-4D97-AF65-F5344CB8AC3E}">
        <p14:creationId xmlns:p14="http://schemas.microsoft.com/office/powerpoint/2010/main" val="1289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26" descr="•••plate MAP wht txt.GIF                                       00015FCCClients                        AEAD4BB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76200"/>
            <a:ext cx="9336088" cy="7429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</p:pic>
      <p:sp>
        <p:nvSpPr>
          <p:cNvPr id="717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77863" y="260648"/>
            <a:ext cx="7772400" cy="904875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Plate Boundaries &amp; </a:t>
            </a:r>
            <a:br>
              <a:rPr lang="en-US" altLang="en-US" sz="3200" dirty="0" smtClean="0">
                <a:solidFill>
                  <a:srgbClr val="FF0000"/>
                </a:solidFill>
              </a:rPr>
            </a:br>
            <a:r>
              <a:rPr lang="en-US" altLang="en-US" sz="3200" dirty="0" smtClean="0">
                <a:solidFill>
                  <a:srgbClr val="FF0000"/>
                </a:solidFill>
              </a:rPr>
              <a:t>conventional Geothermal </a:t>
            </a:r>
            <a:r>
              <a:rPr lang="en-US" altLang="en-US" sz="3200" dirty="0" smtClean="0">
                <a:solidFill>
                  <a:srgbClr val="FF0000"/>
                </a:solidFill>
              </a:rPr>
              <a:t>resource (SUPPLY)) </a:t>
            </a:r>
            <a:endParaRPr lang="en-US" alt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7172" name="Text Box 1028"/>
          <p:cNvSpPr txBox="1">
            <a:spLocks noChangeArrowheads="1"/>
          </p:cNvSpPr>
          <p:nvPr/>
        </p:nvSpPr>
        <p:spPr bwMode="auto">
          <a:xfrm>
            <a:off x="1760538" y="3430588"/>
            <a:ext cx="1638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>
                <a:solidFill>
                  <a:srgbClr val="FFFF00"/>
                </a:solidFill>
                <a:latin typeface="Helvetica" pitchFamily="34" charset="0"/>
              </a:rPr>
              <a:t>“Ring of Fire”</a:t>
            </a:r>
            <a:endParaRPr lang="en-US" altLang="en-US" sz="2200">
              <a:solidFill>
                <a:schemeClr val="bg1"/>
              </a:solidFill>
              <a:latin typeface="HelveticaMed 65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43313" y="2214563"/>
            <a:ext cx="214312" cy="4286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>
          <a:xfrm flipH="1">
            <a:off x="6296025" y="1223963"/>
            <a:ext cx="142875" cy="2238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Oval 7"/>
          <p:cNvSpPr/>
          <p:nvPr/>
        </p:nvSpPr>
        <p:spPr>
          <a:xfrm flipH="1">
            <a:off x="1714500" y="1828800"/>
            <a:ext cx="123825" cy="1714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Oval 9"/>
          <p:cNvSpPr/>
          <p:nvPr/>
        </p:nvSpPr>
        <p:spPr>
          <a:xfrm flipH="1">
            <a:off x="7143750" y="2286000"/>
            <a:ext cx="142875" cy="223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Oval 10"/>
          <p:cNvSpPr/>
          <p:nvPr/>
        </p:nvSpPr>
        <p:spPr>
          <a:xfrm flipH="1">
            <a:off x="5000625" y="4829175"/>
            <a:ext cx="123825" cy="1714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Oval 11"/>
          <p:cNvSpPr/>
          <p:nvPr/>
        </p:nvSpPr>
        <p:spPr>
          <a:xfrm flipH="1">
            <a:off x="4071938" y="2900363"/>
            <a:ext cx="123825" cy="1714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" name="Oval 12"/>
          <p:cNvSpPr/>
          <p:nvPr/>
        </p:nvSpPr>
        <p:spPr>
          <a:xfrm flipH="1">
            <a:off x="7519988" y="2543175"/>
            <a:ext cx="123825" cy="1714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flipH="1">
            <a:off x="6357938" y="2971800"/>
            <a:ext cx="123825" cy="1714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5" name="Oval 14"/>
          <p:cNvSpPr/>
          <p:nvPr/>
        </p:nvSpPr>
        <p:spPr>
          <a:xfrm flipH="1">
            <a:off x="1071563" y="2571750"/>
            <a:ext cx="123825" cy="1714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6" name="Oval 15"/>
          <p:cNvSpPr/>
          <p:nvPr/>
        </p:nvSpPr>
        <p:spPr>
          <a:xfrm flipH="1">
            <a:off x="714375" y="2857500"/>
            <a:ext cx="123825" cy="1714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" name="Oval 16"/>
          <p:cNvSpPr/>
          <p:nvPr/>
        </p:nvSpPr>
        <p:spPr>
          <a:xfrm flipH="1">
            <a:off x="5072063" y="3043238"/>
            <a:ext cx="123825" cy="1714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" name="Oval 17"/>
          <p:cNvSpPr/>
          <p:nvPr/>
        </p:nvSpPr>
        <p:spPr>
          <a:xfrm flipH="1">
            <a:off x="4643438" y="3257550"/>
            <a:ext cx="123825" cy="1714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9" name="Oval 18"/>
          <p:cNvSpPr/>
          <p:nvPr/>
        </p:nvSpPr>
        <p:spPr>
          <a:xfrm flipH="1">
            <a:off x="785813" y="3186113"/>
            <a:ext cx="123825" cy="1714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0" name="Oval 19"/>
          <p:cNvSpPr/>
          <p:nvPr/>
        </p:nvSpPr>
        <p:spPr>
          <a:xfrm flipH="1">
            <a:off x="71438" y="2786063"/>
            <a:ext cx="123825" cy="1714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1" name="Oval 20"/>
          <p:cNvSpPr/>
          <p:nvPr/>
        </p:nvSpPr>
        <p:spPr>
          <a:xfrm flipH="1">
            <a:off x="2000250" y="4900613"/>
            <a:ext cx="123825" cy="1714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2" name="Oval 21"/>
          <p:cNvSpPr/>
          <p:nvPr/>
        </p:nvSpPr>
        <p:spPr>
          <a:xfrm flipH="1">
            <a:off x="7805738" y="3500438"/>
            <a:ext cx="123825" cy="1714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3" name="Oval 22"/>
          <p:cNvSpPr/>
          <p:nvPr/>
        </p:nvSpPr>
        <p:spPr>
          <a:xfrm flipH="1">
            <a:off x="142875" y="3543300"/>
            <a:ext cx="123825" cy="1714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4" name="Oval 23"/>
          <p:cNvSpPr/>
          <p:nvPr/>
        </p:nvSpPr>
        <p:spPr>
          <a:xfrm flipH="1">
            <a:off x="1090613" y="3490913"/>
            <a:ext cx="123825" cy="1714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5" name="Oval 24"/>
          <p:cNvSpPr/>
          <p:nvPr/>
        </p:nvSpPr>
        <p:spPr>
          <a:xfrm flipH="1">
            <a:off x="571500" y="3900488"/>
            <a:ext cx="123825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pSp>
        <p:nvGrpSpPr>
          <p:cNvPr id="7192" name="Group 27"/>
          <p:cNvGrpSpPr>
            <a:grpSpLocks/>
          </p:cNvGrpSpPr>
          <p:nvPr/>
        </p:nvGrpSpPr>
        <p:grpSpPr bwMode="auto">
          <a:xfrm>
            <a:off x="7286625" y="5429250"/>
            <a:ext cx="1857375" cy="677863"/>
            <a:chOff x="7286644" y="5429264"/>
            <a:chExt cx="1857356" cy="677108"/>
          </a:xfrm>
        </p:grpSpPr>
        <p:sp>
          <p:nvSpPr>
            <p:cNvPr id="7193" name="TextBox 25"/>
            <p:cNvSpPr txBox="1">
              <a:spLocks noChangeArrowheads="1"/>
            </p:cNvSpPr>
            <p:nvPr/>
          </p:nvSpPr>
          <p:spPr bwMode="auto">
            <a:xfrm>
              <a:off x="7286644" y="5429264"/>
              <a:ext cx="1857356" cy="67710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sz="2000" dirty="0">
                  <a:latin typeface="Tahoma" pitchFamily="34" charset="0"/>
                  <a:cs typeface="Tahoma" pitchFamily="34" charset="0"/>
                </a:rPr>
                <a:t>    </a:t>
              </a:r>
              <a:r>
                <a:rPr lang="en-GB" sz="1800" dirty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Geothermal </a:t>
              </a:r>
            </a:p>
            <a:p>
              <a:pPr eaLnBrk="1" hangingPunct="1"/>
              <a:r>
                <a:rPr lang="en-GB" sz="1800" dirty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     power plants</a:t>
              </a:r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7448567" y="5543437"/>
              <a:ext cx="123824" cy="17125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326115" y="6597352"/>
            <a:ext cx="14604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© EGS Energy Ltd</a:t>
            </a:r>
          </a:p>
        </p:txBody>
      </p:sp>
    </p:spTree>
    <p:extLst>
      <p:ext uri="{BB962C8B-B14F-4D97-AF65-F5344CB8AC3E}">
        <p14:creationId xmlns:p14="http://schemas.microsoft.com/office/powerpoint/2010/main" val="1231009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8012" cy="1144587"/>
          </a:xfrm>
        </p:spPr>
        <p:txBody>
          <a:bodyPr/>
          <a:lstStyle/>
          <a:p>
            <a:r>
              <a:rPr lang="en-GB" sz="3200" dirty="0"/>
              <a:t>World Population Density (</a:t>
            </a:r>
            <a:r>
              <a:rPr lang="en-GB" sz="3200" dirty="0" smtClean="0"/>
              <a:t>people/km</a:t>
            </a:r>
            <a:r>
              <a:rPr lang="en-GB" sz="3200" baseline="30000" dirty="0" smtClean="0"/>
              <a:t>2</a:t>
            </a:r>
            <a:r>
              <a:rPr lang="en-GB" sz="3200" dirty="0" smtClean="0"/>
              <a:t>)</a:t>
            </a:r>
            <a:br>
              <a:rPr lang="en-GB" sz="3200" dirty="0" smtClean="0"/>
            </a:br>
            <a:r>
              <a:rPr lang="en-GB" sz="3200" dirty="0" smtClean="0"/>
              <a:t>(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</a:rPr>
              <a:t>DEMAND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pic>
        <p:nvPicPr>
          <p:cNvPr id="1026" name="Picture 2" descr="http://www.worldometers.info/img/world_population_densi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9039944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5385990"/>
            <a:ext cx="9433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World population is ~7 billion (estimated by the UN</a:t>
            </a:r>
            <a:r>
              <a:rPr lang="en-GB" sz="2800" dirty="0" smtClean="0"/>
              <a:t>)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geothermal is devoid of the population density</a:t>
            </a:r>
            <a:endParaRPr lang="en-GB" sz="2800" dirty="0"/>
          </a:p>
        </p:txBody>
      </p:sp>
      <p:sp>
        <p:nvSpPr>
          <p:cNvPr id="5" name="TextBox 1"/>
          <p:cNvSpPr txBox="1"/>
          <p:nvPr/>
        </p:nvSpPr>
        <p:spPr>
          <a:xfrm>
            <a:off x="7832706" y="6536377"/>
            <a:ext cx="1275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bg1"/>
                </a:solidFill>
              </a:rPr>
              <a:t>© EGS Energy Ltd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813" y="836712"/>
            <a:ext cx="878612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If Geothermal Energy  is going to play </a:t>
            </a:r>
          </a:p>
          <a:p>
            <a:pPr algn="ctr"/>
            <a:r>
              <a:rPr lang="en-GB" sz="4000" dirty="0" smtClean="0"/>
              <a:t>an important part in </a:t>
            </a:r>
          </a:p>
          <a:p>
            <a:pPr algn="ctr"/>
            <a:r>
              <a:rPr lang="en-GB" sz="4000" dirty="0" smtClean="0"/>
              <a:t>industrialised &amp; populated area</a:t>
            </a:r>
          </a:p>
          <a:p>
            <a:pPr algn="ctr"/>
            <a:r>
              <a:rPr lang="en-GB" sz="4000" dirty="0" smtClean="0"/>
              <a:t>then 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</a:rPr>
              <a:t>n</a:t>
            </a:r>
            <a:r>
              <a:rPr lang="en-GB" sz="3600" b="1" dirty="0" smtClean="0">
                <a:solidFill>
                  <a:srgbClr val="FF0000"/>
                </a:solidFill>
              </a:rPr>
              <a:t>ew &amp; unconventional type of  </a:t>
            </a:r>
          </a:p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geothermal resources (EGS) </a:t>
            </a:r>
          </a:p>
          <a:p>
            <a:pPr algn="ctr"/>
            <a:r>
              <a:rPr lang="en-GB" sz="4000" dirty="0" smtClean="0"/>
              <a:t>needs to be identified and exploited </a:t>
            </a:r>
          </a:p>
          <a:p>
            <a:pPr algn="ctr"/>
            <a:r>
              <a:rPr lang="en-GB" sz="4000" dirty="0" smtClean="0"/>
              <a:t>where the population density is high and </a:t>
            </a:r>
          </a:p>
          <a:p>
            <a:pPr algn="ctr"/>
            <a:r>
              <a:rPr lang="en-GB" sz="4000" dirty="0" smtClean="0"/>
              <a:t>not on the margins of continents.</a:t>
            </a:r>
            <a:endParaRPr lang="en-GB" sz="4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4988" y="2644453"/>
            <a:ext cx="8228012" cy="11445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333333"/>
                </a:solidFill>
                <a:latin typeface="Fontin Sans Small Caps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Fontin Sans Small Cap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Fontin Sans Small Cap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Fontin Sans Small Cap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Fontin Sans Small Caps"/>
              </a:defRPr>
            </a:lvl5pPr>
            <a:lvl6pPr marL="413866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Fontin Sans Small Caps"/>
              </a:defRPr>
            </a:lvl6pPr>
            <a:lvl7pPr marL="827733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Fontin Sans Small Caps"/>
              </a:defRPr>
            </a:lvl7pPr>
            <a:lvl8pPr marL="124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Fontin Sans Small Caps"/>
              </a:defRPr>
            </a:lvl8pPr>
            <a:lvl9pPr marL="1655467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Fontin Sans Small Caps"/>
              </a:defRPr>
            </a:lvl9pPr>
          </a:lstStyle>
          <a:p>
            <a:endParaRPr lang="en-GB" sz="1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317731" y="6494502"/>
            <a:ext cx="14604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© EGS Energy Ltd</a:t>
            </a:r>
          </a:p>
        </p:txBody>
      </p:sp>
    </p:spTree>
    <p:extLst>
      <p:ext uri="{BB962C8B-B14F-4D97-AF65-F5344CB8AC3E}">
        <p14:creationId xmlns:p14="http://schemas.microsoft.com/office/powerpoint/2010/main" val="2295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369640"/>
            <a:ext cx="9231560" cy="755104"/>
          </a:xfrm>
        </p:spPr>
        <p:txBody>
          <a:bodyPr/>
          <a:lstStyle/>
          <a:p>
            <a:pPr eaLnBrk="1" hangingPunct="1"/>
            <a:r>
              <a:rPr lang="en-GB" sz="2800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8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ommercial EGS project in </a:t>
            </a:r>
            <a:r>
              <a:rPr lang="en-GB" sz="2800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Insheim</a:t>
            </a:r>
            <a:r>
              <a:rPr lang="en-GB" sz="28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Germany </a:t>
            </a:r>
          </a:p>
        </p:txBody>
      </p:sp>
      <p:pic>
        <p:nvPicPr>
          <p:cNvPr id="45059" name="Picture 3" descr="http://www.geox-gmbh.de/media/homepage/Schema_Geothermienutz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5" t="12114" r="31374" b="21199"/>
          <a:stretch>
            <a:fillRect/>
          </a:stretch>
        </p:blipFill>
        <p:spPr bwMode="auto">
          <a:xfrm>
            <a:off x="874798" y="995197"/>
            <a:ext cx="3609170" cy="538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0352" y="6525344"/>
            <a:ext cx="1460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© EGS Energy Ltd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6096" y="1124744"/>
            <a:ext cx="36876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COMMERCIAL PROJECTS AT</a:t>
            </a:r>
          </a:p>
          <a:p>
            <a:pPr algn="ctr"/>
            <a:r>
              <a:rPr lang="en-GB" dirty="0" smtClean="0"/>
              <a:t>Landau &amp; Insheim</a:t>
            </a:r>
          </a:p>
          <a:p>
            <a:pPr algn="ctr"/>
            <a:r>
              <a:rPr lang="en-GB" dirty="0" smtClean="0"/>
              <a:t>Temp ~165°C</a:t>
            </a:r>
          </a:p>
          <a:p>
            <a:pPr algn="ctr"/>
            <a:r>
              <a:rPr lang="en-GB" dirty="0" smtClean="0"/>
              <a:t>Flow 60-80 l/s</a:t>
            </a:r>
          </a:p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Power output ~ 4MWe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Supply space heating network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n</a:t>
            </a:r>
            <a:r>
              <a:rPr lang="en-GB" dirty="0" smtClean="0">
                <a:solidFill>
                  <a:srgbClr val="FF0000"/>
                </a:solidFill>
              </a:rPr>
              <a:t>ear populated </a:t>
            </a:r>
            <a:r>
              <a:rPr lang="en-GB" dirty="0" smtClean="0">
                <a:solidFill>
                  <a:srgbClr val="FF0000"/>
                </a:solidFill>
              </a:rPr>
              <a:t>area (very important)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286399" y="3789040"/>
            <a:ext cx="589857" cy="2016224"/>
          </a:xfrm>
          <a:prstGeom prst="straightConnector1">
            <a:avLst/>
          </a:prstGeom>
          <a:ln w="31750"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20072" y="4005064"/>
            <a:ext cx="373833" cy="144016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54351" y="4077072"/>
            <a:ext cx="373833" cy="144016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32240" y="5157192"/>
            <a:ext cx="1568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Maximum </a:t>
            </a:r>
          </a:p>
          <a:p>
            <a:r>
              <a:rPr lang="en-GB" sz="1600" dirty="0" smtClean="0"/>
              <a:t>Horizontal stress</a:t>
            </a:r>
            <a:endParaRPr lang="en-GB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5908293" y="5590878"/>
            <a:ext cx="745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Fault 1</a:t>
            </a:r>
            <a:endParaRPr lang="en-GB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4788024" y="5301208"/>
            <a:ext cx="745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Fault 2</a:t>
            </a:r>
            <a:endParaRPr lang="en-GB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6068276" y="3372093"/>
            <a:ext cx="1327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Production well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059656" y="3308011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Injection </a:t>
            </a:r>
          </a:p>
          <a:p>
            <a:pPr algn="ctr"/>
            <a:r>
              <a:rPr lang="en-GB" sz="1400" dirty="0" smtClean="0"/>
              <a:t>well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845441" y="5812718"/>
            <a:ext cx="3773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u="sng" dirty="0" smtClean="0">
                <a:solidFill>
                  <a:srgbClr val="FF0000"/>
                </a:solidFill>
              </a:rPr>
              <a:t>New Concept of accessing deep </a:t>
            </a:r>
          </a:p>
          <a:p>
            <a:pPr algn="ctr"/>
            <a:r>
              <a:rPr lang="en-GB" u="sng" dirty="0" smtClean="0">
                <a:solidFill>
                  <a:srgbClr val="FF0000"/>
                </a:solidFill>
              </a:rPr>
              <a:t>permeable faults in igneous basement</a:t>
            </a:r>
            <a:endParaRPr lang="en-GB" u="sng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34" idx="2"/>
          </p:cNvCxnSpPr>
          <p:nvPr/>
        </p:nvCxnSpPr>
        <p:spPr>
          <a:xfrm flipH="1">
            <a:off x="5406988" y="3831231"/>
            <a:ext cx="84838" cy="677889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41267" y="3679870"/>
            <a:ext cx="186918" cy="8292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1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395715"/>
              </p:ext>
            </p:extLst>
          </p:nvPr>
        </p:nvGraphicFramePr>
        <p:xfrm>
          <a:off x="8088" y="-291895"/>
          <a:ext cx="9252519" cy="7149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Acrobat Document" r:id="rId3" imgW="6034886" imgH="4663286" progId="AcroExch.Document.7">
                  <p:embed/>
                </p:oleObj>
              </mc:Choice>
              <mc:Fallback>
                <p:oleObj name="Acrobat Document" r:id="rId3" imgW="6034886" imgH="466328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88" y="-291895"/>
                        <a:ext cx="9252519" cy="7149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5122709" y="3537012"/>
            <a:ext cx="144016" cy="12601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427984" y="3825044"/>
            <a:ext cx="838741" cy="9721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88" y="5457998"/>
            <a:ext cx="83542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If they have similar characteristics, like in Insheim &amp; 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Landau, then they are capable of delivering ~ 70 l/s 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indefinitely. Theses can be like having a </a:t>
            </a:r>
            <a:r>
              <a:rPr lang="en-GB" sz="2000" b="1" u="sng" dirty="0" smtClean="0">
                <a:solidFill>
                  <a:srgbClr val="FF0000"/>
                </a:solidFill>
              </a:rPr>
              <a:t>hydrothermal system </a:t>
            </a:r>
            <a:r>
              <a:rPr lang="en-GB" sz="2000" dirty="0" smtClean="0">
                <a:solidFill>
                  <a:srgbClr val="FF0000"/>
                </a:solidFill>
              </a:rPr>
              <a:t>in </a:t>
            </a:r>
            <a:r>
              <a:rPr lang="en-GB" sz="2000" b="1" u="sng" dirty="0" smtClean="0">
                <a:solidFill>
                  <a:srgbClr val="FF0000"/>
                </a:solidFill>
              </a:rPr>
              <a:t>igneous rock</a:t>
            </a:r>
            <a:r>
              <a:rPr lang="en-GB" sz="2000" dirty="0" smtClean="0">
                <a:solidFill>
                  <a:srgbClr val="FF0000"/>
                </a:solidFill>
              </a:rPr>
              <a:t>. 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266725" y="2952843"/>
            <a:ext cx="97364" cy="184430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308907" y="3924951"/>
            <a:ext cx="1957818" cy="8722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9139" y="212143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Satellite image of faults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6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1"/>
          <p:cNvSpPr>
            <a:spLocks/>
          </p:cNvSpPr>
          <p:nvPr/>
        </p:nvSpPr>
        <p:spPr bwMode="auto">
          <a:xfrm>
            <a:off x="171360" y="306753"/>
            <a:ext cx="6750720" cy="7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hangingPunct="0"/>
            <a:r>
              <a:rPr lang="en-GB" sz="3300" b="1" u="sng" dirty="0" smtClean="0">
                <a:solidFill>
                  <a:srgbClr val="9F3735"/>
                </a:solidFill>
              </a:rPr>
              <a:t>A CHINA CLAY PIT IN ST. AUSTELL</a:t>
            </a:r>
            <a:endParaRPr lang="en-GB" sz="3300" b="1" u="sng" dirty="0">
              <a:solidFill>
                <a:srgbClr val="9F3735"/>
              </a:solidFill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2" y="1067153"/>
            <a:ext cx="5400769" cy="228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Eden by Tamsyn Willia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97353"/>
            <a:ext cx="4477238" cy="298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ain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10879"/>
            <a:ext cx="29940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1870" y="5301208"/>
            <a:ext cx="4101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entury Gothic" pitchFamily="34" charset="0"/>
              </a:rPr>
              <a:t>Test the EGS concept at the </a:t>
            </a:r>
          </a:p>
          <a:p>
            <a:r>
              <a:rPr lang="en-GB" b="1" dirty="0" smtClean="0">
                <a:latin typeface="Century Gothic" pitchFamily="34" charset="0"/>
              </a:rPr>
              <a:t>Eden </a:t>
            </a:r>
            <a:r>
              <a:rPr lang="en-GB" b="1" dirty="0">
                <a:latin typeface="Century Gothic" pitchFamily="34" charset="0"/>
              </a:rPr>
              <a:t>Project, Cornwall</a:t>
            </a:r>
            <a:r>
              <a:rPr lang="en-GB" b="1" dirty="0"/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720112" y="6505599"/>
            <a:ext cx="14604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© EGS Energy Ltd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4682" y="1089473"/>
            <a:ext cx="1011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BEFORE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8175" y="4077072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AFTER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595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5544616" cy="856555"/>
          </a:xfrm>
        </p:spPr>
        <p:txBody>
          <a:bodyPr/>
          <a:lstStyle/>
          <a:p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947" y="836712"/>
            <a:ext cx="915356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 smtClean="0"/>
              <a:t>The use of deep conductive faults is a </a:t>
            </a:r>
            <a:r>
              <a:rPr lang="en-GB" sz="2000" u="sng" dirty="0" smtClean="0"/>
              <a:t>European idea </a:t>
            </a:r>
            <a:r>
              <a:rPr lang="en-GB" sz="2000" dirty="0" smtClean="0"/>
              <a:t>and came from the European 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 Research project at </a:t>
            </a:r>
            <a:r>
              <a:rPr lang="en-GB" sz="2000" dirty="0" err="1" smtClean="0"/>
              <a:t>Soultz</a:t>
            </a:r>
            <a:r>
              <a:rPr lang="en-GB" sz="2000" dirty="0" smtClean="0"/>
              <a:t>, France &amp; the concept works in Rhine Graben.</a:t>
            </a:r>
          </a:p>
          <a:p>
            <a:pPr marL="342900" indent="-342900">
              <a:buAutoNum type="arabicPeriod" startAt="2"/>
            </a:pPr>
            <a:r>
              <a:rPr lang="en-GB" sz="2000" dirty="0" smtClean="0"/>
              <a:t>Theses faults can be like having </a:t>
            </a:r>
            <a:r>
              <a:rPr lang="en-GB" sz="2000" u="sng" dirty="0" smtClean="0"/>
              <a:t>a </a:t>
            </a:r>
            <a:r>
              <a:rPr lang="en-GB" sz="2000" u="sng" dirty="0"/>
              <a:t>hydrothermal system in igneous </a:t>
            </a:r>
            <a:r>
              <a:rPr lang="en-GB" sz="2000" u="sng" dirty="0" smtClean="0"/>
              <a:t>rock </a:t>
            </a:r>
            <a:r>
              <a:rPr lang="en-GB" sz="2000" dirty="0" smtClean="0"/>
              <a:t>and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 therefore more </a:t>
            </a:r>
            <a:r>
              <a:rPr lang="en-GB" sz="2000" u="sng" dirty="0" smtClean="0"/>
              <a:t>widely available</a:t>
            </a:r>
            <a:r>
              <a:rPr lang="en-GB" sz="2000" dirty="0" smtClean="0"/>
              <a:t> than hydrothermal systems.</a:t>
            </a:r>
          </a:p>
          <a:p>
            <a:r>
              <a:rPr lang="en-GB" sz="2000" dirty="0" smtClean="0"/>
              <a:t>3.   Will establish a </a:t>
            </a:r>
            <a:r>
              <a:rPr lang="en-GB" sz="2000" u="sng" dirty="0" smtClean="0"/>
              <a:t>European Leadership for EGS</a:t>
            </a:r>
            <a:r>
              <a:rPr lang="en-GB" sz="2000" dirty="0" smtClean="0"/>
              <a:t> market in the world.</a:t>
            </a:r>
          </a:p>
          <a:p>
            <a:pPr marL="342900" indent="-342900">
              <a:buAutoNum type="arabicPeriod" startAt="4"/>
            </a:pPr>
            <a:r>
              <a:rPr lang="en-GB" sz="2000" dirty="0" smtClean="0"/>
              <a:t> Create a </a:t>
            </a:r>
            <a:r>
              <a:rPr lang="en-GB" sz="2000" u="sng" dirty="0" smtClean="0"/>
              <a:t>European Centre of Excellence</a:t>
            </a:r>
            <a:r>
              <a:rPr lang="en-GB" sz="2000" dirty="0" smtClean="0"/>
              <a:t> which will include a number of       Universities  from Europe to </a:t>
            </a:r>
            <a:r>
              <a:rPr lang="en-GB" sz="2000" u="sng" dirty="0" smtClean="0"/>
              <a:t>unify the European research</a:t>
            </a:r>
            <a:r>
              <a:rPr lang="en-GB" sz="2000" dirty="0" smtClean="0"/>
              <a:t> on this topic</a:t>
            </a:r>
          </a:p>
          <a:p>
            <a:pPr marL="457200" indent="-457200">
              <a:buAutoNum type="arabicPeriod" startAt="5"/>
            </a:pPr>
            <a:r>
              <a:rPr lang="en-GB" sz="2000" dirty="0" smtClean="0"/>
              <a:t>Almost </a:t>
            </a:r>
            <a:r>
              <a:rPr lang="en-GB" sz="2000" u="sng" dirty="0" smtClean="0"/>
              <a:t>a million visitors go to the Eden project</a:t>
            </a:r>
            <a:r>
              <a:rPr lang="en-GB" sz="2000" dirty="0" smtClean="0"/>
              <a:t> each year and  this will make the general </a:t>
            </a:r>
            <a:r>
              <a:rPr lang="en-GB" sz="2000" u="sng" dirty="0" smtClean="0"/>
              <a:t>public  aware</a:t>
            </a:r>
            <a:r>
              <a:rPr lang="en-GB" sz="2000" dirty="0" smtClean="0"/>
              <a:t> of  the benefit of geothermal energy.</a:t>
            </a:r>
          </a:p>
          <a:p>
            <a:pPr marL="457200" indent="-457200">
              <a:buAutoNum type="arabicPeriod" startAt="6"/>
            </a:pPr>
            <a:r>
              <a:rPr lang="en-GB" sz="2000" dirty="0" smtClean="0"/>
              <a:t>It will show that </a:t>
            </a:r>
            <a:r>
              <a:rPr lang="en-GB" sz="2000" u="sng" dirty="0" smtClean="0"/>
              <a:t>former mining areas</a:t>
            </a:r>
            <a:r>
              <a:rPr lang="en-GB" sz="2000" dirty="0" smtClean="0"/>
              <a:t> can be converted to </a:t>
            </a:r>
            <a:r>
              <a:rPr lang="en-GB" sz="2000" u="sng" dirty="0" smtClean="0"/>
              <a:t>re-usable environmentally</a:t>
            </a:r>
            <a:r>
              <a:rPr lang="en-GB" sz="2000" dirty="0" smtClean="0"/>
              <a:t>  friendly sites.</a:t>
            </a:r>
          </a:p>
          <a:p>
            <a:r>
              <a:rPr lang="en-GB" sz="2000" dirty="0" smtClean="0"/>
              <a:t>7.     Further technology will be developed to </a:t>
            </a:r>
            <a:r>
              <a:rPr lang="en-GB" sz="2000" u="sng" dirty="0" smtClean="0"/>
              <a:t>improve the economics</a:t>
            </a:r>
            <a:r>
              <a:rPr lang="en-GB" sz="2000" dirty="0" smtClean="0"/>
              <a:t>. </a:t>
            </a:r>
          </a:p>
          <a:p>
            <a:r>
              <a:rPr lang="en-GB" sz="2000" dirty="0" smtClean="0"/>
              <a:t>8.     It will demonstrate to </a:t>
            </a:r>
            <a:r>
              <a:rPr lang="en-GB" sz="2000" u="sng" dirty="0" smtClean="0"/>
              <a:t>other European nations</a:t>
            </a:r>
            <a:r>
              <a:rPr lang="en-GB" sz="2000" dirty="0" smtClean="0"/>
              <a:t> that </a:t>
            </a:r>
            <a:r>
              <a:rPr lang="en-GB" sz="2000" dirty="0"/>
              <a:t> </a:t>
            </a:r>
            <a:r>
              <a:rPr lang="en-GB" sz="2000" u="sng" dirty="0" smtClean="0"/>
              <a:t>geothermal energy can be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  </a:t>
            </a:r>
            <a:r>
              <a:rPr lang="en-GB" sz="2000" u="sng" dirty="0" smtClean="0"/>
              <a:t>assessable</a:t>
            </a:r>
            <a:r>
              <a:rPr lang="en-GB" sz="2000" dirty="0" smtClean="0"/>
              <a:t> using this technology, both heat and power.</a:t>
            </a:r>
          </a:p>
          <a:p>
            <a:r>
              <a:rPr lang="en-GB" sz="2000" dirty="0" smtClean="0"/>
              <a:t>9.     </a:t>
            </a:r>
            <a:r>
              <a:rPr lang="en-GB" sz="2000" u="sng" dirty="0" smtClean="0"/>
              <a:t>European Commission</a:t>
            </a:r>
            <a:r>
              <a:rPr lang="en-GB" sz="2000" dirty="0" smtClean="0"/>
              <a:t> will be able to help the </a:t>
            </a:r>
            <a:r>
              <a:rPr lang="en-GB" sz="2000" u="sng" dirty="0" smtClean="0"/>
              <a:t>climate change issue</a:t>
            </a:r>
            <a:r>
              <a:rPr lang="en-GB" sz="2000" dirty="0" smtClean="0"/>
              <a:t> by supporting </a:t>
            </a:r>
            <a:r>
              <a:rPr lang="en-GB" sz="2000" dirty="0"/>
              <a:t> </a:t>
            </a:r>
            <a:endParaRPr lang="en-GB" sz="2000" dirty="0" smtClean="0"/>
          </a:p>
          <a:p>
            <a:r>
              <a:rPr lang="en-GB" sz="2000" dirty="0"/>
              <a:t> </a:t>
            </a:r>
            <a:r>
              <a:rPr lang="en-GB" sz="2000" dirty="0" smtClean="0"/>
              <a:t>      development  of such projects in populated areas of the world.</a:t>
            </a:r>
          </a:p>
          <a:p>
            <a:pPr marL="457200" indent="-457200">
              <a:buAutoNum type="arabicPeriod" startAt="10"/>
            </a:pPr>
            <a:r>
              <a:rPr lang="en-GB" sz="2000" u="sng" dirty="0" smtClean="0"/>
              <a:t>International cooperation</a:t>
            </a:r>
            <a:r>
              <a:rPr lang="en-GB" sz="2000" dirty="0" smtClean="0"/>
              <a:t> will be encouraged. </a:t>
            </a:r>
            <a:r>
              <a:rPr lang="en-GB" sz="2000" u="sng" dirty="0" smtClean="0"/>
              <a:t>IEA/GIA and EGEC will be apart of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   </a:t>
            </a:r>
            <a:r>
              <a:rPr lang="en-GB" sz="2000" u="sng" dirty="0" smtClean="0"/>
              <a:t>the supervisory group</a:t>
            </a:r>
            <a:r>
              <a:rPr lang="en-GB" sz="2000" dirty="0" smtClean="0"/>
              <a:t> who will advice on the future direction of this technology.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								</a:t>
            </a:r>
            <a:r>
              <a:rPr lang="en-GB" sz="1400" dirty="0" smtClean="0">
                <a:solidFill>
                  <a:schemeClr val="bg1"/>
                </a:solidFill>
              </a:rPr>
              <a:t>© </a:t>
            </a:r>
            <a:r>
              <a:rPr lang="en-GB" sz="1400" dirty="0">
                <a:solidFill>
                  <a:schemeClr val="bg1"/>
                </a:solidFill>
              </a:rPr>
              <a:t>EGS Energy </a:t>
            </a:r>
            <a:r>
              <a:rPr lang="en-GB" sz="1400" dirty="0" smtClean="0">
                <a:solidFill>
                  <a:schemeClr val="bg1"/>
                </a:solidFill>
              </a:rPr>
              <a:t>Ltd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FFFF"/>
            </a:gs>
            <a:gs pos="100000">
              <a:srgbClr val="C0C0C0"/>
            </a:gs>
          </a:gsLst>
          <a:lin ang="0" scaled="1"/>
          <a:tileRect/>
        </a:gradFill>
        <a:ln w="0">
          <a:noFill/>
        </a:ln>
      </a:spPr>
      <a:bodyPr lIns="82771" tIns="41386" rIns="82771" bIns="41386"/>
      <a:lstStyle>
        <a:defPPr defTabSz="912506" fontAlgn="auto">
          <a:spcBef>
            <a:spcPts val="0"/>
          </a:spcBef>
          <a:spcAft>
            <a:spcPts val="0"/>
          </a:spcAft>
          <a:defRPr sz="2900" dirty="0">
            <a:solidFill>
              <a:prstClr val="black"/>
            </a:solidFill>
            <a:latin typeface="Arial" charset="0"/>
          </a:defRPr>
        </a:defPPr>
      </a:lstStyle>
      <a:style>
        <a:lnRef idx="2">
          <a:schemeClr val="dk1"/>
        </a:lnRef>
        <a:fillRef idx="0">
          <a:srgbClr val="99CCFF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511</Words>
  <Application>Microsoft Office PowerPoint</Application>
  <PresentationFormat>On-screen Show (4:3)</PresentationFormat>
  <Paragraphs>85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Acrobat Document</vt:lpstr>
      <vt:lpstr>  EUROPEAN TECHNOLOGY &amp; INNOVATION PLATFORM (ETIP) on  DEEP GEOTHERMAL   organised  by  EGEC </vt:lpstr>
      <vt:lpstr>WORLD CLIMATE CHANGE IS A WORLDWIDE PROBEM  A MEETING WAS HELD AT THE WORLD BANK IN WASHINGTON DC  ON 5th March 2015 under IGA/UNECE*/World Bank </vt:lpstr>
      <vt:lpstr>Plate Boundaries &amp;  conventional Geothermal resource (SUPPLY)) </vt:lpstr>
      <vt:lpstr>World Population Density (people/km2) (DEMAND)</vt:lpstr>
      <vt:lpstr>PowerPoint Presentation</vt:lpstr>
      <vt:lpstr>Commercial EGS project in Insheim, Germany </vt:lpstr>
      <vt:lpstr>PowerPoint Presentation</vt:lpstr>
      <vt:lpstr>PowerPoint Presentation</vt:lpstr>
      <vt:lpstr>WHY?</vt:lpstr>
      <vt:lpstr>Thank you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roybaria</dc:creator>
  <cp:lastModifiedBy>roybaria</cp:lastModifiedBy>
  <cp:revision>61</cp:revision>
  <cp:lastPrinted>2016-04-04T13:10:49Z</cp:lastPrinted>
  <dcterms:created xsi:type="dcterms:W3CDTF">2012-03-05T15:11:32Z</dcterms:created>
  <dcterms:modified xsi:type="dcterms:W3CDTF">2016-04-05T13:13:08Z</dcterms:modified>
</cp:coreProperties>
</file>