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  <p:sldMasterId id="2147483668" r:id="rId2"/>
  </p:sldMasterIdLst>
  <p:notesMasterIdLst>
    <p:notesMasterId r:id="rId7"/>
  </p:notesMasterIdLst>
  <p:handoutMasterIdLst>
    <p:handoutMasterId r:id="rId8"/>
  </p:handoutMasterIdLst>
  <p:sldIdLst>
    <p:sldId id="308" r:id="rId3"/>
    <p:sldId id="463" r:id="rId4"/>
    <p:sldId id="465" r:id="rId5"/>
    <p:sldId id="467" r:id="rId6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  <p15:guide id="3" orient="horz" pos="1728" userDrawn="1">
          <p15:clr>
            <a:srgbClr val="A4A3A4"/>
          </p15:clr>
        </p15:guide>
        <p15:guide id="4" orient="horz" pos="1296" userDrawn="1">
          <p15:clr>
            <a:srgbClr val="A4A3A4"/>
          </p15:clr>
        </p15:guide>
        <p15:guide id="5" orient="horz" pos="864" userDrawn="1">
          <p15:clr>
            <a:srgbClr val="A4A3A4"/>
          </p15:clr>
        </p15:guide>
        <p15:guide id="6" orient="horz" pos="434" userDrawn="1">
          <p15:clr>
            <a:srgbClr val="A4A3A4"/>
          </p15:clr>
        </p15:guide>
        <p15:guide id="7" orient="horz" pos="2590" userDrawn="1">
          <p15:clr>
            <a:srgbClr val="A4A3A4"/>
          </p15:clr>
        </p15:guide>
        <p15:guide id="8" orient="horz" pos="3022" userDrawn="1">
          <p15:clr>
            <a:srgbClr val="A4A3A4"/>
          </p15:clr>
        </p15:guide>
        <p15:guide id="9" orient="horz" pos="3454" userDrawn="1">
          <p15:clr>
            <a:srgbClr val="A4A3A4"/>
          </p15:clr>
        </p15:guide>
        <p15:guide id="10" orient="horz" pos="3884" userDrawn="1">
          <p15:clr>
            <a:srgbClr val="A4A3A4"/>
          </p15:clr>
        </p15:guide>
        <p15:guide id="11" pos="3359" userDrawn="1">
          <p15:clr>
            <a:srgbClr val="A4A3A4"/>
          </p15:clr>
        </p15:guide>
        <p15:guide id="12" pos="2880" userDrawn="1">
          <p15:clr>
            <a:srgbClr val="A4A3A4"/>
          </p15:clr>
        </p15:guide>
        <p15:guide id="13" pos="2398" userDrawn="1">
          <p15:clr>
            <a:srgbClr val="A4A3A4"/>
          </p15:clr>
        </p15:guide>
        <p15:guide id="14" pos="1920" userDrawn="1">
          <p15:clr>
            <a:srgbClr val="A4A3A4"/>
          </p15:clr>
        </p15:guide>
        <p15:guide id="15" pos="1438" userDrawn="1">
          <p15:clr>
            <a:srgbClr val="A4A3A4"/>
          </p15:clr>
        </p15:guide>
        <p15:guide id="16" pos="960" userDrawn="1">
          <p15:clr>
            <a:srgbClr val="A4A3A4"/>
          </p15:clr>
        </p15:guide>
        <p15:guide id="17" pos="479" userDrawn="1">
          <p15:clr>
            <a:srgbClr val="A4A3A4"/>
          </p15:clr>
        </p15:guide>
        <p15:guide id="18" pos="4320" userDrawn="1">
          <p15:clr>
            <a:srgbClr val="A4A3A4"/>
          </p15:clr>
        </p15:guide>
        <p15:guide id="19" pos="4798" userDrawn="1">
          <p15:clr>
            <a:srgbClr val="A4A3A4"/>
          </p15:clr>
        </p15:guide>
        <p15:guide id="20" pos="5278" userDrawn="1">
          <p15:clr>
            <a:srgbClr val="A4A3A4"/>
          </p15:clr>
        </p15:guide>
        <p15:guide id="21" pos="5756" userDrawn="1">
          <p15:clr>
            <a:srgbClr val="A4A3A4"/>
          </p15:clr>
        </p15:guide>
        <p15:guide id="22" pos="6236" userDrawn="1">
          <p15:clr>
            <a:srgbClr val="A4A3A4"/>
          </p15:clr>
        </p15:guide>
        <p15:guide id="23" pos="6718" userDrawn="1">
          <p15:clr>
            <a:srgbClr val="A4A3A4"/>
          </p15:clr>
        </p15:guide>
        <p15:guide id="24" pos="7198" userDrawn="1">
          <p15:clr>
            <a:srgbClr val="A4A3A4"/>
          </p15:clr>
        </p15:guide>
        <p15:guide id="25" orient="horz" pos="2152">
          <p15:clr>
            <a:srgbClr val="A4A3A4"/>
          </p15:clr>
        </p15:guide>
        <p15:guide id="26" orient="horz" pos="870">
          <p15:clr>
            <a:srgbClr val="A4A3A4"/>
          </p15:clr>
        </p15:guide>
        <p15:guide id="27" orient="horz" pos="4285">
          <p15:clr>
            <a:srgbClr val="A4A3A4"/>
          </p15:clr>
        </p15:guide>
        <p15:guide id="28" orient="horz" pos="886">
          <p15:clr>
            <a:srgbClr val="A4A3A4"/>
          </p15:clr>
        </p15:guide>
        <p15:guide id="29" pos="252">
          <p15:clr>
            <a:srgbClr val="A4A3A4"/>
          </p15:clr>
        </p15:guide>
        <p15:guide id="30" pos="7679">
          <p15:clr>
            <a:srgbClr val="A4A3A4"/>
          </p15:clr>
        </p15:guide>
        <p15:guide id="31" pos="6340">
          <p15:clr>
            <a:srgbClr val="A4A3A4"/>
          </p15:clr>
        </p15:guide>
        <p15:guide id="32" pos="365">
          <p15:clr>
            <a:srgbClr val="A4A3A4"/>
          </p15:clr>
        </p15:guide>
        <p15:guide id="33">
          <p15:clr>
            <a:srgbClr val="A4A3A4"/>
          </p15:clr>
        </p15:guide>
        <p15:guide id="34" orient="horz" pos="873">
          <p15:clr>
            <a:srgbClr val="A4A3A4"/>
          </p15:clr>
        </p15:guide>
        <p15:guide id="35" orient="horz">
          <p15:clr>
            <a:srgbClr val="A4A3A4"/>
          </p15:clr>
        </p15:guide>
        <p15:guide id="36" orient="horz" pos="3901">
          <p15:clr>
            <a:srgbClr val="A4A3A4"/>
          </p15:clr>
        </p15:guide>
        <p15:guide id="37" orient="horz" pos="4182">
          <p15:clr>
            <a:srgbClr val="A4A3A4"/>
          </p15:clr>
        </p15:guide>
        <p15:guide id="38" pos="399">
          <p15:clr>
            <a:srgbClr val="A4A3A4"/>
          </p15:clr>
        </p15:guide>
        <p15:guide id="39" pos="241">
          <p15:clr>
            <a:srgbClr val="A4A3A4"/>
          </p15:clr>
        </p15:guide>
        <p15:guide id="40" orient="horz" pos="880">
          <p15:clr>
            <a:srgbClr val="A4A3A4"/>
          </p15:clr>
        </p15:guide>
        <p15:guide id="41" orient="horz" pos="4280">
          <p15:clr>
            <a:srgbClr val="A4A3A4"/>
          </p15:clr>
        </p15:guide>
        <p15:guide id="42" orient="horz" pos="4173">
          <p15:clr>
            <a:srgbClr val="A4A3A4"/>
          </p15:clr>
        </p15:guide>
        <p15:guide id="43" pos="251">
          <p15:clr>
            <a:srgbClr val="A4A3A4"/>
          </p15:clr>
        </p15:guide>
        <p15:guide id="44" orient="horz" pos="898">
          <p15:clr>
            <a:srgbClr val="A4A3A4"/>
          </p15:clr>
        </p15:guide>
        <p15:guide id="45" pos="7214">
          <p15:clr>
            <a:srgbClr val="A4A3A4"/>
          </p15:clr>
        </p15:guide>
        <p15:guide id="46" pos="39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e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655FA"/>
    <a:srgbClr val="F2F2F2"/>
    <a:srgbClr val="55BD5A"/>
    <a:srgbClr val="0555FA"/>
    <a:srgbClr val="008C5A"/>
    <a:srgbClr val="B2C2E2"/>
    <a:srgbClr val="C6C6C6"/>
    <a:srgbClr val="00C25A"/>
    <a:srgbClr val="55BE5A"/>
    <a:srgbClr val="FE570D"/>
  </p:clrMru>
  <p:extLst>
    <p:ext uri="{E76CE94A-603C-4142-B9EB-6D1370010A27}">
      <p14:discardImageEditData xmlns:p14="http://schemas.microsoft.com/office/powerpoint/2010/main" xmlns="" val="1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71" autoAdjust="0"/>
    <p:restoredTop sz="93863" autoAdjust="0"/>
  </p:normalViewPr>
  <p:slideViewPr>
    <p:cSldViewPr snapToGrid="0" snapToObjects="1">
      <p:cViewPr>
        <p:scale>
          <a:sx n="90" d="100"/>
          <a:sy n="90" d="100"/>
        </p:scale>
        <p:origin x="-228" y="600"/>
      </p:cViewPr>
      <p:guideLst>
        <p:guide orient="horz" pos="2160"/>
        <p:guide orient="horz" pos="1728"/>
        <p:guide orient="horz" pos="1296"/>
        <p:guide orient="horz" pos="864"/>
        <p:guide orient="horz" pos="434"/>
        <p:guide orient="horz" pos="2590"/>
        <p:guide orient="horz" pos="3022"/>
        <p:guide orient="horz" pos="3454"/>
        <p:guide orient="horz" pos="3884"/>
        <p:guide orient="horz" pos="2152"/>
        <p:guide orient="horz" pos="870"/>
        <p:guide orient="horz" pos="4285"/>
        <p:guide orient="horz" pos="886"/>
        <p:guide orient="horz" pos="873"/>
        <p:guide orient="horz"/>
        <p:guide orient="horz" pos="3901"/>
        <p:guide orient="horz" pos="4182"/>
        <p:guide orient="horz" pos="880"/>
        <p:guide orient="horz" pos="4280"/>
        <p:guide orient="horz" pos="4173"/>
        <p:guide orient="horz" pos="898"/>
        <p:guide pos="3840"/>
        <p:guide pos="3359"/>
        <p:guide pos="2880"/>
        <p:guide pos="2398"/>
        <p:guide pos="1920"/>
        <p:guide pos="1438"/>
        <p:guide pos="960"/>
        <p:guide pos="479"/>
        <p:guide pos="4320"/>
        <p:guide pos="4798"/>
        <p:guide pos="5278"/>
        <p:guide pos="5756"/>
        <p:guide pos="6236"/>
        <p:guide pos="6718"/>
        <p:guide pos="7198"/>
        <p:guide pos="252"/>
        <p:guide pos="7679"/>
        <p:guide pos="6340"/>
        <p:guide pos="365"/>
        <p:guide/>
        <p:guide pos="399"/>
        <p:guide pos="241"/>
        <p:guide pos="251"/>
        <p:guide pos="7214"/>
        <p:guide pos="390"/>
      </p:guideLst>
    </p:cSldViewPr>
  </p:slideViewPr>
  <p:outlineViewPr>
    <p:cViewPr>
      <p:scale>
        <a:sx n="33" d="100"/>
        <a:sy n="33" d="100"/>
      </p:scale>
      <p:origin x="0" y="-439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4542"/>
    </p:cViewPr>
  </p:sorterViewPr>
  <p:gridSpacing cx="368685763" cy="3686857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4A71F510-2865-AD40-B295-EFE53B47B615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FB7C96FB-A7F6-4D46-979D-BE69A3DE088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05753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038A2DA8-FDC1-D147-9E87-8AE9AC161936}" type="datetimeFigureOut">
              <a:rPr lang="en-GB" smtClean="0"/>
              <a:pPr/>
              <a:t>06/04/2016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60463"/>
            <a:ext cx="5572125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781"/>
            <a:ext cx="5588000" cy="3655457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1A54B304-E99A-554B-A154-AA493B70D9FA}" type="slidenum">
              <a:rPr lang="en-GB" smtClean="0"/>
              <a:pPr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5030231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98463" y="696913"/>
            <a:ext cx="6188075" cy="34813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8127881-DE8C-4F7E-8F1B-C60CED46E1D5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43515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1" y="1723877"/>
            <a:ext cx="7616824" cy="1368425"/>
          </a:xfrm>
        </p:spPr>
        <p:txBody>
          <a:bodyPr anchor="t">
            <a:no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2825" y="3429007"/>
            <a:ext cx="6109388" cy="276999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5519" y="3429007"/>
            <a:ext cx="1510613" cy="276999"/>
          </a:xfrm>
        </p:spPr>
        <p:txBody>
          <a:bodyPr anchor="t">
            <a:noAutofit/>
          </a:bodyPr>
          <a:lstStyle>
            <a:lvl1pPr>
              <a:lnSpc>
                <a:spcPct val="90000"/>
              </a:lnSpc>
              <a:defRPr sz="1800">
                <a:solidFill>
                  <a:schemeClr val="tx1"/>
                </a:solidFill>
              </a:defRPr>
            </a:lvl1pPr>
          </a:lstStyle>
          <a:p>
            <a:fld id="{70664C38-4CDB-4B61-BD05-788569828659}" type="datetime1">
              <a:rPr lang="en-GB" smtClean="0"/>
              <a:pPr/>
              <a:t>06/04/2016</a:t>
            </a:fld>
            <a:endParaRPr lang="en-GB" dirty="0"/>
          </a:p>
        </p:txBody>
      </p:sp>
      <p:sp>
        <p:nvSpPr>
          <p:cNvPr id="9" name="Rectangle 8"/>
          <p:cNvSpPr/>
          <p:nvPr userDrawn="1"/>
        </p:nvSpPr>
        <p:spPr>
          <a:xfrm rot="16200000">
            <a:off x="1615349" y="-157777"/>
            <a:ext cx="691602" cy="239829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9497961" y="5483499"/>
            <a:ext cx="1932039" cy="9636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701318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0"/>
            <a:ext cx="10363200" cy="979488"/>
          </a:xfrm>
          <a:prstGeom prst="rect">
            <a:avLst/>
          </a:prstGeom>
        </p:spPr>
        <p:txBody>
          <a:bodyPr lIns="107531" tIns="53765" rIns="107531" bIns="53765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828813" y="1468439"/>
            <a:ext cx="8879417" cy="4337051"/>
          </a:xfrm>
          <a:prstGeom prst="rect">
            <a:avLst/>
          </a:prstGeom>
        </p:spPr>
        <p:txBody>
          <a:bodyPr lIns="107531" tIns="53765" rIns="107531" bIns="53765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ttotitolo 2"/>
          <p:cNvSpPr txBox="1">
            <a:spLocks/>
          </p:cNvSpPr>
          <p:nvPr userDrawn="1"/>
        </p:nvSpPr>
        <p:spPr>
          <a:xfrm>
            <a:off x="433917" y="1692276"/>
            <a:ext cx="11140016" cy="4283075"/>
          </a:xfrm>
          <a:prstGeom prst="rect">
            <a:avLst/>
          </a:prstGeom>
        </p:spPr>
        <p:txBody>
          <a:bodyPr lIns="121917" tIns="0" rIns="121917" bIns="60958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09585" fontAlgn="auto">
              <a:spcAft>
                <a:spcPts val="0"/>
              </a:spcAft>
              <a:buFont typeface="Arial"/>
              <a:buNone/>
              <a:defRPr/>
            </a:pPr>
            <a:endParaRPr lang="it-IT" dirty="0">
              <a:solidFill>
                <a:prstClr val="black">
                  <a:tint val="75000"/>
                </a:prstClr>
              </a:solidFill>
              <a:cs typeface="Arial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1692000"/>
            <a:ext cx="11140800" cy="4284000"/>
          </a:xfrm>
          <a:prstGeom prst="rect">
            <a:avLst/>
          </a:prstGeom>
        </p:spPr>
        <p:txBody>
          <a:bodyPr/>
          <a:lstStyle>
            <a:lvl1pPr marL="1435064" indent="239178">
              <a:lnSpc>
                <a:spcPts val="2800"/>
              </a:lnSpc>
              <a:buFont typeface="Wingdings" pitchFamily="2" charset="2"/>
              <a:buChar char="§"/>
              <a:defRPr sz="1900" baseline="0">
                <a:solidFill>
                  <a:srgbClr val="53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913419" indent="-239178">
              <a:lnSpc>
                <a:spcPts val="2800"/>
              </a:lnSpc>
              <a:buClr>
                <a:srgbClr val="A8A9AD"/>
              </a:buClr>
              <a:buFont typeface="Arial" pitchFamily="34" charset="0"/>
              <a:buChar char="›"/>
              <a:defRPr sz="1600">
                <a:solidFill>
                  <a:srgbClr val="53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150480" marR="0" indent="-237061" algn="l" defTabSz="1219170" rtl="0" eaLnBrk="1" fontAlgn="auto" latinLnBrk="0" hangingPunct="1">
              <a:lnSpc>
                <a:spcPts val="2800"/>
              </a:lnSpc>
              <a:spcBef>
                <a:spcPct val="20000"/>
              </a:spcBef>
              <a:spcAft>
                <a:spcPts val="0"/>
              </a:spcAft>
              <a:buClr>
                <a:srgbClr val="A8A9AD"/>
              </a:buClr>
              <a:buSzTx/>
              <a:buFont typeface="Arial" pitchFamily="34" charset="0"/>
              <a:buChar char="−"/>
              <a:tabLst/>
              <a:defRPr sz="1300">
                <a:solidFill>
                  <a:srgbClr val="53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28754" indent="0">
              <a:buNone/>
              <a:defRPr sz="2400">
                <a:solidFill>
                  <a:srgbClr val="ADAD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38339" indent="0">
              <a:buNone/>
              <a:defRPr sz="2400">
                <a:solidFill>
                  <a:srgbClr val="ADAD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it-IT" dirty="0" err="1" smtClean="0"/>
              <a:t>Bullet</a:t>
            </a:r>
            <a:r>
              <a:rPr lang="it-IT" dirty="0" smtClean="0"/>
              <a:t> 1° livello</a:t>
            </a:r>
          </a:p>
          <a:p>
            <a:pPr lvl="1"/>
            <a:r>
              <a:rPr lang="it-IT" dirty="0" err="1" smtClean="0"/>
              <a:t>Bullet</a:t>
            </a:r>
            <a:r>
              <a:rPr lang="it-IT" dirty="0" smtClean="0"/>
              <a:t> 2° livello</a:t>
            </a:r>
          </a:p>
          <a:p>
            <a:pPr lvl="2"/>
            <a:r>
              <a:rPr lang="it-IT" dirty="0" err="1" smtClean="0"/>
              <a:t>Bullet</a:t>
            </a:r>
            <a:r>
              <a:rPr lang="it-IT" dirty="0" smtClean="0"/>
              <a:t> 3° livello</a:t>
            </a:r>
          </a:p>
        </p:txBody>
      </p:sp>
      <p:sp>
        <p:nvSpPr>
          <p:cNvPr id="13" name="Titolo 1"/>
          <p:cNvSpPr>
            <a:spLocks noGrp="1"/>
          </p:cNvSpPr>
          <p:nvPr>
            <p:ph type="title" hasCustomPrompt="1"/>
          </p:nvPr>
        </p:nvSpPr>
        <p:spPr>
          <a:xfrm>
            <a:off x="1804800" y="332696"/>
            <a:ext cx="8558400" cy="360000"/>
          </a:xfrm>
          <a:prstGeom prst="rect">
            <a:avLst/>
          </a:prstGeom>
        </p:spPr>
        <p:txBody>
          <a:bodyPr/>
          <a:lstStyle>
            <a:lvl1pPr algn="l">
              <a:defRPr lang="it-IT" sz="3200" b="0" kern="1200" dirty="0">
                <a:solidFill>
                  <a:srgbClr val="0033A0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4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1804800" y="692736"/>
            <a:ext cx="8558400" cy="360000"/>
          </a:xfrm>
          <a:prstGeom prst="rect">
            <a:avLst/>
          </a:prstGeom>
        </p:spPr>
        <p:txBody>
          <a:bodyPr/>
          <a:lstStyle>
            <a:lvl1pPr marL="0" indent="0" algn="l" defTabSz="609585" rtl="0" eaLnBrk="1" latinLnBrk="0" hangingPunct="1">
              <a:lnSpc>
                <a:spcPts val="3733"/>
              </a:lnSpc>
              <a:spcBef>
                <a:spcPct val="0"/>
              </a:spcBef>
              <a:buNone/>
              <a:defRPr lang="it-IT" sz="2700" b="0" kern="1200" cap="none" baseline="0" dirty="0">
                <a:solidFill>
                  <a:srgbClr val="0033A0"/>
                </a:solidFill>
                <a:latin typeface="Arial"/>
                <a:ea typeface="+mj-ea"/>
                <a:cs typeface="Arial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4" indent="0">
              <a:buNone/>
              <a:defRPr/>
            </a:lvl4pPr>
            <a:lvl5pPr marL="2438339" indent="0">
              <a:buNone/>
              <a:defRPr/>
            </a:lvl5pPr>
          </a:lstStyle>
          <a:p>
            <a:pPr lvl="0"/>
            <a:r>
              <a:rPr lang="it-IT" dirty="0" smtClean="0"/>
              <a:t>Sottotitolo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4"/>
          </p:nvPr>
        </p:nvSpPr>
        <p:spPr>
          <a:xfrm>
            <a:off x="10896600" y="6381328"/>
            <a:ext cx="685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75578B-9BC3-4F78-82E8-CFA987D73837}" type="slidenum">
              <a:rPr lang="it-IT" smtClean="0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1" y="1723877"/>
            <a:ext cx="7616824" cy="1368425"/>
          </a:xfrm>
        </p:spPr>
        <p:txBody>
          <a:bodyPr anchor="t">
            <a:no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2825" y="3429007"/>
            <a:ext cx="6109388" cy="276999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5519" y="3429007"/>
            <a:ext cx="1510613" cy="276999"/>
          </a:xfrm>
        </p:spPr>
        <p:txBody>
          <a:bodyPr anchor="t">
            <a:noAutofit/>
          </a:bodyPr>
          <a:lstStyle>
            <a:lvl1pPr>
              <a:lnSpc>
                <a:spcPct val="90000"/>
              </a:lnSpc>
              <a:defRPr sz="1800">
                <a:solidFill>
                  <a:schemeClr val="tx1"/>
                </a:solidFill>
              </a:defRPr>
            </a:lvl1pPr>
          </a:lstStyle>
          <a:p>
            <a:fld id="{70664C38-4CDB-4B61-BD05-788569828659}" type="datetime1">
              <a:rPr lang="en-GB" smtClean="0">
                <a:solidFill>
                  <a:prstClr val="black"/>
                </a:solidFill>
              </a:rPr>
              <a:pPr/>
              <a:t>06/04/2016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 rot="16200000">
            <a:off x="1615349" y="-157777"/>
            <a:ext cx="691602" cy="239829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en-GB">
              <a:solidFill>
                <a:prstClr val="black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9497961" y="5483499"/>
            <a:ext cx="1932039" cy="9636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701318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90000"/>
              </a:lnSpc>
              <a:defRPr/>
            </a:lvl1pPr>
          </a:lstStyle>
          <a:p>
            <a:fld id="{D150A53C-B9A1-449F-85EE-BC4B5D4FF9EA}" type="datetime1">
              <a:rPr lang="en-GB" smtClean="0">
                <a:solidFill>
                  <a:srgbClr val="C6C6C6">
                    <a:lumMod val="75000"/>
                  </a:srgbClr>
                </a:solidFill>
              </a:rPr>
              <a:pPr/>
              <a:t>06/04/2016</a:t>
            </a:fld>
            <a:endParaRPr lang="en-GB">
              <a:solidFill>
                <a:srgbClr val="C6C6C6">
                  <a:lumMod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0000"/>
              </a:lnSpc>
              <a:defRPr/>
            </a:lvl1pPr>
          </a:lstStyle>
          <a:p>
            <a:r>
              <a:rPr lang="en-GB" smtClean="0">
                <a:solidFill>
                  <a:srgbClr val="C6C6C6">
                    <a:lumMod val="75000"/>
                  </a:srgbClr>
                </a:solidFill>
              </a:rPr>
              <a:t>Presentation footer 10PT. Please add the relevant country to the footer.</a:t>
            </a:r>
            <a:endParaRPr lang="en-GB" dirty="0">
              <a:solidFill>
                <a:srgbClr val="C6C6C6">
                  <a:lumMod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0000"/>
              </a:lnSpc>
              <a:defRPr/>
            </a:lvl1pPr>
          </a:lstStyle>
          <a:p>
            <a:fld id="{1ED2235E-0982-3B42-A838-A74550CD4449}" type="slidenum">
              <a:rPr lang="en-GB" smtClean="0">
                <a:solidFill>
                  <a:srgbClr val="C6C6C6">
                    <a:lumMod val="75000"/>
                  </a:srgbClr>
                </a:solidFill>
              </a:rPr>
              <a:pPr/>
              <a:t>‹N›</a:t>
            </a:fld>
            <a:endParaRPr lang="en-GB" dirty="0">
              <a:solidFill>
                <a:srgbClr val="C6C6C6">
                  <a:lumMod val="75000"/>
                </a:srgbClr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761999" y="1085366"/>
            <a:ext cx="8375651" cy="276999"/>
          </a:xfrm>
        </p:spPr>
        <p:txBody>
          <a:bodyPr rIns="0">
            <a:noAutofit/>
          </a:bodyPr>
          <a:lstStyle>
            <a:lvl1pPr>
              <a:defRPr sz="1800"/>
            </a:lvl1pPr>
          </a:lstStyle>
          <a:p>
            <a:pPr lvl="0"/>
            <a:r>
              <a:rPr lang="en-GB" dirty="0" smtClean="0"/>
              <a:t>Click to edit Master subtitle style if required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1995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>
          <a:xfrm>
            <a:off x="772211" y="6264005"/>
            <a:ext cx="1510613" cy="153888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356F6CFE-A517-4275-AA56-6BD84B48BDCC}" type="datetime1">
              <a:rPr lang="en-GB" smtClean="0">
                <a:solidFill>
                  <a:srgbClr val="C6C6C6">
                    <a:lumMod val="75000"/>
                  </a:srgbClr>
                </a:solidFill>
              </a:rPr>
              <a:pPr/>
              <a:t>06/04/2016</a:t>
            </a:fld>
            <a:endParaRPr lang="en-GB" dirty="0">
              <a:solidFill>
                <a:srgbClr val="C6C6C6">
                  <a:lumMod val="75000"/>
                </a:srgbClr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82825" y="6264005"/>
            <a:ext cx="8381999" cy="153888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GB" smtClean="0">
                <a:solidFill>
                  <a:srgbClr val="C6C6C6">
                    <a:lumMod val="75000"/>
                  </a:srgbClr>
                </a:solidFill>
              </a:rPr>
              <a:t>Presentation footer 10PT. Please add the relevant country to the footer.</a:t>
            </a:r>
            <a:endParaRPr lang="en-GB" dirty="0">
              <a:solidFill>
                <a:srgbClr val="C6C6C6">
                  <a:lumMod val="75000"/>
                </a:srgbClr>
              </a:solidFill>
            </a:endParaRPr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664825" y="6264005"/>
            <a:ext cx="762000" cy="153888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1ED2235E-0982-3B42-A838-A74550CD4449}" type="slidenum">
              <a:rPr lang="en-GB" smtClean="0">
                <a:solidFill>
                  <a:srgbClr val="C6C6C6">
                    <a:lumMod val="75000"/>
                  </a:srgbClr>
                </a:solidFill>
              </a:rPr>
              <a:pPr/>
              <a:t>‹N›</a:t>
            </a:fld>
            <a:endParaRPr lang="en-GB" dirty="0">
              <a:solidFill>
                <a:srgbClr val="C6C6C6">
                  <a:lumMod val="75000"/>
                </a:srgbClr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0082248" y="687822"/>
            <a:ext cx="1345443" cy="671077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 userDrawn="1"/>
        </p:nvSpPr>
        <p:spPr>
          <a:xfrm>
            <a:off x="759392" y="688247"/>
            <a:ext cx="986996" cy="3422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en-GB">
              <a:solidFill>
                <a:srgbClr val="0655FA"/>
              </a:solidFill>
            </a:endParaRPr>
          </a:p>
        </p:txBody>
      </p:sp>
      <p:sp>
        <p:nvSpPr>
          <p:cNvPr id="14" name="Title 9"/>
          <p:cNvSpPr>
            <a:spLocks noGrp="1"/>
          </p:cNvSpPr>
          <p:nvPr>
            <p:ph type="title" hasCustomPrompt="1"/>
          </p:nvPr>
        </p:nvSpPr>
        <p:spPr>
          <a:xfrm>
            <a:off x="2082306" y="615086"/>
            <a:ext cx="5534519" cy="3495811"/>
          </a:xfrm>
        </p:spPr>
        <p:txBody>
          <a:bodyPr>
            <a:no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Click to edit </a:t>
            </a:r>
            <a:br>
              <a:rPr lang="en-GB" dirty="0" smtClean="0"/>
            </a:br>
            <a:r>
              <a:rPr lang="en-GB" dirty="0" smtClean="0"/>
              <a:t>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8260430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1999" y="2057399"/>
            <a:ext cx="5334001" cy="4108451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9" y="2057399"/>
            <a:ext cx="5330825" cy="4108451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A3503-3813-4708-87E5-8D03E2DED331}" type="datetime1">
              <a:rPr lang="en-GB" smtClean="0">
                <a:solidFill>
                  <a:srgbClr val="C6C6C6">
                    <a:lumMod val="75000"/>
                  </a:srgbClr>
                </a:solidFill>
              </a:rPr>
              <a:pPr/>
              <a:t>06/04/2016</a:t>
            </a:fld>
            <a:endParaRPr lang="en-GB">
              <a:solidFill>
                <a:srgbClr val="C6C6C6">
                  <a:lumMod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C6C6C6">
                    <a:lumMod val="75000"/>
                  </a:srgbClr>
                </a:solidFill>
              </a:rPr>
              <a:t>Presentation footer 10PT. Please add the relevant country to the footer.</a:t>
            </a:r>
            <a:endParaRPr lang="en-GB" dirty="0">
              <a:solidFill>
                <a:srgbClr val="C6C6C6">
                  <a:lumMod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235E-0982-3B42-A838-A74550CD4449}" type="slidenum">
              <a:rPr lang="en-GB" smtClean="0">
                <a:solidFill>
                  <a:srgbClr val="C6C6C6">
                    <a:lumMod val="75000"/>
                  </a:srgbClr>
                </a:solidFill>
              </a:rPr>
              <a:pPr/>
              <a:t>‹N›</a:t>
            </a:fld>
            <a:endParaRPr lang="en-GB">
              <a:solidFill>
                <a:srgbClr val="C6C6C6">
                  <a:lumMod val="75000"/>
                </a:srgbClr>
              </a:solidFill>
            </a:endParaRP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761999" y="1085366"/>
            <a:ext cx="8375651" cy="276999"/>
          </a:xfrm>
        </p:spPr>
        <p:txBody>
          <a:bodyPr rIns="0">
            <a:noAutofit/>
          </a:bodyPr>
          <a:lstStyle>
            <a:lvl1pPr>
              <a:defRPr sz="1800"/>
            </a:lvl1pPr>
          </a:lstStyle>
          <a:p>
            <a:pPr lvl="0"/>
            <a:r>
              <a:rPr lang="en-GB" dirty="0" smtClean="0"/>
              <a:t>Click to edit Master subtitle style if required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8372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057399"/>
            <a:ext cx="3554412" cy="4108451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6413" y="2057399"/>
            <a:ext cx="3554411" cy="4108451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CBFF-0232-46AA-B1EA-4628300F9256}" type="datetime1">
              <a:rPr lang="en-GB" smtClean="0">
                <a:solidFill>
                  <a:srgbClr val="C6C6C6">
                    <a:lumMod val="75000"/>
                  </a:srgbClr>
                </a:solidFill>
              </a:rPr>
              <a:pPr/>
              <a:t>06/04/2016</a:t>
            </a:fld>
            <a:endParaRPr lang="en-GB">
              <a:solidFill>
                <a:srgbClr val="C6C6C6">
                  <a:lumMod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C6C6C6">
                    <a:lumMod val="75000"/>
                  </a:srgbClr>
                </a:solidFill>
              </a:rPr>
              <a:t>Presentation footer 10PT. Please add the relevant country to the footer.</a:t>
            </a:r>
            <a:endParaRPr lang="en-GB" dirty="0">
              <a:solidFill>
                <a:srgbClr val="C6C6C6">
                  <a:lumMod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235E-0982-3B42-A838-A74550CD4449}" type="slidenum">
              <a:rPr lang="en-GB" smtClean="0">
                <a:solidFill>
                  <a:srgbClr val="C6C6C6">
                    <a:lumMod val="75000"/>
                  </a:srgbClr>
                </a:solidFill>
              </a:rPr>
              <a:pPr/>
              <a:t>‹N›</a:t>
            </a:fld>
            <a:endParaRPr lang="en-GB">
              <a:solidFill>
                <a:srgbClr val="C6C6C6">
                  <a:lumMod val="75000"/>
                </a:srgbClr>
              </a:solidFill>
            </a:endParaRPr>
          </a:p>
        </p:txBody>
      </p:sp>
      <p:sp>
        <p:nvSpPr>
          <p:cNvPr id="12" name="Content Placeholder 3"/>
          <p:cNvSpPr>
            <a:spLocks noGrp="1"/>
          </p:cNvSpPr>
          <p:nvPr>
            <p:ph sz="half" idx="13"/>
          </p:nvPr>
        </p:nvSpPr>
        <p:spPr>
          <a:xfrm>
            <a:off x="7870824" y="2057400"/>
            <a:ext cx="3554411" cy="4108451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61999" y="1085366"/>
            <a:ext cx="8375651" cy="276999"/>
          </a:xfrm>
        </p:spPr>
        <p:txBody>
          <a:bodyPr rIns="0">
            <a:noAutofit/>
          </a:bodyPr>
          <a:lstStyle>
            <a:lvl1pPr>
              <a:defRPr sz="1800"/>
            </a:lvl1pPr>
          </a:lstStyle>
          <a:p>
            <a:pPr lvl="0"/>
            <a:r>
              <a:rPr lang="en-GB" dirty="0" smtClean="0"/>
              <a:t>Click to edit Master subtitle style if required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21594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spcAft>
                <a:spcPts val="1200"/>
              </a:spcAft>
              <a:defRPr sz="3800"/>
            </a:lvl1pPr>
            <a:lvl2pPr>
              <a:defRPr i="1"/>
            </a:lvl2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1C4B-5D4E-4A13-8498-4F86131BD996}" type="datetime1">
              <a:rPr lang="en-GB" smtClean="0">
                <a:solidFill>
                  <a:srgbClr val="C6C6C6">
                    <a:lumMod val="75000"/>
                  </a:srgbClr>
                </a:solidFill>
              </a:rPr>
              <a:pPr/>
              <a:t>06/04/2016</a:t>
            </a:fld>
            <a:endParaRPr lang="en-GB">
              <a:solidFill>
                <a:srgbClr val="C6C6C6">
                  <a:lumMod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C6C6C6">
                    <a:lumMod val="75000"/>
                  </a:srgbClr>
                </a:solidFill>
              </a:rPr>
              <a:t>Presentation footer 10PT. Please add the relevant country to the footer.</a:t>
            </a:r>
            <a:endParaRPr lang="en-GB" dirty="0">
              <a:solidFill>
                <a:srgbClr val="C6C6C6">
                  <a:lumMod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235E-0982-3B42-A838-A74550CD4449}" type="slidenum">
              <a:rPr lang="en-GB" smtClean="0">
                <a:solidFill>
                  <a:srgbClr val="C6C6C6">
                    <a:lumMod val="75000"/>
                  </a:srgbClr>
                </a:solidFill>
              </a:rPr>
              <a:pPr/>
              <a:t>‹N›</a:t>
            </a:fld>
            <a:endParaRPr lang="en-GB">
              <a:solidFill>
                <a:srgbClr val="C6C6C6">
                  <a:lumMod val="75000"/>
                </a:srgbClr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761999" y="1085366"/>
            <a:ext cx="8375651" cy="276999"/>
          </a:xfrm>
        </p:spPr>
        <p:txBody>
          <a:bodyPr rIns="0">
            <a:noAutofit/>
          </a:bodyPr>
          <a:lstStyle>
            <a:lvl1pPr>
              <a:defRPr sz="1800"/>
            </a:lvl1pPr>
          </a:lstStyle>
          <a:p>
            <a:pPr lvl="0"/>
            <a:r>
              <a:rPr lang="en-GB" dirty="0" smtClean="0"/>
              <a:t>Click to edit Master subtitle style if required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43215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Message Onl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CC66A36-F2B2-414D-B665-038D8B5EB2AB}" type="datetime1">
              <a:rPr lang="en-GB" smtClean="0">
                <a:solidFill>
                  <a:prstClr val="white"/>
                </a:solidFill>
              </a:rPr>
              <a:pPr/>
              <a:t>06/04/2016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smtClean="0">
                <a:solidFill>
                  <a:prstClr val="white"/>
                </a:solidFill>
              </a:rPr>
              <a:t>Presentation footer 10PT. Please add the relevant country to the footer.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ED2235E-0982-3B42-A838-A74550CD4449}" type="slidenum">
              <a:rPr lang="en-GB" smtClean="0">
                <a:solidFill>
                  <a:prstClr val="white"/>
                </a:solidFill>
              </a:rPr>
              <a:pPr/>
              <a:t>‹N›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845391" y="-394416"/>
            <a:ext cx="878042" cy="30448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en-GB">
              <a:solidFill>
                <a:srgbClr val="0655FA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772211" y="1905918"/>
            <a:ext cx="7606614" cy="3577306"/>
          </a:xfrm>
        </p:spPr>
        <p:txBody>
          <a:bodyPr/>
          <a:lstStyle>
            <a:lvl1pPr>
              <a:defRPr sz="48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6541282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80A5-C5EE-4C63-88CC-32FFBFC5B302}" type="datetime1">
              <a:rPr lang="en-GB" smtClean="0">
                <a:solidFill>
                  <a:srgbClr val="C6C6C6">
                    <a:lumMod val="75000"/>
                  </a:srgbClr>
                </a:solidFill>
              </a:rPr>
              <a:pPr/>
              <a:t>06/04/2016</a:t>
            </a:fld>
            <a:endParaRPr lang="en-GB">
              <a:solidFill>
                <a:srgbClr val="C6C6C6">
                  <a:lumMod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C6C6C6">
                    <a:lumMod val="75000"/>
                  </a:srgbClr>
                </a:solidFill>
              </a:rPr>
              <a:t>Presentation footer 10PT. Please add the relevant country to the footer.</a:t>
            </a:r>
            <a:endParaRPr lang="en-GB" dirty="0">
              <a:solidFill>
                <a:srgbClr val="C6C6C6">
                  <a:lumMod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235E-0982-3B42-A838-A74550CD4449}" type="slidenum">
              <a:rPr lang="en-GB" smtClean="0">
                <a:solidFill>
                  <a:srgbClr val="C6C6C6">
                    <a:lumMod val="75000"/>
                  </a:srgbClr>
                </a:solidFill>
              </a:rPr>
              <a:pPr/>
              <a:t>‹N›</a:t>
            </a:fld>
            <a:endParaRPr lang="en-GB">
              <a:solidFill>
                <a:srgbClr val="C6C6C6">
                  <a:lumMod val="75000"/>
                </a:srgbClr>
              </a:solidFill>
            </a:endParaRP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761999" y="1085366"/>
            <a:ext cx="8375651" cy="276999"/>
          </a:xfrm>
        </p:spPr>
        <p:txBody>
          <a:bodyPr rIns="0">
            <a:noAutofit/>
          </a:bodyPr>
          <a:lstStyle>
            <a:lvl1pPr>
              <a:defRPr sz="1800"/>
            </a:lvl1pPr>
          </a:lstStyle>
          <a:p>
            <a:pPr lvl="0"/>
            <a:r>
              <a:rPr lang="en-GB" dirty="0" smtClean="0"/>
              <a:t>Click to edit Master subtitle style if required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458605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90000"/>
              </a:lnSpc>
              <a:defRPr/>
            </a:lvl1pPr>
          </a:lstStyle>
          <a:p>
            <a:fld id="{D150A53C-B9A1-449F-85EE-BC4B5D4FF9EA}" type="datetime1">
              <a:rPr lang="en-GB" smtClean="0"/>
              <a:pPr/>
              <a:t>06/04/2016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0000"/>
              </a:lnSpc>
              <a:defRPr/>
            </a:lvl1pPr>
          </a:lstStyle>
          <a:p>
            <a:fld id="{1ED2235E-0982-3B42-A838-A74550CD4449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761999" y="1085366"/>
            <a:ext cx="8375651" cy="276999"/>
          </a:xfrm>
        </p:spPr>
        <p:txBody>
          <a:bodyPr rIns="0">
            <a:noAutofit/>
          </a:bodyPr>
          <a:lstStyle>
            <a:lvl1pPr>
              <a:defRPr sz="1800"/>
            </a:lvl1pPr>
          </a:lstStyle>
          <a:p>
            <a:pPr lvl="0"/>
            <a:r>
              <a:rPr lang="en-GB" dirty="0" smtClean="0"/>
              <a:t>Click to edit Master subtitle style if required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1995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C490-FD7D-49B4-BBB6-9FA0B72A0C7C}" type="datetime1">
              <a:rPr lang="en-GB" smtClean="0">
                <a:solidFill>
                  <a:srgbClr val="C6C6C6">
                    <a:lumMod val="75000"/>
                  </a:srgbClr>
                </a:solidFill>
              </a:rPr>
              <a:pPr/>
              <a:t>06/04/2016</a:t>
            </a:fld>
            <a:endParaRPr lang="en-GB">
              <a:solidFill>
                <a:srgbClr val="C6C6C6">
                  <a:lumMod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C6C6C6">
                    <a:lumMod val="75000"/>
                  </a:srgbClr>
                </a:solidFill>
              </a:rPr>
              <a:t>Presentation footer 10PT. Please add the relevant country to the footer.</a:t>
            </a:r>
            <a:endParaRPr lang="en-GB" dirty="0">
              <a:solidFill>
                <a:srgbClr val="C6C6C6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235E-0982-3B42-A838-A74550CD4449}" type="slidenum">
              <a:rPr lang="en-GB" smtClean="0">
                <a:solidFill>
                  <a:srgbClr val="C6C6C6">
                    <a:lumMod val="75000"/>
                  </a:srgbClr>
                </a:solidFill>
              </a:rPr>
              <a:pPr/>
              <a:t>‹N›</a:t>
            </a:fld>
            <a:endParaRPr lang="en-GB">
              <a:solidFill>
                <a:srgbClr val="C6C6C6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880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>
          <a:xfrm>
            <a:off x="772211" y="6264005"/>
            <a:ext cx="1510613" cy="153888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356F6CFE-A517-4275-AA56-6BD84B48BDCC}" type="datetime1">
              <a:rPr lang="en-GB" smtClean="0"/>
              <a:pPr/>
              <a:t>06/04/2016</a:t>
            </a:fld>
            <a:endParaRPr lang="en-GB" dirty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82825" y="6264005"/>
            <a:ext cx="8381999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GB" smtClean="0"/>
              <a:t>Presentation footer 10PT. Please add the relevant country to the footer.</a:t>
            </a:r>
            <a:endParaRPr lang="en-GB" dirty="0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664825" y="6264005"/>
            <a:ext cx="762000" cy="153888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1ED2235E-0982-3B42-A838-A74550CD4449}" type="slidenum">
              <a:rPr lang="en-GB" smtClean="0"/>
              <a:pPr/>
              <a:t>‹N›</a:t>
            </a:fld>
            <a:endParaRPr lang="en-GB" dirty="0"/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0082248" y="687822"/>
            <a:ext cx="1345443" cy="671077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 userDrawn="1"/>
        </p:nvSpPr>
        <p:spPr>
          <a:xfrm>
            <a:off x="759392" y="688247"/>
            <a:ext cx="986996" cy="3422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en-GB">
              <a:solidFill>
                <a:srgbClr val="0655FA"/>
              </a:solidFill>
            </a:endParaRPr>
          </a:p>
        </p:txBody>
      </p:sp>
      <p:sp>
        <p:nvSpPr>
          <p:cNvPr id="14" name="Title 9"/>
          <p:cNvSpPr>
            <a:spLocks noGrp="1"/>
          </p:cNvSpPr>
          <p:nvPr>
            <p:ph type="title" hasCustomPrompt="1"/>
          </p:nvPr>
        </p:nvSpPr>
        <p:spPr>
          <a:xfrm>
            <a:off x="2082306" y="615086"/>
            <a:ext cx="5534519" cy="3495811"/>
          </a:xfrm>
        </p:spPr>
        <p:txBody>
          <a:bodyPr>
            <a:no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Click to edit </a:t>
            </a:r>
            <a:br>
              <a:rPr lang="en-GB" dirty="0" smtClean="0"/>
            </a:br>
            <a:r>
              <a:rPr lang="en-GB" dirty="0" smtClean="0"/>
              <a:t>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8260430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1999" y="2057399"/>
            <a:ext cx="5334001" cy="410845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9" y="2057399"/>
            <a:ext cx="5330825" cy="410845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A3503-3813-4708-87E5-8D03E2DED331}" type="datetime1">
              <a:rPr lang="en-GB" smtClean="0"/>
              <a:pPr/>
              <a:t>06/04/2016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235E-0982-3B42-A838-A74550CD4449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761999" y="1085366"/>
            <a:ext cx="8375651" cy="276999"/>
          </a:xfrm>
        </p:spPr>
        <p:txBody>
          <a:bodyPr rIns="0">
            <a:noAutofit/>
          </a:bodyPr>
          <a:lstStyle>
            <a:lvl1pPr>
              <a:defRPr sz="1800"/>
            </a:lvl1pPr>
          </a:lstStyle>
          <a:p>
            <a:pPr lvl="0"/>
            <a:r>
              <a:rPr lang="en-GB" dirty="0" smtClean="0"/>
              <a:t>Click to edit Master subtitle style if required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8372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057399"/>
            <a:ext cx="3554412" cy="410845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6413" y="2057399"/>
            <a:ext cx="3554411" cy="410845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CBFF-0232-46AA-B1EA-4628300F9256}" type="datetime1">
              <a:rPr lang="en-GB" smtClean="0"/>
              <a:pPr/>
              <a:t>06/04/2016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2825" y="6264005"/>
            <a:ext cx="8381999" cy="153888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Presentation footer 10PT. Please add the relevant country to the footer.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235E-0982-3B42-A838-A74550CD4449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12" name="Content Placeholder 3"/>
          <p:cNvSpPr>
            <a:spLocks noGrp="1"/>
          </p:cNvSpPr>
          <p:nvPr>
            <p:ph sz="half" idx="13"/>
          </p:nvPr>
        </p:nvSpPr>
        <p:spPr>
          <a:xfrm>
            <a:off x="7870824" y="2057400"/>
            <a:ext cx="3554411" cy="410845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61999" y="1085366"/>
            <a:ext cx="8375651" cy="276999"/>
          </a:xfrm>
        </p:spPr>
        <p:txBody>
          <a:bodyPr rIns="0">
            <a:noAutofit/>
          </a:bodyPr>
          <a:lstStyle>
            <a:lvl1pPr>
              <a:defRPr sz="1800"/>
            </a:lvl1pPr>
          </a:lstStyle>
          <a:p>
            <a:pPr lvl="0"/>
            <a:r>
              <a:rPr lang="en-GB" dirty="0" smtClean="0"/>
              <a:t>Click to edit Master subtitle style if required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21594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spcAft>
                <a:spcPts val="1200"/>
              </a:spcAft>
              <a:defRPr sz="3800"/>
            </a:lvl1pPr>
            <a:lvl2pPr>
              <a:defRPr i="1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1C4B-5D4E-4A13-8498-4F86131BD996}" type="datetime1">
              <a:rPr lang="en-GB" smtClean="0"/>
              <a:pPr/>
              <a:t>06/04/2016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2825" y="6264005"/>
            <a:ext cx="8381999" cy="153888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Presentation footer 10PT. Please add the relevant country to the footer.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235E-0982-3B42-A838-A74550CD4449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761999" y="1085366"/>
            <a:ext cx="8375651" cy="276999"/>
          </a:xfrm>
        </p:spPr>
        <p:txBody>
          <a:bodyPr rIns="0">
            <a:noAutofit/>
          </a:bodyPr>
          <a:lstStyle>
            <a:lvl1pPr>
              <a:defRPr sz="1800"/>
            </a:lvl1pPr>
          </a:lstStyle>
          <a:p>
            <a:pPr lvl="0"/>
            <a:r>
              <a:rPr lang="en-GB" dirty="0" smtClean="0"/>
              <a:t>Click to edit Master subtitle style if required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43215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Message Onl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CC66A36-F2B2-414D-B665-038D8B5EB2AB}" type="datetime1">
              <a:rPr lang="en-GB" smtClean="0"/>
              <a:pPr/>
              <a:t>06/04/2016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2825" y="6264005"/>
            <a:ext cx="8381999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Presentation footer 10PT. Please add the relevant country to the footer.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ED2235E-0982-3B42-A838-A74550CD4449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845391" y="-394416"/>
            <a:ext cx="878042" cy="30448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772211" y="1905918"/>
            <a:ext cx="7606614" cy="3577306"/>
          </a:xfrm>
        </p:spPr>
        <p:txBody>
          <a:bodyPr/>
          <a:lstStyle>
            <a:lvl1pPr>
              <a:defRPr sz="48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6541282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80A5-C5EE-4C63-88CC-32FFBFC5B302}" type="datetime1">
              <a:rPr lang="en-GB" smtClean="0"/>
              <a:pPr/>
              <a:t>06/04/2016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82825" y="6264005"/>
            <a:ext cx="8381999" cy="153888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Presentation footer 10PT. Please add the relevant country to the footer.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235E-0982-3B42-A838-A74550CD4449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761999" y="1085366"/>
            <a:ext cx="8375651" cy="276999"/>
          </a:xfrm>
        </p:spPr>
        <p:txBody>
          <a:bodyPr rIns="0">
            <a:noAutofit/>
          </a:bodyPr>
          <a:lstStyle>
            <a:lvl1pPr>
              <a:defRPr sz="1800"/>
            </a:lvl1pPr>
          </a:lstStyle>
          <a:p>
            <a:pPr lvl="0"/>
            <a:r>
              <a:rPr lang="en-GB" dirty="0" smtClean="0"/>
              <a:t>Click to edit Master subtitle style if required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458605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C490-FD7D-49B4-BBB6-9FA0B72A0C7C}" type="datetime1">
              <a:rPr lang="en-GB" smtClean="0"/>
              <a:pPr/>
              <a:t>06/04/2016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82825" y="6264005"/>
            <a:ext cx="8381999" cy="153888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Presentation footer 10PT. Please add the relevant country to the footer.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235E-0982-3B42-A838-A74550CD4449}" type="slidenum">
              <a:rPr lang="en-GB" smtClean="0"/>
              <a:pPr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08808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1999" y="670121"/>
            <a:ext cx="8375651" cy="394980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1999" y="2055703"/>
            <a:ext cx="10664825" cy="4110147"/>
          </a:xfrm>
          <a:prstGeom prst="rect">
            <a:avLst/>
          </a:prstGeom>
        </p:spPr>
        <p:txBody>
          <a:bodyPr vert="horz" wrap="square" lIns="0" tIns="0" rIns="180000" bIns="0" rtlCol="0">
            <a:no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2211" y="6632130"/>
            <a:ext cx="1510613" cy="153888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>
              <a:defRPr sz="10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3F7E2125-FBE5-45D0-96F7-C1D5B3F177F2}" type="datetime1">
              <a:rPr lang="en-GB" noProof="0" smtClean="0"/>
              <a:pPr/>
              <a:t>06/04/2016</a:t>
            </a:fld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4825" y="6632130"/>
            <a:ext cx="762000" cy="153888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r">
              <a:defRPr sz="10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1ED2235E-0982-3B42-A838-A74550CD4449}" type="slidenum">
              <a:rPr lang="en-GB" noProof="0" smtClean="0"/>
              <a:pPr/>
              <a:t>‹N›</a:t>
            </a:fld>
            <a:endParaRPr lang="en-GB" noProof="0"/>
          </a:p>
        </p:txBody>
      </p:sp>
      <p:sp>
        <p:nvSpPr>
          <p:cNvPr id="10" name="Rectangle 9"/>
          <p:cNvSpPr/>
          <p:nvPr/>
        </p:nvSpPr>
        <p:spPr>
          <a:xfrm>
            <a:off x="403225" y="688975"/>
            <a:ext cx="196850" cy="6826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en-GB" noProof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0082248" y="687822"/>
            <a:ext cx="1345443" cy="67107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08222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65" r:id="rId3"/>
    <p:sldLayoutId id="2147483652" r:id="rId4"/>
    <p:sldLayoutId id="2147483657" r:id="rId5"/>
    <p:sldLayoutId id="2147483658" r:id="rId6"/>
    <p:sldLayoutId id="2147483659" r:id="rId7"/>
    <p:sldLayoutId id="2147483654" r:id="rId8"/>
    <p:sldLayoutId id="2147483655" r:id="rId9"/>
    <p:sldLayoutId id="2147483684" r:id="rId10"/>
    <p:sldLayoutId id="2147483685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/>
        <a:buNone/>
        <a:tabLst>
          <a:tab pos="1057275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85750" indent="-28575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Lucida Grande"/>
        <a:buChar char="-"/>
        <a:tabLst>
          <a:tab pos="1057275" algn="l"/>
        </a:tabLst>
        <a:defRPr sz="180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269875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Lucida Grande"/>
        <a:buChar char="-"/>
        <a:tabLst>
          <a:tab pos="1057275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541338" indent="-271463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Lucida Grande"/>
        <a:buChar char="-"/>
        <a:tabLst>
          <a:tab pos="1057275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541338" indent="-271463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Lucida Grande"/>
        <a:buChar char="-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480" userDrawn="1">
          <p15:clr>
            <a:srgbClr val="F26B43"/>
          </p15:clr>
        </p15:guide>
        <p15:guide id="4" pos="1920" userDrawn="1">
          <p15:clr>
            <a:srgbClr val="F26B43"/>
          </p15:clr>
        </p15:guide>
        <p15:guide id="5" pos="960" userDrawn="1">
          <p15:clr>
            <a:srgbClr val="F26B43"/>
          </p15:clr>
        </p15:guide>
        <p15:guide id="6" pos="1438" userDrawn="1">
          <p15:clr>
            <a:srgbClr val="F26B43"/>
          </p15:clr>
        </p15:guide>
        <p15:guide id="7" pos="2398" userDrawn="1">
          <p15:clr>
            <a:srgbClr val="F26B43"/>
          </p15:clr>
        </p15:guide>
        <p15:guide id="8" pos="2880" userDrawn="1">
          <p15:clr>
            <a:srgbClr val="F26B43"/>
          </p15:clr>
        </p15:guide>
        <p15:guide id="9" pos="3360" userDrawn="1">
          <p15:clr>
            <a:srgbClr val="F26B43"/>
          </p15:clr>
        </p15:guide>
        <p15:guide id="10" pos="4320" userDrawn="1">
          <p15:clr>
            <a:srgbClr val="F26B43"/>
          </p15:clr>
        </p15:guide>
        <p15:guide id="11" pos="4798" userDrawn="1">
          <p15:clr>
            <a:srgbClr val="F26B43"/>
          </p15:clr>
        </p15:guide>
        <p15:guide id="12" pos="5278" userDrawn="1">
          <p15:clr>
            <a:srgbClr val="F26B43"/>
          </p15:clr>
        </p15:guide>
        <p15:guide id="13" pos="5756" userDrawn="1">
          <p15:clr>
            <a:srgbClr val="F26B43"/>
          </p15:clr>
        </p15:guide>
        <p15:guide id="14" pos="6236" userDrawn="1">
          <p15:clr>
            <a:srgbClr val="F26B43"/>
          </p15:clr>
        </p15:guide>
        <p15:guide id="15" pos="6718" userDrawn="1">
          <p15:clr>
            <a:srgbClr val="F26B43"/>
          </p15:clr>
        </p15:guide>
        <p15:guide id="16" pos="7197" userDrawn="1">
          <p15:clr>
            <a:srgbClr val="F26B43"/>
          </p15:clr>
        </p15:guide>
        <p15:guide id="17" orient="horz" pos="1728" userDrawn="1">
          <p15:clr>
            <a:srgbClr val="F26B43"/>
          </p15:clr>
        </p15:guide>
        <p15:guide id="18" orient="horz" pos="1296" userDrawn="1">
          <p15:clr>
            <a:srgbClr val="F26B43"/>
          </p15:clr>
        </p15:guide>
        <p15:guide id="19" orient="horz" pos="864" userDrawn="1">
          <p15:clr>
            <a:srgbClr val="F26B43"/>
          </p15:clr>
        </p15:guide>
        <p15:guide id="20" orient="horz" pos="434" userDrawn="1">
          <p15:clr>
            <a:srgbClr val="F26B43"/>
          </p15:clr>
        </p15:guide>
        <p15:guide id="21" orient="horz" pos="2590" userDrawn="1">
          <p15:clr>
            <a:srgbClr val="F26B43"/>
          </p15:clr>
        </p15:guide>
        <p15:guide id="22" orient="horz" pos="3022" userDrawn="1">
          <p15:clr>
            <a:srgbClr val="F26B43"/>
          </p15:clr>
        </p15:guide>
        <p15:guide id="23" orient="horz" pos="3454" userDrawn="1">
          <p15:clr>
            <a:srgbClr val="F26B43"/>
          </p15:clr>
        </p15:guide>
        <p15:guide id="24" orient="horz" pos="388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1999" y="670121"/>
            <a:ext cx="8375651" cy="394980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/>
          <a:p>
            <a:r>
              <a:rPr lang="it-IT" noProof="0" smtClean="0"/>
              <a:t>Fare clic per modificare lo stile del titolo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1999" y="2055703"/>
            <a:ext cx="10664825" cy="4110147"/>
          </a:xfrm>
          <a:prstGeom prst="rect">
            <a:avLst/>
          </a:prstGeom>
        </p:spPr>
        <p:txBody>
          <a:bodyPr vert="horz" wrap="square" lIns="0" tIns="0" rIns="180000" bIns="0" rtlCol="0">
            <a:no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2211" y="6264005"/>
            <a:ext cx="1510613" cy="153888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>
              <a:defRPr sz="10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3F7E2125-FBE5-45D0-96F7-C1D5B3F177F2}" type="datetime1">
              <a:rPr lang="en-GB" smtClean="0">
                <a:solidFill>
                  <a:srgbClr val="C6C6C6">
                    <a:lumMod val="75000"/>
                  </a:srgbClr>
                </a:solidFill>
              </a:rPr>
              <a:pPr/>
              <a:t>06/04/2016</a:t>
            </a:fld>
            <a:endParaRPr lang="en-GB">
              <a:solidFill>
                <a:srgbClr val="C6C6C6">
                  <a:lumMod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2825" y="6264005"/>
            <a:ext cx="8381999" cy="153888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>
              <a:defRPr sz="10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GB" smtClean="0">
                <a:solidFill>
                  <a:srgbClr val="C6C6C6">
                    <a:lumMod val="75000"/>
                  </a:srgbClr>
                </a:solidFill>
              </a:rPr>
              <a:t>Presentation footer 10PT. Please add the relevant country to the footer.</a:t>
            </a:r>
            <a:endParaRPr lang="en-GB" dirty="0">
              <a:solidFill>
                <a:srgbClr val="C6C6C6">
                  <a:lumMod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4825" y="6264005"/>
            <a:ext cx="762000" cy="153888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r">
              <a:defRPr sz="10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1ED2235E-0982-3B42-A838-A74550CD4449}" type="slidenum">
              <a:rPr lang="en-GB" smtClean="0">
                <a:solidFill>
                  <a:srgbClr val="C6C6C6">
                    <a:lumMod val="75000"/>
                  </a:srgbClr>
                </a:solidFill>
              </a:rPr>
              <a:pPr/>
              <a:t>‹N›</a:t>
            </a:fld>
            <a:endParaRPr lang="en-GB">
              <a:solidFill>
                <a:srgbClr val="C6C6C6">
                  <a:lumMod val="75000"/>
                </a:srgb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3225" y="688975"/>
            <a:ext cx="196850" cy="6826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0082248" y="687822"/>
            <a:ext cx="1345443" cy="67107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08222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/>
        <a:buNone/>
        <a:tabLst>
          <a:tab pos="1057275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85750" indent="-28575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Lucida Grande"/>
        <a:buChar char="-"/>
        <a:tabLst>
          <a:tab pos="1057275" algn="l"/>
        </a:tabLst>
        <a:defRPr sz="180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269875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Lucida Grande"/>
        <a:buChar char="-"/>
        <a:tabLst>
          <a:tab pos="1057275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541338" indent="-271463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Lucida Grande"/>
        <a:buChar char="-"/>
        <a:tabLst>
          <a:tab pos="1057275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541338" indent="-271463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Lucida Grande"/>
        <a:buChar char="-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480" userDrawn="1">
          <p15:clr>
            <a:srgbClr val="F26B43"/>
          </p15:clr>
        </p15:guide>
        <p15:guide id="4" pos="1920" userDrawn="1">
          <p15:clr>
            <a:srgbClr val="F26B43"/>
          </p15:clr>
        </p15:guide>
        <p15:guide id="5" pos="960" userDrawn="1">
          <p15:clr>
            <a:srgbClr val="F26B43"/>
          </p15:clr>
        </p15:guide>
        <p15:guide id="6" pos="1438" userDrawn="1">
          <p15:clr>
            <a:srgbClr val="F26B43"/>
          </p15:clr>
        </p15:guide>
        <p15:guide id="7" pos="2398" userDrawn="1">
          <p15:clr>
            <a:srgbClr val="F26B43"/>
          </p15:clr>
        </p15:guide>
        <p15:guide id="8" pos="2880" userDrawn="1">
          <p15:clr>
            <a:srgbClr val="F26B43"/>
          </p15:clr>
        </p15:guide>
        <p15:guide id="9" pos="3360" userDrawn="1">
          <p15:clr>
            <a:srgbClr val="F26B43"/>
          </p15:clr>
        </p15:guide>
        <p15:guide id="10" pos="4320" userDrawn="1">
          <p15:clr>
            <a:srgbClr val="F26B43"/>
          </p15:clr>
        </p15:guide>
        <p15:guide id="11" pos="4798" userDrawn="1">
          <p15:clr>
            <a:srgbClr val="F26B43"/>
          </p15:clr>
        </p15:guide>
        <p15:guide id="12" pos="5278" userDrawn="1">
          <p15:clr>
            <a:srgbClr val="F26B43"/>
          </p15:clr>
        </p15:guide>
        <p15:guide id="13" pos="5756" userDrawn="1">
          <p15:clr>
            <a:srgbClr val="F26B43"/>
          </p15:clr>
        </p15:guide>
        <p15:guide id="14" pos="6236" userDrawn="1">
          <p15:clr>
            <a:srgbClr val="F26B43"/>
          </p15:clr>
        </p15:guide>
        <p15:guide id="15" pos="6718" userDrawn="1">
          <p15:clr>
            <a:srgbClr val="F26B43"/>
          </p15:clr>
        </p15:guide>
        <p15:guide id="16" pos="7197" userDrawn="1">
          <p15:clr>
            <a:srgbClr val="F26B43"/>
          </p15:clr>
        </p15:guide>
        <p15:guide id="17" orient="horz" pos="1728" userDrawn="1">
          <p15:clr>
            <a:srgbClr val="F26B43"/>
          </p15:clr>
        </p15:guide>
        <p15:guide id="18" orient="horz" pos="1296" userDrawn="1">
          <p15:clr>
            <a:srgbClr val="F26B43"/>
          </p15:clr>
        </p15:guide>
        <p15:guide id="19" orient="horz" pos="864" userDrawn="1">
          <p15:clr>
            <a:srgbClr val="F26B43"/>
          </p15:clr>
        </p15:guide>
        <p15:guide id="20" orient="horz" pos="434" userDrawn="1">
          <p15:clr>
            <a:srgbClr val="F26B43"/>
          </p15:clr>
        </p15:guide>
        <p15:guide id="21" orient="horz" pos="2590" userDrawn="1">
          <p15:clr>
            <a:srgbClr val="F26B43"/>
          </p15:clr>
        </p15:guide>
        <p15:guide id="22" orient="horz" pos="3022" userDrawn="1">
          <p15:clr>
            <a:srgbClr val="F26B43"/>
          </p15:clr>
        </p15:guide>
        <p15:guide id="23" orient="horz" pos="3454" userDrawn="1">
          <p15:clr>
            <a:srgbClr val="F26B43"/>
          </p15:clr>
        </p15:guide>
        <p15:guide id="24" orient="horz" pos="38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1" y="1723877"/>
            <a:ext cx="7956000" cy="1368425"/>
          </a:xfrm>
        </p:spPr>
        <p:txBody>
          <a:bodyPr/>
          <a:lstStyle/>
          <a:p>
            <a:r>
              <a:rPr lang="en-GB" dirty="0" smtClean="0"/>
              <a:t>Geothermal Innovation</a:t>
            </a:r>
            <a:br>
              <a:rPr lang="en-GB" dirty="0" smtClean="0"/>
            </a:br>
            <a:r>
              <a:rPr lang="en-GB" sz="3200" dirty="0" smtClean="0"/>
              <a:t>State of art and evolutionary roadmap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sz="2800" b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1" y="2873463"/>
            <a:ext cx="1985564" cy="276999"/>
          </a:xfrm>
        </p:spPr>
        <p:txBody>
          <a:bodyPr/>
          <a:lstStyle/>
          <a:p>
            <a:r>
              <a:rPr lang="en-GB" sz="2400" i="1" dirty="0" smtClean="0"/>
              <a:t>April 2016</a:t>
            </a:r>
            <a:endParaRPr lang="en-GB" sz="2400" i="1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229695" y="809033"/>
            <a:ext cx="7560000" cy="276999"/>
          </a:xfrm>
          <a:prstGeom prst="rect">
            <a:avLst/>
          </a:prstGeom>
        </p:spPr>
        <p:txBody>
          <a:bodyPr vert="horz" wrap="square" lIns="0" tIns="0" rIns="180000" bIns="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/>
              <a:buNone/>
              <a:tabLst>
                <a:tab pos="1057275" algn="l"/>
              </a:tabLst>
              <a:defRPr/>
            </a:pPr>
            <a:endParaRPr kumimoji="0" lang="en-GB" sz="32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899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2"/>
          <p:cNvSpPr txBox="1">
            <a:spLocks/>
          </p:cNvSpPr>
          <p:nvPr/>
        </p:nvSpPr>
        <p:spPr>
          <a:xfrm>
            <a:off x="1487488" y="269632"/>
            <a:ext cx="8558400" cy="595149"/>
          </a:xfrm>
          <a:prstGeom prst="rect">
            <a:avLst/>
          </a:prstGeom>
        </p:spPr>
        <p:txBody>
          <a:bodyPr lIns="121917" tIns="60958" rIns="121917" bIns="60958"/>
          <a:lstStyle/>
          <a:p>
            <a:pPr marL="126997" lvl="3" indent="-21166" defTabSz="1269968" eaLnBrk="0" hangingPunct="0">
              <a:spcBef>
                <a:spcPts val="400"/>
              </a:spcBef>
              <a:spcAft>
                <a:spcPts val="400"/>
              </a:spcAft>
              <a:defRPr/>
            </a:pPr>
            <a:r>
              <a:rPr lang="en-US" sz="2700" dirty="0" smtClean="0">
                <a:solidFill>
                  <a:srgbClr val="00319E"/>
                </a:solidFill>
                <a:cs typeface="Calibri" pitchFamily="34" charset="0"/>
              </a:rPr>
              <a:t>GEO IBO</a:t>
            </a:r>
            <a:endParaRPr lang="en-US" sz="2700" dirty="0">
              <a:solidFill>
                <a:srgbClr val="00319E"/>
              </a:solidFill>
              <a:latin typeface="Arial"/>
              <a:cs typeface="Calibri" pitchFamily="34" charset="0"/>
            </a:endParaRPr>
          </a:p>
        </p:txBody>
      </p:sp>
      <p:sp>
        <p:nvSpPr>
          <p:cNvPr id="5" name="Text Placeholder 3"/>
          <p:cNvSpPr txBox="1">
            <a:spLocks/>
          </p:cNvSpPr>
          <p:nvPr/>
        </p:nvSpPr>
        <p:spPr>
          <a:xfrm>
            <a:off x="1583498" y="728873"/>
            <a:ext cx="6493703" cy="504056"/>
          </a:xfrm>
          <a:prstGeom prst="rect">
            <a:avLst/>
          </a:prstGeom>
        </p:spPr>
        <p:txBody>
          <a:bodyPr lIns="121917" tIns="60958" rIns="121917" bIns="60958"/>
          <a:lstStyle/>
          <a:p>
            <a:pPr defTabSz="609585">
              <a:lnSpc>
                <a:spcPts val="3733"/>
              </a:lnSpc>
              <a:defRPr/>
            </a:pPr>
            <a:r>
              <a:rPr lang="en-US" sz="2100" dirty="0" smtClean="0">
                <a:solidFill>
                  <a:srgbClr val="0033A0"/>
                </a:solidFill>
                <a:latin typeface="Arial"/>
                <a:ea typeface="+mj-ea"/>
                <a:cs typeface="Arial"/>
              </a:rPr>
              <a:t>Executive summary:</a:t>
            </a:r>
            <a:endParaRPr lang="en-US" sz="2100" dirty="0">
              <a:solidFill>
                <a:srgbClr val="0033A0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37" name="CasellaDiTesto 36"/>
          <p:cNvSpPr txBox="1"/>
          <p:nvPr/>
        </p:nvSpPr>
        <p:spPr>
          <a:xfrm>
            <a:off x="927426" y="1438030"/>
            <a:ext cx="10587241" cy="481558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lIns="121917" tIns="60958" rIns="121917" bIns="60958" rtlCol="0" anchor="ctr">
            <a:noAutofit/>
          </a:bodyPr>
          <a:lstStyle/>
          <a:p>
            <a:r>
              <a:rPr lang="it-IT" sz="1900" dirty="0" smtClean="0">
                <a:solidFill>
                  <a:schemeClr val="accent5">
                    <a:lumMod val="75000"/>
                  </a:schemeClr>
                </a:solidFill>
              </a:rPr>
              <a:t>Strong </a:t>
            </a:r>
            <a:r>
              <a:rPr lang="it-IT" sz="1900" dirty="0" err="1" smtClean="0">
                <a:solidFill>
                  <a:schemeClr val="accent5">
                    <a:lumMod val="75000"/>
                  </a:schemeClr>
                </a:solidFill>
              </a:rPr>
              <a:t>potential</a:t>
            </a:r>
            <a:r>
              <a:rPr lang="it-IT" sz="1900" dirty="0" smtClean="0">
                <a:solidFill>
                  <a:schemeClr val="accent5">
                    <a:lumMod val="75000"/>
                  </a:schemeClr>
                </a:solidFill>
              </a:rPr>
              <a:t> of Geothermal </a:t>
            </a:r>
            <a:r>
              <a:rPr lang="it-IT" sz="1900" dirty="0" err="1" smtClean="0">
                <a:solidFill>
                  <a:schemeClr val="accent5">
                    <a:lumMod val="75000"/>
                  </a:schemeClr>
                </a:solidFill>
              </a:rPr>
              <a:t>technology</a:t>
            </a:r>
            <a:r>
              <a:rPr lang="it-IT" sz="1900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sz="1900" dirty="0" smtClean="0">
                <a:solidFill>
                  <a:schemeClr val="accent5">
                    <a:lumMod val="75000"/>
                  </a:schemeClr>
                </a:solidFill>
              </a:rPr>
              <a:t>Research and Innovation are fundamental for a better exploitation of the geothermal resources; the production plateau of the ‘70 has been fully recovered from the innovative ideas of reinjection, deep exploration and stimulation, never applied before in our field; </a:t>
            </a:r>
            <a:r>
              <a:rPr lang="en-US" sz="1900" dirty="0" smtClean="0">
                <a:solidFill>
                  <a:schemeClr val="accent6"/>
                </a:solidFill>
              </a:rPr>
              <a:t>Today we are facing with </a:t>
            </a:r>
            <a:r>
              <a:rPr lang="en-US" sz="1900" b="1" dirty="0" smtClean="0">
                <a:solidFill>
                  <a:schemeClr val="accent6"/>
                </a:solidFill>
              </a:rPr>
              <a:t>new innovation frontiers</a:t>
            </a:r>
            <a:r>
              <a:rPr lang="en-US" sz="1900" dirty="0" smtClean="0">
                <a:solidFill>
                  <a:schemeClr val="accent6"/>
                </a:solidFill>
              </a:rPr>
              <a:t>:</a:t>
            </a:r>
          </a:p>
          <a:p>
            <a:endParaRPr lang="it-IT" sz="19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900" dirty="0" smtClean="0">
                <a:solidFill>
                  <a:schemeClr val="accent6"/>
                </a:solidFill>
              </a:rPr>
              <a:t> Better </a:t>
            </a:r>
            <a:r>
              <a:rPr lang="en-US" sz="1900" b="1" dirty="0" smtClean="0">
                <a:solidFill>
                  <a:schemeClr val="accent6"/>
                </a:solidFill>
              </a:rPr>
              <a:t>resource assessment </a:t>
            </a:r>
            <a:r>
              <a:rPr lang="en-US" sz="1900" dirty="0" smtClean="0">
                <a:solidFill>
                  <a:schemeClr val="accent6"/>
                </a:solidFill>
              </a:rPr>
              <a:t>(exploration)</a:t>
            </a:r>
          </a:p>
          <a:p>
            <a:pPr>
              <a:buFont typeface="Arial" pitchFamily="34" charset="0"/>
              <a:buChar char="•"/>
            </a:pPr>
            <a:r>
              <a:rPr lang="en-US" sz="1900" dirty="0" smtClean="0">
                <a:solidFill>
                  <a:schemeClr val="accent6"/>
                </a:solidFill>
              </a:rPr>
              <a:t> Better </a:t>
            </a:r>
            <a:r>
              <a:rPr lang="en-US" sz="1900" b="1" dirty="0" smtClean="0">
                <a:solidFill>
                  <a:schemeClr val="accent6"/>
                </a:solidFill>
              </a:rPr>
              <a:t>drilling technologies </a:t>
            </a:r>
            <a:r>
              <a:rPr lang="en-US" sz="1900" dirty="0" smtClean="0">
                <a:solidFill>
                  <a:schemeClr val="accent6"/>
                </a:solidFill>
              </a:rPr>
              <a:t>(faster-cheaper)</a:t>
            </a:r>
          </a:p>
          <a:p>
            <a:pPr>
              <a:buFont typeface="Arial" pitchFamily="34" charset="0"/>
              <a:buChar char="•"/>
            </a:pPr>
            <a:r>
              <a:rPr lang="en-US" sz="1900" dirty="0" smtClean="0">
                <a:solidFill>
                  <a:schemeClr val="accent6"/>
                </a:solidFill>
              </a:rPr>
              <a:t> Better </a:t>
            </a:r>
            <a:r>
              <a:rPr lang="en-US" sz="1900" b="1" dirty="0" smtClean="0">
                <a:solidFill>
                  <a:schemeClr val="accent6"/>
                </a:solidFill>
              </a:rPr>
              <a:t>efficiency in low temperature binary plants</a:t>
            </a:r>
          </a:p>
          <a:p>
            <a:pPr>
              <a:buFont typeface="Arial" pitchFamily="34" charset="0"/>
              <a:buChar char="•"/>
            </a:pPr>
            <a:r>
              <a:rPr lang="en-US" sz="1900" dirty="0" smtClean="0">
                <a:solidFill>
                  <a:schemeClr val="accent6"/>
                </a:solidFill>
              </a:rPr>
              <a:t> Better </a:t>
            </a:r>
            <a:r>
              <a:rPr lang="en-US" sz="1900" b="1" dirty="0" smtClean="0">
                <a:solidFill>
                  <a:schemeClr val="accent6"/>
                </a:solidFill>
              </a:rPr>
              <a:t>mitigation of corrosion and scaling</a:t>
            </a:r>
          </a:p>
          <a:p>
            <a:pPr>
              <a:buFont typeface="Arial" pitchFamily="34" charset="0"/>
              <a:buChar char="•"/>
            </a:pPr>
            <a:r>
              <a:rPr lang="en-US" sz="1900" dirty="0" smtClean="0">
                <a:solidFill>
                  <a:schemeClr val="accent6"/>
                </a:solidFill>
              </a:rPr>
              <a:t> Integrated </a:t>
            </a:r>
            <a:r>
              <a:rPr lang="en-US" sz="1900" b="1" dirty="0" smtClean="0">
                <a:solidFill>
                  <a:schemeClr val="accent6"/>
                </a:solidFill>
              </a:rPr>
              <a:t>modeling for improving operation </a:t>
            </a:r>
          </a:p>
          <a:p>
            <a:pPr>
              <a:buFont typeface="Arial" pitchFamily="34" charset="0"/>
              <a:buChar char="•"/>
            </a:pPr>
            <a:r>
              <a:rPr lang="en-US" sz="1900" dirty="0" smtClean="0">
                <a:solidFill>
                  <a:schemeClr val="accent6"/>
                </a:solidFill>
              </a:rPr>
              <a:t> </a:t>
            </a:r>
            <a:r>
              <a:rPr lang="en-US" sz="1900" b="1" dirty="0" smtClean="0">
                <a:solidFill>
                  <a:schemeClr val="accent6"/>
                </a:solidFill>
              </a:rPr>
              <a:t>Technological improvements </a:t>
            </a:r>
            <a:r>
              <a:rPr lang="en-US" sz="1900" dirty="0" smtClean="0">
                <a:solidFill>
                  <a:schemeClr val="accent6"/>
                </a:solidFill>
              </a:rPr>
              <a:t>in major equipments</a:t>
            </a:r>
          </a:p>
          <a:p>
            <a:pPr>
              <a:buFont typeface="Arial" pitchFamily="34" charset="0"/>
              <a:buChar char="•"/>
            </a:pPr>
            <a:r>
              <a:rPr lang="en-US" sz="1900" dirty="0" smtClean="0">
                <a:solidFill>
                  <a:schemeClr val="accent6"/>
                </a:solidFill>
              </a:rPr>
              <a:t> Exploitation of the deep supercritical fluids</a:t>
            </a:r>
          </a:p>
          <a:p>
            <a:pPr>
              <a:buFont typeface="Arial" pitchFamily="34" charset="0"/>
              <a:buChar char="•"/>
            </a:pPr>
            <a:r>
              <a:rPr lang="en-US" sz="1900" dirty="0" smtClean="0">
                <a:solidFill>
                  <a:schemeClr val="accent6"/>
                </a:solidFill>
              </a:rPr>
              <a:t> Hybrid systems (sun-biomass-hydro)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2"/>
          <p:cNvSpPr txBox="1">
            <a:spLocks/>
          </p:cNvSpPr>
          <p:nvPr/>
        </p:nvSpPr>
        <p:spPr>
          <a:xfrm>
            <a:off x="1487488" y="269632"/>
            <a:ext cx="8558400" cy="595149"/>
          </a:xfrm>
          <a:prstGeom prst="rect">
            <a:avLst/>
          </a:prstGeom>
        </p:spPr>
        <p:txBody>
          <a:bodyPr lIns="121917" tIns="60958" rIns="121917" bIns="60958"/>
          <a:lstStyle/>
          <a:p>
            <a:pPr marL="126997" lvl="3" indent="-21166" defTabSz="1269968" eaLnBrk="0" hangingPunct="0">
              <a:spcBef>
                <a:spcPts val="400"/>
              </a:spcBef>
              <a:spcAft>
                <a:spcPts val="400"/>
              </a:spcAft>
              <a:defRPr/>
            </a:pPr>
            <a:r>
              <a:rPr lang="en-US" sz="2700" dirty="0" smtClean="0">
                <a:solidFill>
                  <a:srgbClr val="00319E"/>
                </a:solidFill>
                <a:cs typeface="Calibri" pitchFamily="34" charset="0"/>
              </a:rPr>
              <a:t>GEOIBO</a:t>
            </a:r>
            <a:endParaRPr lang="en-US" sz="2700" dirty="0">
              <a:solidFill>
                <a:srgbClr val="00319E"/>
              </a:solidFill>
              <a:latin typeface="Arial"/>
              <a:cs typeface="Calibri" pitchFamily="34" charset="0"/>
            </a:endParaRPr>
          </a:p>
        </p:txBody>
      </p:sp>
      <p:sp>
        <p:nvSpPr>
          <p:cNvPr id="5" name="Text Placeholder 3"/>
          <p:cNvSpPr txBox="1">
            <a:spLocks/>
          </p:cNvSpPr>
          <p:nvPr/>
        </p:nvSpPr>
        <p:spPr>
          <a:xfrm>
            <a:off x="1583498" y="728873"/>
            <a:ext cx="6493703" cy="504056"/>
          </a:xfrm>
          <a:prstGeom prst="rect">
            <a:avLst/>
          </a:prstGeom>
        </p:spPr>
        <p:txBody>
          <a:bodyPr lIns="121917" tIns="60958" rIns="121917" bIns="60958"/>
          <a:lstStyle/>
          <a:p>
            <a:pPr defTabSz="609585">
              <a:lnSpc>
                <a:spcPts val="3733"/>
              </a:lnSpc>
              <a:defRPr/>
            </a:pPr>
            <a:r>
              <a:rPr lang="en-US" sz="2100" dirty="0" smtClean="0">
                <a:solidFill>
                  <a:srgbClr val="0033A0"/>
                </a:solidFill>
                <a:latin typeface="Arial"/>
                <a:ea typeface="+mj-ea"/>
                <a:cs typeface="Arial"/>
              </a:rPr>
              <a:t>Strategy</a:t>
            </a:r>
            <a:endParaRPr lang="en-US" sz="2100" dirty="0">
              <a:solidFill>
                <a:srgbClr val="0033A0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37" name="Rettangolo 36"/>
          <p:cNvSpPr/>
          <p:nvPr/>
        </p:nvSpPr>
        <p:spPr>
          <a:xfrm>
            <a:off x="200164" y="1950111"/>
            <a:ext cx="1440000" cy="36394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600" b="1" dirty="0" smtClean="0"/>
              <a:t>STREAM</a:t>
            </a:r>
            <a:endParaRPr lang="en-US" sz="1600" b="1" dirty="0"/>
          </a:p>
        </p:txBody>
      </p:sp>
      <p:sp>
        <p:nvSpPr>
          <p:cNvPr id="38" name="Rettangolo 37"/>
          <p:cNvSpPr/>
          <p:nvPr/>
        </p:nvSpPr>
        <p:spPr>
          <a:xfrm>
            <a:off x="1731752" y="1950111"/>
            <a:ext cx="7296000" cy="36394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600" b="1" dirty="0" smtClean="0"/>
              <a:t>RATIONALE</a:t>
            </a:r>
            <a:endParaRPr lang="en-US" sz="1600" b="1" dirty="0"/>
          </a:p>
        </p:txBody>
      </p:sp>
      <p:sp>
        <p:nvSpPr>
          <p:cNvPr id="39" name="Rettangolo 38"/>
          <p:cNvSpPr/>
          <p:nvPr/>
        </p:nvSpPr>
        <p:spPr>
          <a:xfrm>
            <a:off x="10903050" y="1950111"/>
            <a:ext cx="1091820" cy="36394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600" b="1" dirty="0" smtClean="0"/>
              <a:t>IMPACT</a:t>
            </a:r>
            <a:endParaRPr lang="en-US" sz="1600" b="1" dirty="0"/>
          </a:p>
        </p:txBody>
      </p:sp>
      <p:sp>
        <p:nvSpPr>
          <p:cNvPr id="40" name="Rettangolo 39"/>
          <p:cNvSpPr/>
          <p:nvPr/>
        </p:nvSpPr>
        <p:spPr>
          <a:xfrm>
            <a:off x="9122813" y="1950111"/>
            <a:ext cx="1680000" cy="36394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600" b="1" dirty="0" smtClean="0"/>
              <a:t>TARGET</a:t>
            </a:r>
            <a:endParaRPr lang="en-US" sz="1600" b="1" dirty="0"/>
          </a:p>
        </p:txBody>
      </p:sp>
      <p:sp>
        <p:nvSpPr>
          <p:cNvPr id="41" name="Rettangolo 40"/>
          <p:cNvSpPr/>
          <p:nvPr/>
        </p:nvSpPr>
        <p:spPr>
          <a:xfrm>
            <a:off x="200164" y="2408072"/>
            <a:ext cx="1440000" cy="624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050" dirty="0" smtClean="0">
                <a:solidFill>
                  <a:schemeClr val="accent5">
                    <a:lumMod val="75000"/>
                  </a:schemeClr>
                </a:solidFill>
              </a:rPr>
              <a:t>INNOVATIVE O&amp;M</a:t>
            </a:r>
            <a:endParaRPr lang="en-US" sz="105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2" name="Rettangolo 41"/>
          <p:cNvSpPr/>
          <p:nvPr/>
        </p:nvSpPr>
        <p:spPr>
          <a:xfrm>
            <a:off x="1734781" y="2408072"/>
            <a:ext cx="7296000" cy="624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To </a:t>
            </a:r>
            <a:r>
              <a:rPr lang="en-US" sz="1100" dirty="0" smtClean="0">
                <a:solidFill>
                  <a:srgbClr val="FF0000"/>
                </a:solidFill>
              </a:rPr>
              <a:t>increase plant performance and availability</a:t>
            </a:r>
            <a:r>
              <a:rPr lang="en-US" sz="1100" dirty="0" smtClean="0">
                <a:solidFill>
                  <a:schemeClr val="tx1"/>
                </a:solidFill>
              </a:rPr>
              <a:t>, with more </a:t>
            </a:r>
            <a:r>
              <a:rPr lang="en-US" sz="1100" dirty="0" smtClean="0">
                <a:solidFill>
                  <a:srgbClr val="FF0000"/>
                </a:solidFill>
              </a:rPr>
              <a:t>automation</a:t>
            </a:r>
            <a:r>
              <a:rPr lang="en-US" sz="1100" dirty="0" smtClean="0">
                <a:solidFill>
                  <a:schemeClr val="tx1"/>
                </a:solidFill>
              </a:rPr>
              <a:t> for </a:t>
            </a:r>
            <a:r>
              <a:rPr lang="en-US" sz="1100" dirty="0" smtClean="0">
                <a:solidFill>
                  <a:srgbClr val="FF0000"/>
                </a:solidFill>
              </a:rPr>
              <a:t>predictive maintenance</a:t>
            </a:r>
            <a:r>
              <a:rPr lang="en-US" sz="1100" dirty="0" smtClean="0">
                <a:solidFill>
                  <a:schemeClr val="tx1"/>
                </a:solidFill>
              </a:rPr>
              <a:t>; to upgrade the operational activities using </a:t>
            </a:r>
            <a:r>
              <a:rPr lang="en-US" sz="1100" dirty="0" smtClean="0">
                <a:solidFill>
                  <a:srgbClr val="FF0000"/>
                </a:solidFill>
              </a:rPr>
              <a:t>advanced diagnostic systems</a:t>
            </a:r>
            <a:r>
              <a:rPr lang="en-US" sz="1100" dirty="0" smtClean="0">
                <a:solidFill>
                  <a:schemeClr val="tx1"/>
                </a:solidFill>
              </a:rPr>
              <a:t>, with an holistic approach </a:t>
            </a:r>
            <a:r>
              <a:rPr lang="en-US" sz="1100" dirty="0" smtClean="0">
                <a:solidFill>
                  <a:schemeClr val="tx1"/>
                </a:solidFill>
              </a:rPr>
              <a:t/>
            </a:r>
            <a:br>
              <a:rPr lang="en-US" sz="1100" dirty="0" smtClean="0">
                <a:solidFill>
                  <a:schemeClr val="tx1"/>
                </a:solidFill>
              </a:rPr>
            </a:br>
            <a:r>
              <a:rPr lang="en-US" sz="1100" dirty="0" smtClean="0">
                <a:solidFill>
                  <a:schemeClr val="tx1"/>
                </a:solidFill>
              </a:rPr>
              <a:t>of </a:t>
            </a:r>
            <a:r>
              <a:rPr lang="en-US" sz="1100" dirty="0" smtClean="0">
                <a:solidFill>
                  <a:schemeClr val="tx1"/>
                </a:solidFill>
              </a:rPr>
              <a:t>the entire geothermal process. </a:t>
            </a:r>
          </a:p>
        </p:txBody>
      </p:sp>
      <p:sp>
        <p:nvSpPr>
          <p:cNvPr id="43" name="Rettangolo 42"/>
          <p:cNvSpPr/>
          <p:nvPr/>
        </p:nvSpPr>
        <p:spPr>
          <a:xfrm>
            <a:off x="10906079" y="2408072"/>
            <a:ext cx="1091820" cy="624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4" name="Rettangolo 43"/>
          <p:cNvSpPr/>
          <p:nvPr/>
        </p:nvSpPr>
        <p:spPr>
          <a:xfrm>
            <a:off x="9125843" y="2408072"/>
            <a:ext cx="1680000" cy="624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 smtClean="0">
                <a:solidFill>
                  <a:schemeClr val="accent5">
                    <a:lumMod val="75000"/>
                  </a:schemeClr>
                </a:solidFill>
              </a:rPr>
              <a:t>Increase of production; reduction of O&amp;M costs</a:t>
            </a:r>
            <a:endParaRPr lang="en-US" sz="11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1" name="Rettangolo 70"/>
          <p:cNvSpPr/>
          <p:nvPr/>
        </p:nvSpPr>
        <p:spPr>
          <a:xfrm>
            <a:off x="200164" y="3157179"/>
            <a:ext cx="1440000" cy="624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050" dirty="0" smtClean="0">
                <a:solidFill>
                  <a:schemeClr val="accent5">
                    <a:lumMod val="75000"/>
                  </a:schemeClr>
                </a:solidFill>
              </a:rPr>
              <a:t>DRILLING TECNHNOLOGIES</a:t>
            </a:r>
            <a:endParaRPr lang="en-US" sz="105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2" name="Rettangolo 71"/>
          <p:cNvSpPr/>
          <p:nvPr/>
        </p:nvSpPr>
        <p:spPr>
          <a:xfrm>
            <a:off x="1734781" y="3157179"/>
            <a:ext cx="7296000" cy="624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To intensify the effort in for drilling technologies, which are one of the criticalities of the value chain, considering both economical and resource exploitation aspects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73" name="Rettangolo 72"/>
          <p:cNvSpPr/>
          <p:nvPr/>
        </p:nvSpPr>
        <p:spPr>
          <a:xfrm>
            <a:off x="10906079" y="3157179"/>
            <a:ext cx="1091820" cy="624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4" name="Rettangolo 73"/>
          <p:cNvSpPr/>
          <p:nvPr/>
        </p:nvSpPr>
        <p:spPr>
          <a:xfrm>
            <a:off x="9125843" y="3157179"/>
            <a:ext cx="1680000" cy="624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 smtClean="0">
                <a:solidFill>
                  <a:schemeClr val="accent5">
                    <a:lumMod val="75000"/>
                  </a:schemeClr>
                </a:solidFill>
              </a:rPr>
              <a:t>Reduction of drilling cost; increase safety in drilling</a:t>
            </a:r>
            <a:endParaRPr lang="en-US" sz="11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6" name="Rettangolo 75"/>
          <p:cNvSpPr/>
          <p:nvPr/>
        </p:nvSpPr>
        <p:spPr>
          <a:xfrm>
            <a:off x="200164" y="3888088"/>
            <a:ext cx="1440000" cy="624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050" dirty="0" smtClean="0">
                <a:solidFill>
                  <a:schemeClr val="accent5">
                    <a:lumMod val="75000"/>
                  </a:schemeClr>
                </a:solidFill>
              </a:rPr>
              <a:t>CORROSION &amp; SCALING</a:t>
            </a:r>
            <a:endParaRPr lang="en-US" sz="105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7" name="Rettangolo 76"/>
          <p:cNvSpPr/>
          <p:nvPr/>
        </p:nvSpPr>
        <p:spPr>
          <a:xfrm>
            <a:off x="1734781" y="3888088"/>
            <a:ext cx="7296000" cy="624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To approach the corrosion and scaling problem, which are one of the most sensible </a:t>
            </a:r>
            <a:r>
              <a:rPr lang="en-US" sz="1100" b="1" dirty="0" smtClean="0">
                <a:solidFill>
                  <a:schemeClr val="tx1"/>
                </a:solidFill>
              </a:rPr>
              <a:t>operative issues</a:t>
            </a:r>
            <a:r>
              <a:rPr lang="en-US" sz="1100" dirty="0" smtClean="0">
                <a:solidFill>
                  <a:schemeClr val="tx1"/>
                </a:solidFill>
              </a:rPr>
              <a:t>; </a:t>
            </a:r>
            <a:r>
              <a:rPr lang="en-US" sz="1100" dirty="0" smtClean="0">
                <a:solidFill>
                  <a:srgbClr val="FF0000"/>
                </a:solidFill>
              </a:rPr>
              <a:t>improvement of actual technology for chemical or physical treatment </a:t>
            </a:r>
            <a:r>
              <a:rPr lang="en-US" sz="1100" dirty="0" smtClean="0">
                <a:solidFill>
                  <a:schemeClr val="tx1"/>
                </a:solidFill>
              </a:rPr>
              <a:t>and for </a:t>
            </a:r>
            <a:r>
              <a:rPr lang="en-US" sz="1100" dirty="0" smtClean="0">
                <a:solidFill>
                  <a:srgbClr val="FF0000"/>
                </a:solidFill>
              </a:rPr>
              <a:t>monitoring systems  </a:t>
            </a:r>
            <a:r>
              <a:rPr lang="en-US" sz="1100" dirty="0" smtClean="0">
                <a:solidFill>
                  <a:schemeClr val="tx1"/>
                </a:solidFill>
              </a:rPr>
              <a:t>(including cost reduction); </a:t>
            </a:r>
            <a:r>
              <a:rPr lang="en-US" sz="1100" dirty="0" smtClean="0">
                <a:solidFill>
                  <a:srgbClr val="FF0000"/>
                </a:solidFill>
              </a:rPr>
              <a:t>new material anti corrosion and new operational procedure </a:t>
            </a:r>
            <a:r>
              <a:rPr lang="en-US" sz="1100" dirty="0" smtClean="0">
                <a:solidFill>
                  <a:schemeClr val="tx1"/>
                </a:solidFill>
              </a:rPr>
              <a:t>to mitigate its </a:t>
            </a:r>
            <a:r>
              <a:rPr lang="en-US" sz="1100" dirty="0" err="1" smtClean="0">
                <a:solidFill>
                  <a:schemeClr val="tx1"/>
                </a:solidFill>
              </a:rPr>
              <a:t>efefct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78" name="Rettangolo 77"/>
          <p:cNvSpPr/>
          <p:nvPr/>
        </p:nvSpPr>
        <p:spPr>
          <a:xfrm>
            <a:off x="10906079" y="3888088"/>
            <a:ext cx="1091820" cy="624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9" name="Rettangolo 78"/>
          <p:cNvSpPr/>
          <p:nvPr/>
        </p:nvSpPr>
        <p:spPr>
          <a:xfrm>
            <a:off x="9125843" y="3888088"/>
            <a:ext cx="1680000" cy="624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 smtClean="0">
                <a:solidFill>
                  <a:schemeClr val="accent5">
                    <a:lumMod val="75000"/>
                  </a:schemeClr>
                </a:solidFill>
              </a:rPr>
              <a:t>Reduction of O&amp;M costs; increase availability; more safety in operation</a:t>
            </a:r>
            <a:endParaRPr lang="en-US" sz="11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1" name="Rettangolo 80"/>
          <p:cNvSpPr/>
          <p:nvPr/>
        </p:nvSpPr>
        <p:spPr>
          <a:xfrm>
            <a:off x="200164" y="4637201"/>
            <a:ext cx="1440000" cy="624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050" dirty="0" smtClean="0">
                <a:solidFill>
                  <a:schemeClr val="accent5">
                    <a:lumMod val="75000"/>
                  </a:schemeClr>
                </a:solidFill>
              </a:rPr>
              <a:t>CONVERSION EFFICIENCY</a:t>
            </a:r>
            <a:endParaRPr lang="en-US" sz="105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2" name="Rettangolo 81"/>
          <p:cNvSpPr/>
          <p:nvPr/>
        </p:nvSpPr>
        <p:spPr>
          <a:xfrm>
            <a:off x="1734781" y="4637201"/>
            <a:ext cx="7296000" cy="624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 To improve the </a:t>
            </a:r>
            <a:r>
              <a:rPr lang="en-US" sz="1100" dirty="0" smtClean="0">
                <a:solidFill>
                  <a:srgbClr val="FF0000"/>
                </a:solidFill>
              </a:rPr>
              <a:t>overall conversion efficiency in the cycle</a:t>
            </a:r>
            <a:r>
              <a:rPr lang="en-US" sz="1100" dirty="0" smtClean="0">
                <a:solidFill>
                  <a:schemeClr val="tx1"/>
                </a:solidFill>
              </a:rPr>
              <a:t>, both for binary plant and steam  turbine, </a:t>
            </a:r>
            <a:r>
              <a:rPr lang="en-US" sz="1100" dirty="0" smtClean="0">
                <a:solidFill>
                  <a:schemeClr val="tx1"/>
                </a:solidFill>
              </a:rPr>
              <a:t/>
            </a:r>
            <a:br>
              <a:rPr lang="en-US" sz="1100" dirty="0" smtClean="0">
                <a:solidFill>
                  <a:schemeClr val="tx1"/>
                </a:solidFill>
              </a:rPr>
            </a:br>
            <a:r>
              <a:rPr lang="en-US" sz="1100" dirty="0" smtClean="0">
                <a:solidFill>
                  <a:schemeClr val="tx1"/>
                </a:solidFill>
              </a:rPr>
              <a:t>with </a:t>
            </a:r>
            <a:r>
              <a:rPr lang="en-US" sz="1100" dirty="0" smtClean="0">
                <a:solidFill>
                  <a:schemeClr val="tx1"/>
                </a:solidFill>
              </a:rPr>
              <a:t>special focus on medium resource temperature, as well as water saving issues;</a:t>
            </a:r>
          </a:p>
          <a:p>
            <a:pPr algn="ctr"/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83" name="Rettangolo 82"/>
          <p:cNvSpPr/>
          <p:nvPr/>
        </p:nvSpPr>
        <p:spPr>
          <a:xfrm>
            <a:off x="10906079" y="4637201"/>
            <a:ext cx="1091820" cy="624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4" name="Rettangolo 83"/>
          <p:cNvSpPr/>
          <p:nvPr/>
        </p:nvSpPr>
        <p:spPr>
          <a:xfrm>
            <a:off x="9125843" y="4637201"/>
            <a:ext cx="1680000" cy="624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 smtClean="0">
                <a:solidFill>
                  <a:schemeClr val="accent5">
                    <a:lumMod val="75000"/>
                  </a:schemeClr>
                </a:solidFill>
              </a:rPr>
              <a:t>Increase of production; less mining costs; </a:t>
            </a:r>
            <a:r>
              <a:rPr lang="en-US" sz="1100" dirty="0" err="1" smtClean="0">
                <a:solidFill>
                  <a:schemeClr val="accent5">
                    <a:lumMod val="75000"/>
                  </a:schemeClr>
                </a:solidFill>
              </a:rPr>
              <a:t>betetr</a:t>
            </a:r>
            <a:r>
              <a:rPr lang="en-US" sz="1100" dirty="0" smtClean="0">
                <a:solidFill>
                  <a:schemeClr val="accent5">
                    <a:lumMod val="75000"/>
                  </a:schemeClr>
                </a:solidFill>
              </a:rPr>
              <a:t> environmental impact</a:t>
            </a:r>
            <a:endParaRPr lang="en-US" sz="11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6" name="Rettangolo 85"/>
          <p:cNvSpPr/>
          <p:nvPr/>
        </p:nvSpPr>
        <p:spPr>
          <a:xfrm>
            <a:off x="200164" y="5386309"/>
            <a:ext cx="1440000" cy="624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050" dirty="0" smtClean="0">
                <a:solidFill>
                  <a:schemeClr val="accent5">
                    <a:lumMod val="75000"/>
                  </a:schemeClr>
                </a:solidFill>
              </a:rPr>
              <a:t>EXPLORATION TECHNOLOGIES</a:t>
            </a:r>
            <a:endParaRPr lang="en-US" sz="105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7" name="Rettangolo 86"/>
          <p:cNvSpPr/>
          <p:nvPr/>
        </p:nvSpPr>
        <p:spPr>
          <a:xfrm>
            <a:off x="1734781" y="5386309"/>
            <a:ext cx="7296000" cy="624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To indentify a better exploration technology, with </a:t>
            </a:r>
            <a:r>
              <a:rPr lang="en-US" sz="1100" dirty="0" smtClean="0">
                <a:solidFill>
                  <a:srgbClr val="FF0000"/>
                </a:solidFill>
              </a:rPr>
              <a:t>new tools </a:t>
            </a:r>
            <a:r>
              <a:rPr lang="en-US" sz="1100" dirty="0" smtClean="0">
                <a:solidFill>
                  <a:schemeClr val="tx1"/>
                </a:solidFill>
              </a:rPr>
              <a:t>and an </a:t>
            </a:r>
            <a:r>
              <a:rPr lang="en-US" sz="1100" dirty="0" smtClean="0">
                <a:solidFill>
                  <a:srgbClr val="FF0000"/>
                </a:solidFill>
              </a:rPr>
              <a:t>integrated modeling approach</a:t>
            </a:r>
            <a:r>
              <a:rPr lang="en-US" sz="1100" dirty="0" smtClean="0">
                <a:solidFill>
                  <a:schemeClr val="tx1"/>
                </a:solidFill>
              </a:rPr>
              <a:t>, in order to reduce the uncertainness in the resource assessment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89" name="Rettangolo 88"/>
          <p:cNvSpPr/>
          <p:nvPr/>
        </p:nvSpPr>
        <p:spPr>
          <a:xfrm>
            <a:off x="10906079" y="5386309"/>
            <a:ext cx="1091820" cy="624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2" name="Rettangolo 91"/>
          <p:cNvSpPr/>
          <p:nvPr/>
        </p:nvSpPr>
        <p:spPr>
          <a:xfrm>
            <a:off x="9125843" y="5386309"/>
            <a:ext cx="1680000" cy="624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 smtClean="0">
                <a:solidFill>
                  <a:schemeClr val="accent5">
                    <a:lumMod val="75000"/>
                  </a:schemeClr>
                </a:solidFill>
              </a:rPr>
              <a:t>Reduction of mining risk; better resource assessment</a:t>
            </a:r>
            <a:endParaRPr lang="en-US" sz="11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21" name="Rettangolo 120"/>
          <p:cNvSpPr/>
          <p:nvPr/>
        </p:nvSpPr>
        <p:spPr>
          <a:xfrm>
            <a:off x="200164" y="6099035"/>
            <a:ext cx="1440000" cy="624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050" dirty="0" smtClean="0">
                <a:solidFill>
                  <a:schemeClr val="accent5">
                    <a:lumMod val="75000"/>
                  </a:schemeClr>
                </a:solidFill>
              </a:rPr>
              <a:t>HYBRID APPLICATIONS/ SUPECRITICAL FLUIDS</a:t>
            </a:r>
            <a:endParaRPr lang="en-US" sz="105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22" name="Rettangolo 121"/>
          <p:cNvSpPr/>
          <p:nvPr/>
        </p:nvSpPr>
        <p:spPr>
          <a:xfrm>
            <a:off x="1737811" y="6099035"/>
            <a:ext cx="7296000" cy="624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To intensify the efforts in </a:t>
            </a:r>
            <a:r>
              <a:rPr lang="en-US" sz="1100" dirty="0" smtClean="0">
                <a:solidFill>
                  <a:schemeClr val="tx1"/>
                </a:solidFill>
              </a:rPr>
              <a:t>s </a:t>
            </a:r>
            <a:r>
              <a:rPr lang="en-US" sz="1100" dirty="0" smtClean="0">
                <a:solidFill>
                  <a:srgbClr val="FF0000"/>
                </a:solidFill>
              </a:rPr>
              <a:t>hybrid </a:t>
            </a:r>
            <a:r>
              <a:rPr lang="en-US" sz="1100" dirty="0" smtClean="0">
                <a:solidFill>
                  <a:srgbClr val="FF0000"/>
                </a:solidFill>
              </a:rPr>
              <a:t>application </a:t>
            </a:r>
            <a:r>
              <a:rPr lang="en-US" sz="1100" dirty="0" smtClean="0">
                <a:solidFill>
                  <a:schemeClr val="tx1"/>
                </a:solidFill>
              </a:rPr>
              <a:t>of </a:t>
            </a:r>
            <a:r>
              <a:rPr lang="en-US" sz="1100" dirty="0" smtClean="0">
                <a:solidFill>
                  <a:schemeClr val="tx1"/>
                </a:solidFill>
              </a:rPr>
              <a:t>geothermal with other renewable and to increase the cascade utilization of heat; To develop </a:t>
            </a:r>
            <a:r>
              <a:rPr lang="en-US" sz="1100" dirty="0" smtClean="0">
                <a:solidFill>
                  <a:srgbClr val="FF0000"/>
                </a:solidFill>
              </a:rPr>
              <a:t>supercritical resources</a:t>
            </a:r>
            <a:r>
              <a:rPr lang="en-US" sz="1100" dirty="0" smtClean="0">
                <a:solidFill>
                  <a:schemeClr val="tx1"/>
                </a:solidFill>
              </a:rPr>
              <a:t>, which are the new frontier </a:t>
            </a:r>
            <a:r>
              <a:rPr lang="en-US" sz="1100" dirty="0" smtClean="0">
                <a:solidFill>
                  <a:schemeClr val="tx1"/>
                </a:solidFill>
              </a:rPr>
              <a:t/>
            </a:r>
            <a:br>
              <a:rPr lang="en-US" sz="1100" dirty="0" smtClean="0">
                <a:solidFill>
                  <a:schemeClr val="tx1"/>
                </a:solidFill>
              </a:rPr>
            </a:br>
            <a:r>
              <a:rPr lang="en-US" sz="1100" dirty="0" smtClean="0">
                <a:solidFill>
                  <a:schemeClr val="tx1"/>
                </a:solidFill>
              </a:rPr>
              <a:t>of </a:t>
            </a:r>
            <a:r>
              <a:rPr lang="en-US" sz="1100" dirty="0" smtClean="0">
                <a:solidFill>
                  <a:schemeClr val="tx1"/>
                </a:solidFill>
              </a:rPr>
              <a:t>the geothermal exploration in Larderello and abroad.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23" name="Rettangolo 122"/>
          <p:cNvSpPr/>
          <p:nvPr/>
        </p:nvSpPr>
        <p:spPr>
          <a:xfrm>
            <a:off x="10909109" y="6099035"/>
            <a:ext cx="1091820" cy="624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24" name="Rettangolo 123"/>
          <p:cNvSpPr/>
          <p:nvPr/>
        </p:nvSpPr>
        <p:spPr>
          <a:xfrm>
            <a:off x="9128872" y="6099035"/>
            <a:ext cx="1680000" cy="624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 smtClean="0">
                <a:solidFill>
                  <a:schemeClr val="accent5">
                    <a:lumMod val="75000"/>
                  </a:schemeClr>
                </a:solidFill>
              </a:rPr>
              <a:t>Extending the resource basis to new frontier; better production</a:t>
            </a:r>
            <a:endParaRPr lang="en-US" sz="11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26" name="Torta 125"/>
          <p:cNvSpPr/>
          <p:nvPr/>
        </p:nvSpPr>
        <p:spPr>
          <a:xfrm>
            <a:off x="11311749" y="2528072"/>
            <a:ext cx="384000" cy="384000"/>
          </a:xfrm>
          <a:prstGeom prst="pi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9" name="Torta 128"/>
          <p:cNvSpPr/>
          <p:nvPr/>
        </p:nvSpPr>
        <p:spPr>
          <a:xfrm>
            <a:off x="11311749" y="4763656"/>
            <a:ext cx="384000" cy="384000"/>
          </a:xfrm>
          <a:prstGeom prst="pie">
            <a:avLst>
              <a:gd name="adj1" fmla="val 1903719"/>
              <a:gd name="adj2" fmla="val 16200000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5" name="Torta 44"/>
          <p:cNvSpPr/>
          <p:nvPr/>
        </p:nvSpPr>
        <p:spPr>
          <a:xfrm>
            <a:off x="11285699" y="3283559"/>
            <a:ext cx="384000" cy="384000"/>
          </a:xfrm>
          <a:prstGeom prst="pi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Torta 45"/>
          <p:cNvSpPr/>
          <p:nvPr/>
        </p:nvSpPr>
        <p:spPr>
          <a:xfrm>
            <a:off x="11275277" y="4008169"/>
            <a:ext cx="384000" cy="384000"/>
          </a:xfrm>
          <a:prstGeom prst="pie">
            <a:avLst>
              <a:gd name="adj1" fmla="val 1903719"/>
              <a:gd name="adj2" fmla="val 16200000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Torta 46"/>
          <p:cNvSpPr/>
          <p:nvPr/>
        </p:nvSpPr>
        <p:spPr>
          <a:xfrm>
            <a:off x="11322169" y="5491168"/>
            <a:ext cx="384000" cy="384000"/>
          </a:xfrm>
          <a:prstGeom prst="pie">
            <a:avLst>
              <a:gd name="adj1" fmla="val 5296568"/>
              <a:gd name="adj2" fmla="val 16200000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Torta 47"/>
          <p:cNvSpPr/>
          <p:nvPr/>
        </p:nvSpPr>
        <p:spPr>
          <a:xfrm>
            <a:off x="11343011" y="6303968"/>
            <a:ext cx="384000" cy="384000"/>
          </a:xfrm>
          <a:prstGeom prst="pie">
            <a:avLst>
              <a:gd name="adj1" fmla="val 5296568"/>
              <a:gd name="adj2" fmla="val 16200000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4294967295"/>
          </p:nvPr>
        </p:nvSpPr>
        <p:spPr>
          <a:xfrm>
            <a:off x="11506200" y="6492875"/>
            <a:ext cx="685800" cy="365125"/>
          </a:xfrm>
          <a:prstGeom prst="rect">
            <a:avLst/>
          </a:prstGeom>
        </p:spPr>
        <p:txBody>
          <a:bodyPr lIns="121917" tIns="60958" rIns="121917" bIns="60958"/>
          <a:lstStyle/>
          <a:p>
            <a:pPr>
              <a:defRPr/>
            </a:pPr>
            <a:fld id="{BE0B9A1A-85C1-4544-80DF-DF1ED4AB266B}" type="slidenum">
              <a:rPr lang="it-IT" sz="1100"/>
              <a:pPr>
                <a:defRPr/>
              </a:pPr>
              <a:t>4</a:t>
            </a:fld>
            <a:endParaRPr lang="it-IT" sz="1100" dirty="0"/>
          </a:p>
        </p:txBody>
      </p:sp>
      <p:sp>
        <p:nvSpPr>
          <p:cNvPr id="4" name="Segnaposto testo 4"/>
          <p:cNvSpPr>
            <a:spLocks noGrp="1"/>
          </p:cNvSpPr>
          <p:nvPr>
            <p:ph type="body" sz="quarter" idx="11"/>
          </p:nvPr>
        </p:nvSpPr>
        <p:spPr>
          <a:xfrm>
            <a:off x="1804801" y="923648"/>
            <a:ext cx="8558400" cy="480000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lnSpc>
                <a:spcPts val="2800"/>
              </a:lnSpc>
              <a:spcBef>
                <a:spcPct val="0"/>
              </a:spcBef>
              <a:buNone/>
              <a:defRPr lang="it-IT" sz="2000" b="0" kern="1200" cap="none" baseline="0" dirty="0">
                <a:solidFill>
                  <a:srgbClr val="24509A"/>
                </a:solidFill>
                <a:latin typeface="Arial"/>
                <a:ea typeface="+mj-ea"/>
                <a:cs typeface="Arial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r>
              <a:rPr lang="en-US" dirty="0" smtClean="0">
                <a:solidFill>
                  <a:srgbClr val="0033A0"/>
                </a:solidFill>
              </a:rPr>
              <a:t>Projects on pipeline</a:t>
            </a:r>
            <a:endParaRPr lang="en-US" dirty="0">
              <a:solidFill>
                <a:srgbClr val="0033A0"/>
              </a:solidFill>
            </a:endParaRPr>
          </a:p>
        </p:txBody>
      </p:sp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1804801" y="443597"/>
            <a:ext cx="8558400" cy="576008"/>
          </a:xfrm>
          <a:prstGeom prst="rect">
            <a:avLst/>
          </a:prstGeom>
        </p:spPr>
        <p:txBody>
          <a:bodyPr/>
          <a:lstStyle>
            <a:lvl1pPr algn="l">
              <a:defRPr lang="it-IT" sz="2400" b="0" kern="1200" dirty="0">
                <a:solidFill>
                  <a:srgbClr val="24509A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en-US" dirty="0" smtClean="0"/>
              <a:t>Geo Innovation</a:t>
            </a:r>
            <a:endParaRPr lang="it-IT" dirty="0">
              <a:solidFill>
                <a:srgbClr val="0033A0"/>
              </a:solidFill>
            </a:endParaRPr>
          </a:p>
        </p:txBody>
      </p:sp>
      <p:sp>
        <p:nvSpPr>
          <p:cNvPr id="8" name="Segnaposto numero diapositiva 4"/>
          <p:cNvSpPr txBox="1">
            <a:spLocks/>
          </p:cNvSpPr>
          <p:nvPr/>
        </p:nvSpPr>
        <p:spPr>
          <a:xfrm>
            <a:off x="11506200" y="6492875"/>
            <a:ext cx="685800" cy="365125"/>
          </a:xfrm>
          <a:prstGeom prst="rect">
            <a:avLst/>
          </a:prstGeom>
        </p:spPr>
        <p:txBody>
          <a:bodyPr lIns="121917" tIns="60958" rIns="121917" bIns="60958"/>
          <a:lstStyle/>
          <a:p>
            <a:pPr algn="r" defTabSz="1219170">
              <a:defRPr/>
            </a:pPr>
            <a:fld id="{75F870F5-A8EE-406C-AA57-200223E45060}" type="slidenum">
              <a:rPr lang="it-IT" sz="1100" smtClean="0">
                <a:solidFill>
                  <a:srgbClr val="A8A9AD"/>
                </a:solidFill>
              </a:rPr>
              <a:pPr algn="r" defTabSz="1219170">
                <a:defRPr/>
              </a:pPr>
              <a:t>4</a:t>
            </a:fld>
            <a:endParaRPr lang="it-IT" sz="1100" dirty="0">
              <a:solidFill>
                <a:srgbClr val="A8A9AD"/>
              </a:solidFill>
            </a:endParaRPr>
          </a:p>
        </p:txBody>
      </p:sp>
      <p:sp>
        <p:nvSpPr>
          <p:cNvPr id="9" name="Figura a mano libera 8"/>
          <p:cNvSpPr/>
          <p:nvPr/>
        </p:nvSpPr>
        <p:spPr>
          <a:xfrm>
            <a:off x="1391477" y="2084850"/>
            <a:ext cx="2112235" cy="960107"/>
          </a:xfrm>
          <a:custGeom>
            <a:avLst/>
            <a:gdLst>
              <a:gd name="connsiteX0" fmla="*/ 0 w 3495482"/>
              <a:gd name="connsiteY0" fmla="*/ 0 h 1398192"/>
              <a:gd name="connsiteX1" fmla="*/ 2796386 w 3495482"/>
              <a:gd name="connsiteY1" fmla="*/ 0 h 1398192"/>
              <a:gd name="connsiteX2" fmla="*/ 3495482 w 3495482"/>
              <a:gd name="connsiteY2" fmla="*/ 699096 h 1398192"/>
              <a:gd name="connsiteX3" fmla="*/ 2796386 w 3495482"/>
              <a:gd name="connsiteY3" fmla="*/ 1398192 h 1398192"/>
              <a:gd name="connsiteX4" fmla="*/ 0 w 3495482"/>
              <a:gd name="connsiteY4" fmla="*/ 1398192 h 1398192"/>
              <a:gd name="connsiteX5" fmla="*/ 699096 w 3495482"/>
              <a:gd name="connsiteY5" fmla="*/ 699096 h 1398192"/>
              <a:gd name="connsiteX6" fmla="*/ 0 w 3495482"/>
              <a:gd name="connsiteY6" fmla="*/ 0 h 1398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95482" h="1398192">
                <a:moveTo>
                  <a:pt x="0" y="0"/>
                </a:moveTo>
                <a:lnTo>
                  <a:pt x="2796386" y="0"/>
                </a:lnTo>
                <a:lnTo>
                  <a:pt x="3495482" y="699096"/>
                </a:lnTo>
                <a:lnTo>
                  <a:pt x="2796386" y="1398192"/>
                </a:lnTo>
                <a:lnTo>
                  <a:pt x="0" y="1398192"/>
                </a:lnTo>
                <a:lnTo>
                  <a:pt x="699096" y="69909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996111" tIns="21335" rIns="953440" bIns="21335" numCol="1" spcCol="1693" anchor="ctr" anchorCtr="0">
            <a:noAutofit/>
          </a:bodyPr>
          <a:lstStyle/>
          <a:p>
            <a:pPr algn="ctr" defTabSz="711182">
              <a:lnSpc>
                <a:spcPct val="90000"/>
              </a:lnSpc>
              <a:spcAft>
                <a:spcPct val="35000"/>
              </a:spcAft>
            </a:pPr>
            <a:endParaRPr lang="it-IT" sz="1500" dirty="0"/>
          </a:p>
        </p:txBody>
      </p:sp>
      <p:sp>
        <p:nvSpPr>
          <p:cNvPr id="11" name="Figura a mano libera 10"/>
          <p:cNvSpPr/>
          <p:nvPr/>
        </p:nvSpPr>
        <p:spPr>
          <a:xfrm>
            <a:off x="3503712" y="2084850"/>
            <a:ext cx="2112235" cy="960107"/>
          </a:xfrm>
          <a:custGeom>
            <a:avLst/>
            <a:gdLst>
              <a:gd name="connsiteX0" fmla="*/ 0 w 3495482"/>
              <a:gd name="connsiteY0" fmla="*/ 0 h 1398192"/>
              <a:gd name="connsiteX1" fmla="*/ 2796386 w 3495482"/>
              <a:gd name="connsiteY1" fmla="*/ 0 h 1398192"/>
              <a:gd name="connsiteX2" fmla="*/ 3495482 w 3495482"/>
              <a:gd name="connsiteY2" fmla="*/ 699096 h 1398192"/>
              <a:gd name="connsiteX3" fmla="*/ 2796386 w 3495482"/>
              <a:gd name="connsiteY3" fmla="*/ 1398192 h 1398192"/>
              <a:gd name="connsiteX4" fmla="*/ 0 w 3495482"/>
              <a:gd name="connsiteY4" fmla="*/ 1398192 h 1398192"/>
              <a:gd name="connsiteX5" fmla="*/ 699096 w 3495482"/>
              <a:gd name="connsiteY5" fmla="*/ 699096 h 1398192"/>
              <a:gd name="connsiteX6" fmla="*/ 0 w 3495482"/>
              <a:gd name="connsiteY6" fmla="*/ 0 h 1398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95482" h="1398192">
                <a:moveTo>
                  <a:pt x="0" y="0"/>
                </a:moveTo>
                <a:lnTo>
                  <a:pt x="2796386" y="0"/>
                </a:lnTo>
                <a:lnTo>
                  <a:pt x="3495482" y="699096"/>
                </a:lnTo>
                <a:lnTo>
                  <a:pt x="2796386" y="1398192"/>
                </a:lnTo>
                <a:lnTo>
                  <a:pt x="0" y="1398192"/>
                </a:lnTo>
                <a:lnTo>
                  <a:pt x="699096" y="69909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996111" tIns="21335" rIns="953440" bIns="21335" numCol="1" spcCol="1693" anchor="ctr" anchorCtr="0">
            <a:noAutofit/>
          </a:bodyPr>
          <a:lstStyle/>
          <a:p>
            <a:pPr algn="ctr" defTabSz="711182">
              <a:lnSpc>
                <a:spcPct val="90000"/>
              </a:lnSpc>
              <a:spcAft>
                <a:spcPct val="35000"/>
              </a:spcAft>
            </a:pPr>
            <a:endParaRPr lang="it-IT" sz="1500" dirty="0"/>
          </a:p>
        </p:txBody>
      </p:sp>
      <p:sp>
        <p:nvSpPr>
          <p:cNvPr id="12" name="Figura a mano libera 11"/>
          <p:cNvSpPr/>
          <p:nvPr/>
        </p:nvSpPr>
        <p:spPr>
          <a:xfrm>
            <a:off x="5615946" y="2084850"/>
            <a:ext cx="2112235" cy="960107"/>
          </a:xfrm>
          <a:custGeom>
            <a:avLst/>
            <a:gdLst>
              <a:gd name="connsiteX0" fmla="*/ 0 w 3495482"/>
              <a:gd name="connsiteY0" fmla="*/ 0 h 1398192"/>
              <a:gd name="connsiteX1" fmla="*/ 2796386 w 3495482"/>
              <a:gd name="connsiteY1" fmla="*/ 0 h 1398192"/>
              <a:gd name="connsiteX2" fmla="*/ 3495482 w 3495482"/>
              <a:gd name="connsiteY2" fmla="*/ 699096 h 1398192"/>
              <a:gd name="connsiteX3" fmla="*/ 2796386 w 3495482"/>
              <a:gd name="connsiteY3" fmla="*/ 1398192 h 1398192"/>
              <a:gd name="connsiteX4" fmla="*/ 0 w 3495482"/>
              <a:gd name="connsiteY4" fmla="*/ 1398192 h 1398192"/>
              <a:gd name="connsiteX5" fmla="*/ 699096 w 3495482"/>
              <a:gd name="connsiteY5" fmla="*/ 699096 h 1398192"/>
              <a:gd name="connsiteX6" fmla="*/ 0 w 3495482"/>
              <a:gd name="connsiteY6" fmla="*/ 0 h 1398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95482" h="1398192">
                <a:moveTo>
                  <a:pt x="0" y="0"/>
                </a:moveTo>
                <a:lnTo>
                  <a:pt x="2796386" y="0"/>
                </a:lnTo>
                <a:lnTo>
                  <a:pt x="3495482" y="699096"/>
                </a:lnTo>
                <a:lnTo>
                  <a:pt x="2796386" y="1398192"/>
                </a:lnTo>
                <a:lnTo>
                  <a:pt x="0" y="1398192"/>
                </a:lnTo>
                <a:lnTo>
                  <a:pt x="699096" y="69909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996111" tIns="21335" rIns="953440" bIns="21335" numCol="1" spcCol="1693" anchor="ctr" anchorCtr="0">
            <a:noAutofit/>
          </a:bodyPr>
          <a:lstStyle/>
          <a:p>
            <a:pPr algn="ctr" defTabSz="711182">
              <a:lnSpc>
                <a:spcPct val="90000"/>
              </a:lnSpc>
              <a:spcAft>
                <a:spcPct val="35000"/>
              </a:spcAft>
            </a:pPr>
            <a:endParaRPr lang="it-IT" sz="1500" dirty="0"/>
          </a:p>
        </p:txBody>
      </p:sp>
      <p:sp>
        <p:nvSpPr>
          <p:cNvPr id="13" name="Figura a mano libera 12"/>
          <p:cNvSpPr/>
          <p:nvPr/>
        </p:nvSpPr>
        <p:spPr>
          <a:xfrm>
            <a:off x="7728181" y="2084850"/>
            <a:ext cx="2112235" cy="960107"/>
          </a:xfrm>
          <a:custGeom>
            <a:avLst/>
            <a:gdLst>
              <a:gd name="connsiteX0" fmla="*/ 0 w 3495482"/>
              <a:gd name="connsiteY0" fmla="*/ 0 h 1398192"/>
              <a:gd name="connsiteX1" fmla="*/ 2796386 w 3495482"/>
              <a:gd name="connsiteY1" fmla="*/ 0 h 1398192"/>
              <a:gd name="connsiteX2" fmla="*/ 3495482 w 3495482"/>
              <a:gd name="connsiteY2" fmla="*/ 699096 h 1398192"/>
              <a:gd name="connsiteX3" fmla="*/ 2796386 w 3495482"/>
              <a:gd name="connsiteY3" fmla="*/ 1398192 h 1398192"/>
              <a:gd name="connsiteX4" fmla="*/ 0 w 3495482"/>
              <a:gd name="connsiteY4" fmla="*/ 1398192 h 1398192"/>
              <a:gd name="connsiteX5" fmla="*/ 699096 w 3495482"/>
              <a:gd name="connsiteY5" fmla="*/ 699096 h 1398192"/>
              <a:gd name="connsiteX6" fmla="*/ 0 w 3495482"/>
              <a:gd name="connsiteY6" fmla="*/ 0 h 1398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95482" h="1398192">
                <a:moveTo>
                  <a:pt x="0" y="0"/>
                </a:moveTo>
                <a:lnTo>
                  <a:pt x="2796386" y="0"/>
                </a:lnTo>
                <a:lnTo>
                  <a:pt x="3495482" y="699096"/>
                </a:lnTo>
                <a:lnTo>
                  <a:pt x="2796386" y="1398192"/>
                </a:lnTo>
                <a:lnTo>
                  <a:pt x="0" y="1398192"/>
                </a:lnTo>
                <a:lnTo>
                  <a:pt x="699096" y="699096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996111" tIns="21335" rIns="953440" bIns="21335" numCol="1" spcCol="1693" anchor="ctr" anchorCtr="0">
            <a:noAutofit/>
          </a:bodyPr>
          <a:lstStyle/>
          <a:p>
            <a:pPr algn="ctr" defTabSz="711182">
              <a:lnSpc>
                <a:spcPct val="90000"/>
              </a:lnSpc>
              <a:spcAft>
                <a:spcPct val="35000"/>
              </a:spcAft>
            </a:pPr>
            <a:endParaRPr lang="it-IT" sz="1500" dirty="0"/>
          </a:p>
        </p:txBody>
      </p:sp>
      <p:sp>
        <p:nvSpPr>
          <p:cNvPr id="14" name="Figura a mano libera 13"/>
          <p:cNvSpPr/>
          <p:nvPr/>
        </p:nvSpPr>
        <p:spPr>
          <a:xfrm>
            <a:off x="9840416" y="2084850"/>
            <a:ext cx="2112235" cy="960107"/>
          </a:xfrm>
          <a:custGeom>
            <a:avLst/>
            <a:gdLst>
              <a:gd name="connsiteX0" fmla="*/ 0 w 3495482"/>
              <a:gd name="connsiteY0" fmla="*/ 0 h 1398192"/>
              <a:gd name="connsiteX1" fmla="*/ 2796386 w 3495482"/>
              <a:gd name="connsiteY1" fmla="*/ 0 h 1398192"/>
              <a:gd name="connsiteX2" fmla="*/ 3495482 w 3495482"/>
              <a:gd name="connsiteY2" fmla="*/ 699096 h 1398192"/>
              <a:gd name="connsiteX3" fmla="*/ 2796386 w 3495482"/>
              <a:gd name="connsiteY3" fmla="*/ 1398192 h 1398192"/>
              <a:gd name="connsiteX4" fmla="*/ 0 w 3495482"/>
              <a:gd name="connsiteY4" fmla="*/ 1398192 h 1398192"/>
              <a:gd name="connsiteX5" fmla="*/ 699096 w 3495482"/>
              <a:gd name="connsiteY5" fmla="*/ 699096 h 1398192"/>
              <a:gd name="connsiteX6" fmla="*/ 0 w 3495482"/>
              <a:gd name="connsiteY6" fmla="*/ 0 h 1398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95482" h="1398192">
                <a:moveTo>
                  <a:pt x="0" y="0"/>
                </a:moveTo>
                <a:lnTo>
                  <a:pt x="2796386" y="0"/>
                </a:lnTo>
                <a:lnTo>
                  <a:pt x="3495482" y="699096"/>
                </a:lnTo>
                <a:lnTo>
                  <a:pt x="2796386" y="1398192"/>
                </a:lnTo>
                <a:lnTo>
                  <a:pt x="0" y="1398192"/>
                </a:lnTo>
                <a:lnTo>
                  <a:pt x="699096" y="69909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996111" tIns="21335" rIns="953440" bIns="21335" numCol="1" spcCol="1693" anchor="ctr" anchorCtr="0">
            <a:noAutofit/>
          </a:bodyPr>
          <a:lstStyle/>
          <a:p>
            <a:pPr algn="ctr" defTabSz="711182">
              <a:lnSpc>
                <a:spcPct val="90000"/>
              </a:lnSpc>
              <a:spcAft>
                <a:spcPct val="35000"/>
              </a:spcAft>
            </a:pPr>
            <a:endParaRPr lang="it-IT" sz="1500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1583499" y="2276873"/>
            <a:ext cx="1728192" cy="584771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lvl="0" algn="ctr"/>
            <a:r>
              <a:rPr lang="en-US" sz="1500" b="1" dirty="0" smtClean="0">
                <a:ea typeface="ヒラギノ角ゴ Pro W3" pitchFamily="1" charset="-128"/>
              </a:rPr>
              <a:t>New Ideas</a:t>
            </a:r>
            <a:br>
              <a:rPr lang="en-US" sz="1500" b="1" dirty="0" smtClean="0">
                <a:ea typeface="ヒラギノ角ゴ Pro W3" pitchFamily="1" charset="-128"/>
              </a:rPr>
            </a:br>
            <a:r>
              <a:rPr lang="en-US" sz="1500" b="1" dirty="0" smtClean="0">
                <a:ea typeface="ヒラギノ角ゴ Pro W3" pitchFamily="1" charset="-128"/>
              </a:rPr>
              <a:t>under Scouting</a:t>
            </a:r>
            <a:endParaRPr lang="en-US" sz="1500" b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3599723" y="2180861"/>
            <a:ext cx="1728192" cy="815604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lvl="0" algn="ctr"/>
            <a:r>
              <a:rPr lang="en-US" sz="1500" b="1" dirty="0" smtClean="0">
                <a:ea typeface="ヒラギノ角ゴ Pro W3" pitchFamily="1" charset="-128"/>
              </a:rPr>
              <a:t>Approved in Screening Committee</a:t>
            </a:r>
            <a:endParaRPr lang="en-US" sz="1500" b="1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5711957" y="2148728"/>
            <a:ext cx="1728192" cy="815604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lvl="0" algn="ctr"/>
            <a:r>
              <a:rPr lang="en-US" sz="1500" b="1" dirty="0" smtClean="0">
                <a:ea typeface="ヒラギノ角ゴ Pro W3" pitchFamily="1" charset="-128"/>
              </a:rPr>
              <a:t>In pipeline to Investment  Committee</a:t>
            </a:r>
            <a:endParaRPr lang="en-US" sz="1500" b="1" dirty="0"/>
          </a:p>
        </p:txBody>
      </p:sp>
      <p:sp>
        <p:nvSpPr>
          <p:cNvPr id="17" name="CasellaDiTesto 16"/>
          <p:cNvSpPr txBox="1"/>
          <p:nvPr/>
        </p:nvSpPr>
        <p:spPr>
          <a:xfrm>
            <a:off x="8016213" y="2372883"/>
            <a:ext cx="1728192" cy="353939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lvl="0" algn="ctr"/>
            <a:r>
              <a:rPr lang="en-US" sz="1500" b="1" dirty="0" smtClean="0">
                <a:ea typeface="ヒラギノ角ゴ Pro W3" pitchFamily="1" charset="-128"/>
              </a:rPr>
              <a:t>In Execution</a:t>
            </a:r>
            <a:endParaRPr lang="en-US" sz="1500" b="1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10128448" y="2084851"/>
            <a:ext cx="1824203" cy="1046436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lvl="0" algn="ctr"/>
            <a:r>
              <a:rPr lang="en-US" sz="1500" b="1" dirty="0" smtClean="0">
                <a:ea typeface="ヒラギノ角ゴ Pro W3" pitchFamily="1" charset="-128"/>
              </a:rPr>
              <a:t>Terminated; results and follow up under evaluation</a:t>
            </a:r>
            <a:endParaRPr lang="en-US" sz="1500" b="1" dirty="0"/>
          </a:p>
        </p:txBody>
      </p:sp>
      <p:graphicFrame>
        <p:nvGraphicFramePr>
          <p:cNvPr id="20" name="Tabella 19"/>
          <p:cNvGraphicFramePr>
            <a:graphicFrameLocks noGrp="1"/>
          </p:cNvGraphicFramePr>
          <p:nvPr/>
        </p:nvGraphicFramePr>
        <p:xfrm>
          <a:off x="143339" y="3332989"/>
          <a:ext cx="12048659" cy="31399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1392"/>
                <a:gridCol w="2172443"/>
                <a:gridCol w="2126205"/>
                <a:gridCol w="2126205"/>
                <a:gridCol w="2061749"/>
                <a:gridCol w="2190665"/>
              </a:tblGrid>
              <a:tr h="864096">
                <a:tc>
                  <a:txBody>
                    <a:bodyPr/>
                    <a:lstStyle/>
                    <a:p>
                      <a:r>
                        <a:rPr lang="en-US" sz="1600" noProof="0" dirty="0" smtClean="0"/>
                        <a:t>Exploration</a:t>
                      </a:r>
                      <a:endParaRPr lang="en-US" sz="1600" noProof="0" dirty="0"/>
                    </a:p>
                  </a:txBody>
                  <a:tcPr marL="121920" marR="121920" marT="60960" marB="6096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noProof="0" dirty="0" smtClean="0"/>
                    </a:p>
                    <a:p>
                      <a:r>
                        <a:rPr lang="en-US" sz="1300" noProof="0" dirty="0" err="1" smtClean="0"/>
                        <a:t>GeoS</a:t>
                      </a:r>
                      <a:r>
                        <a:rPr lang="en-US" sz="1300" noProof="0" dirty="0" smtClean="0"/>
                        <a:t>: </a:t>
                      </a:r>
                      <a:br>
                        <a:rPr lang="en-US" sz="1300" noProof="0" dirty="0" smtClean="0"/>
                      </a:br>
                      <a:r>
                        <a:rPr lang="en-US" sz="1300" noProof="0" dirty="0" err="1" smtClean="0"/>
                        <a:t>Model&amp;Geophysical</a:t>
                      </a:r>
                      <a:endParaRPr lang="en-US" sz="1300" noProof="0" dirty="0"/>
                    </a:p>
                  </a:txBody>
                  <a:tcPr marL="121920" marR="121920" marT="60960" marB="6096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noProof="0" dirty="0"/>
                    </a:p>
                  </a:txBody>
                  <a:tcPr marL="121920" marR="121920" marT="60960" marB="6096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noProof="0" dirty="0"/>
                    </a:p>
                  </a:txBody>
                  <a:tcPr marL="121920" marR="121920" marT="60960" marB="6096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noProof="0" dirty="0" smtClean="0"/>
                        <a:t>IMAGE</a:t>
                      </a:r>
                      <a:endParaRPr lang="en-US" sz="1300" noProof="0" dirty="0"/>
                    </a:p>
                  </a:txBody>
                  <a:tcPr marL="121920" marR="121920" marT="60960" marB="6096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noProof="0" dirty="0" err="1" smtClean="0"/>
                        <a:t>MeProRisk</a:t>
                      </a:r>
                      <a:endParaRPr lang="en-US" sz="1300" noProof="0" dirty="0"/>
                    </a:p>
                  </a:txBody>
                  <a:tcPr marL="121920" marR="121920" marT="60960" marB="6096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34720">
                <a:tc>
                  <a:txBody>
                    <a:bodyPr/>
                    <a:lstStyle/>
                    <a:p>
                      <a:r>
                        <a:rPr lang="en-US" sz="1600" noProof="0" smtClean="0"/>
                        <a:t>Drilling</a:t>
                      </a:r>
                      <a:endParaRPr lang="en-US" sz="1600" noProof="0"/>
                    </a:p>
                  </a:txBody>
                  <a:tcPr marL="121920" marR="121920" marT="60960" marB="6096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noProof="0" dirty="0" smtClean="0"/>
                        <a:t/>
                      </a:r>
                      <a:br>
                        <a:rPr lang="en-US" sz="1300" noProof="0" dirty="0" smtClean="0"/>
                      </a:br>
                      <a:r>
                        <a:rPr lang="en-US" sz="1300" noProof="0" dirty="0" err="1" smtClean="0"/>
                        <a:t>GeoS</a:t>
                      </a:r>
                      <a:r>
                        <a:rPr lang="en-US" sz="1300" noProof="0" dirty="0" smtClean="0"/>
                        <a:t>: Drilling</a:t>
                      </a:r>
                      <a:endParaRPr lang="en-US" sz="1300" noProof="0" dirty="0"/>
                    </a:p>
                  </a:txBody>
                  <a:tcPr marL="121920" marR="121920" marT="60960" marB="6096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noProof="0" dirty="0" smtClean="0"/>
                        <a:t>INNODRILL</a:t>
                      </a:r>
                      <a:endParaRPr lang="en-US" sz="1300" noProof="0" dirty="0"/>
                    </a:p>
                  </a:txBody>
                  <a:tcPr marL="121920" marR="121920" marT="60960" marB="6096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3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noProof="0" dirty="0" smtClean="0"/>
                        <a:t>GEOWELL</a:t>
                      </a:r>
                      <a:br>
                        <a:rPr lang="en-US" sz="1300" noProof="0" dirty="0" smtClean="0"/>
                      </a:br>
                      <a:r>
                        <a:rPr lang="en-US" sz="13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DEEPEGS</a:t>
                      </a:r>
                      <a:r>
                        <a:rPr lang="en-US" sz="13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sz="13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300" noProof="0" dirty="0" smtClean="0"/>
                        <a:t>DESCRAMBLE</a:t>
                      </a:r>
                      <a:endParaRPr lang="en-US" sz="1300" noProof="0" dirty="0"/>
                    </a:p>
                  </a:txBody>
                  <a:tcPr marL="121920" marR="121920" marT="60960" marB="6096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noProof="0" dirty="0"/>
                    </a:p>
                  </a:txBody>
                  <a:tcPr marL="121920" marR="121920" marT="60960" marB="6096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341120">
                <a:tc>
                  <a:txBody>
                    <a:bodyPr/>
                    <a:lstStyle/>
                    <a:p>
                      <a:r>
                        <a:rPr lang="en-US" sz="1600" noProof="0" smtClean="0"/>
                        <a:t>Resource Exploitation</a:t>
                      </a:r>
                      <a:endParaRPr lang="en-US" sz="1600" noProof="0"/>
                    </a:p>
                  </a:txBody>
                  <a:tcPr marL="121920" marR="121920" marT="60960" marB="6096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noProof="0" dirty="0" err="1" smtClean="0"/>
                        <a:t>GeoS</a:t>
                      </a:r>
                      <a:r>
                        <a:rPr lang="en-US" sz="1300" noProof="0" dirty="0" smtClean="0"/>
                        <a:t>: </a:t>
                      </a:r>
                      <a:r>
                        <a:rPr lang="en-US" sz="1300" noProof="0" dirty="0" err="1" smtClean="0"/>
                        <a:t>Scaling&amp;Corrosion</a:t>
                      </a:r>
                      <a:r>
                        <a:rPr lang="en-US" sz="1300" noProof="0" dirty="0" smtClean="0"/>
                        <a:t/>
                      </a:r>
                      <a:br>
                        <a:rPr lang="en-US" sz="1300" noProof="0" dirty="0" smtClean="0"/>
                      </a:br>
                      <a:endParaRPr lang="en-US" sz="1300" noProof="0" dirty="0"/>
                    </a:p>
                  </a:txBody>
                  <a:tcPr marL="121920" marR="121920" marT="60960" marB="6096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noProof="0" dirty="0"/>
                    </a:p>
                  </a:txBody>
                  <a:tcPr marL="121920" marR="121920" marT="60960" marB="6096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strike="sngStrike" noProof="0" dirty="0"/>
                    </a:p>
                  </a:txBody>
                  <a:tcPr marL="121920" marR="121920" marT="60960" marB="6096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noProof="0" dirty="0" smtClean="0"/>
                        <a:t>MERCURYSORB</a:t>
                      </a:r>
                      <a:br>
                        <a:rPr lang="en-US" sz="1300" noProof="0" dirty="0" smtClean="0"/>
                      </a:br>
                      <a:r>
                        <a:rPr lang="en-US" sz="1300" noProof="0" dirty="0" smtClean="0"/>
                        <a:t>MERCURYREAD</a:t>
                      </a:r>
                      <a:br>
                        <a:rPr lang="en-US" sz="1300" noProof="0" dirty="0" smtClean="0"/>
                      </a:br>
                      <a:r>
                        <a:rPr lang="en-US" sz="1300" noProof="0" dirty="0" smtClean="0"/>
                        <a:t>NEWGEOPLANT</a:t>
                      </a:r>
                    </a:p>
                    <a:p>
                      <a:r>
                        <a:rPr lang="en-US" sz="1300" noProof="0" dirty="0" smtClean="0"/>
                        <a:t>SALTRED</a:t>
                      </a:r>
                    </a:p>
                    <a:p>
                      <a:r>
                        <a:rPr lang="en-US" sz="1300" noProof="0" dirty="0" err="1" smtClean="0"/>
                        <a:t>MATChING</a:t>
                      </a:r>
                      <a:r>
                        <a:rPr lang="en-US" sz="1300" noProof="0" dirty="0" smtClean="0"/>
                        <a:t/>
                      </a:r>
                      <a:br>
                        <a:rPr lang="en-US" sz="1300" noProof="0" dirty="0" smtClean="0"/>
                      </a:br>
                      <a:r>
                        <a:rPr lang="en-US" sz="1300" noProof="0" dirty="0" smtClean="0"/>
                        <a:t>Hybrid</a:t>
                      </a:r>
                      <a:r>
                        <a:rPr lang="en-US" sz="1300" baseline="0" noProof="0" dirty="0" smtClean="0"/>
                        <a:t> Hydro Cove Fort</a:t>
                      </a:r>
                      <a:endParaRPr lang="en-US" sz="1300" noProof="0" dirty="0"/>
                    </a:p>
                  </a:txBody>
                  <a:tcPr marL="121920" marR="121920" marT="60960" marB="6096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noProof="0" dirty="0" smtClean="0"/>
                        <a:t>Hybrid</a:t>
                      </a:r>
                      <a:r>
                        <a:rPr lang="en-US" sz="1300" baseline="0" noProof="0" dirty="0" smtClean="0"/>
                        <a:t> Biomass </a:t>
                      </a:r>
                      <a:r>
                        <a:rPr lang="en-US" sz="1300" baseline="0" noProof="0" dirty="0" err="1" smtClean="0"/>
                        <a:t>Cornia</a:t>
                      </a:r>
                      <a:r>
                        <a:rPr lang="en-US" sz="1300" baseline="0" noProof="0" dirty="0" smtClean="0"/>
                        <a:t/>
                      </a:r>
                      <a:br>
                        <a:rPr lang="en-US" sz="1300" baseline="0" noProof="0" dirty="0" smtClean="0"/>
                      </a:br>
                      <a:r>
                        <a:rPr lang="en-US" sz="1300" noProof="0" dirty="0" smtClean="0"/>
                        <a:t>Hybrid</a:t>
                      </a:r>
                      <a:r>
                        <a:rPr lang="en-US" sz="1300" baseline="0" noProof="0" dirty="0" smtClean="0"/>
                        <a:t> Solar Stillwater</a:t>
                      </a:r>
                      <a:br>
                        <a:rPr lang="en-US" sz="1300" baseline="0" noProof="0" dirty="0" smtClean="0"/>
                      </a:br>
                      <a:r>
                        <a:rPr lang="en-US" sz="1300" baseline="0" noProof="0" dirty="0" smtClean="0"/>
                        <a:t>H2S Mitigation</a:t>
                      </a:r>
                      <a:br>
                        <a:rPr lang="en-US" sz="1300" baseline="0" noProof="0" dirty="0" smtClean="0"/>
                      </a:br>
                      <a:r>
                        <a:rPr lang="en-US" sz="1300" baseline="0" noProof="0" dirty="0" smtClean="0"/>
                        <a:t>Soda Carbonate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aseline="0" noProof="0" dirty="0" smtClean="0"/>
                        <a:t>UPSTREAM underground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aseline="0" noProof="0" dirty="0" smtClean="0"/>
                        <a:t>LIQ-H2S</a:t>
                      </a:r>
                      <a:endParaRPr lang="en-US" sz="1300" noProof="0" dirty="0" smtClean="0"/>
                    </a:p>
                  </a:txBody>
                  <a:tcPr marL="121920" marR="121920" marT="60960" marB="6096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" name="Parentesi graffa aperta 20"/>
          <p:cNvSpPr/>
          <p:nvPr/>
        </p:nvSpPr>
        <p:spPr>
          <a:xfrm rot="16200000">
            <a:off x="4463819" y="3332989"/>
            <a:ext cx="384043" cy="6144683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21917" tIns="60958" rIns="121917" bIns="60958" rtlCol="0" anchor="ctr"/>
          <a:lstStyle/>
          <a:p>
            <a:pPr algn="ctr"/>
            <a:endParaRPr lang="it-IT"/>
          </a:p>
        </p:txBody>
      </p:sp>
      <p:sp>
        <p:nvSpPr>
          <p:cNvPr id="22" name="CasellaDiTesto 21"/>
          <p:cNvSpPr txBox="1"/>
          <p:nvPr/>
        </p:nvSpPr>
        <p:spPr>
          <a:xfrm>
            <a:off x="2159563" y="6392941"/>
            <a:ext cx="5088565" cy="4001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dirty="0" smtClean="0"/>
              <a:t>Project under 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6066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GP_PPTtemplate_v2-7JPEG+VECTORLOGO">
  <a:themeElements>
    <a:clrScheme name="ENEL">
      <a:dk1>
        <a:sysClr val="windowText" lastClr="000000"/>
      </a:dk1>
      <a:lt1>
        <a:sysClr val="window" lastClr="FFFFFF"/>
      </a:lt1>
      <a:dk2>
        <a:srgbClr val="C6C6C6"/>
      </a:dk2>
      <a:lt2>
        <a:srgbClr val="EDEEE8"/>
      </a:lt2>
      <a:accent1>
        <a:srgbClr val="0655FA"/>
      </a:accent1>
      <a:accent2>
        <a:srgbClr val="40B9E6"/>
      </a:accent2>
      <a:accent3>
        <a:srgbClr val="E71401"/>
      </a:accent3>
      <a:accent4>
        <a:srgbClr val="FE0F64"/>
      </a:accent4>
      <a:accent5>
        <a:srgbClr val="028C59"/>
      </a:accent5>
      <a:accent6>
        <a:srgbClr val="55BD5A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72000" tIns="36000" rIns="72000" bIns="36000" rtlCol="0" anchor="ctr"/>
      <a:lstStyle>
        <a:defPPr algn="ctr"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EPG_PPTtemplate_v2-7[JPEG+VECTORLOGO]" id="{57611767-F261-BD4B-84E0-9D325519CB8C}" vid="{44F083EA-52AA-554D-87A9-B498B76F92E5}"/>
    </a:ext>
  </a:extLst>
</a:theme>
</file>

<file path=ppt/theme/theme2.xml><?xml version="1.0" encoding="utf-8"?>
<a:theme xmlns:a="http://schemas.openxmlformats.org/drawingml/2006/main" name="EGP_PPTtemplate_v2-7[JPEG+VECTORLOGO]">
  <a:themeElements>
    <a:clrScheme name="ENEL">
      <a:dk1>
        <a:sysClr val="windowText" lastClr="000000"/>
      </a:dk1>
      <a:lt1>
        <a:sysClr val="window" lastClr="FFFFFF"/>
      </a:lt1>
      <a:dk2>
        <a:srgbClr val="C6C6C6"/>
      </a:dk2>
      <a:lt2>
        <a:srgbClr val="EDEEE8"/>
      </a:lt2>
      <a:accent1>
        <a:srgbClr val="0655FA"/>
      </a:accent1>
      <a:accent2>
        <a:srgbClr val="40B9E6"/>
      </a:accent2>
      <a:accent3>
        <a:srgbClr val="E71401"/>
      </a:accent3>
      <a:accent4>
        <a:srgbClr val="FE0F64"/>
      </a:accent4>
      <a:accent5>
        <a:srgbClr val="028C59"/>
      </a:accent5>
      <a:accent6>
        <a:srgbClr val="55BD5A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72000" tIns="36000" rIns="72000" bIns="36000" rtlCol="0" anchor="ctr"/>
      <a:lstStyle>
        <a:defPPr algn="ctr"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EPG_PPTtemplate_v2-7[JPEG+VECTORLOGO]" id="{57611767-F261-BD4B-84E0-9D325519CB8C}" vid="{44F083EA-52AA-554D-87A9-B498B76F92E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EGP_PPTtemplate_v2-7JPEG+VECTORLOGO</Template>
  <TotalTime>0</TotalTime>
  <Words>431</Words>
  <Application>Microsoft Office PowerPoint</Application>
  <PresentationFormat>Personalizzato</PresentationFormat>
  <Paragraphs>66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4</vt:i4>
      </vt:variant>
    </vt:vector>
  </HeadingPairs>
  <TitlesOfParts>
    <vt:vector size="6" baseType="lpstr">
      <vt:lpstr>EGP_PPTtemplate_v2-7JPEG+VECTORLOGO</vt:lpstr>
      <vt:lpstr>EGP_PPTtemplate_v2-7[JPEG+VECTORLOGO]</vt:lpstr>
      <vt:lpstr>Geothermal Innovation State of art and evolutionary roadmap  </vt:lpstr>
      <vt:lpstr>Diapositiva 2</vt:lpstr>
      <vt:lpstr>Diapositiva 3</vt:lpstr>
      <vt:lpstr>Geo Innovation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cp:lastPrinted>2016-01-27T16:16:24Z</cp:lastPrinted>
  <dcterms:created xsi:type="dcterms:W3CDTF">2016-02-03T22:05:03Z</dcterms:created>
  <dcterms:modified xsi:type="dcterms:W3CDTF">2016-04-06T07:14:37Z</dcterms:modified>
</cp:coreProperties>
</file>