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535" r:id="rId2"/>
    <p:sldId id="516" r:id="rId3"/>
    <p:sldId id="525" r:id="rId4"/>
    <p:sldId id="534" r:id="rId5"/>
    <p:sldId id="533" r:id="rId6"/>
    <p:sldId id="292" r:id="rId7"/>
    <p:sldId id="531" r:id="rId8"/>
    <p:sldId id="530" r:id="rId9"/>
    <p:sldId id="387" r:id="rId10"/>
  </p:sldIdLst>
  <p:sldSz cx="9144000" cy="6858000" type="screen4x3"/>
  <p:notesSz cx="6805613" cy="99393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usto Batini" initials="F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00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3786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9D16-64C9-4FD6-A433-FCC1EF28B83B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6DF5-C6AA-4E67-8BA5-70FBCE36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77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911225" eaLnBrk="0"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911225" eaLnBrk="0"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911225" eaLnBrk="0"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911225" eaLnBrk="0"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9112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9112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9112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9112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1363" algn="l"/>
                <a:tab pos="1482725" algn="l"/>
                <a:tab pos="2225675" algn="l"/>
                <a:tab pos="29670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239D5C1-81EC-4828-B41E-A602F53A9A36}" type="slidenum">
              <a:rPr lang="it-IT" sz="1000" i="1" smtClean="0">
                <a:solidFill>
                  <a:srgbClr val="000000"/>
                </a:solidFill>
                <a:ea typeface="MS PGothic" pitchFamily="34" charset="-128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it-IT" sz="1000" i="1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8875" cy="3727450"/>
          </a:xfrm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7" y="4719638"/>
            <a:ext cx="4995863" cy="4476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6DF5-C6AA-4E67-8BA5-70FBCE36BE2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23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6DF5-C6AA-4E67-8BA5-70FBCE36BE2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04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6DF5-C6AA-4E67-8BA5-70FBCE36BE2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93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itab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594475" y="4267200"/>
            <a:ext cx="3048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1295" tIns="45654" rIns="91295" bIns="4565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2937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CA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1"/>
          <a:stretch>
            <a:fillRect/>
          </a:stretch>
        </p:blipFill>
        <p:spPr bwMode="auto">
          <a:xfrm>
            <a:off x="2787169" y="764704"/>
            <a:ext cx="3569662" cy="8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19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622870"/>
            <a:ext cx="9505056" cy="336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06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36890-D85B-40AD-AA4A-050659FE06AB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8F2E9-EDC2-453D-9D4A-5283D39FB89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099"/>
            <a:ext cx="2486596" cy="66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8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990600"/>
            <a:ext cx="83820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3pPr marL="684706" indent="-171178">
              <a:defRPr sz="1400"/>
            </a:lvl3pPr>
            <a:lvl4pPr marL="855878" indent="-171178">
              <a:defRPr sz="1400"/>
            </a:lvl4pPr>
            <a:lvl5pPr marL="1084111" indent="-22823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Editab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594475" y="4267200"/>
            <a:ext cx="3048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1295" tIns="45654" rIns="91295" bIns="4565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2937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CA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914400" y="990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46" tIns="44926" rIns="89846" bIns="44926"/>
          <a:lstStyle>
            <a:lvl1pPr defTabSz="909638" eaLnBrk="0"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909638" eaLnBrk="0"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909638" eaLnBrk="0"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909638" eaLnBrk="0"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909638" eaLnBrk="0"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2350" algn="l"/>
                <a:tab pos="1439863" algn="l"/>
                <a:tab pos="2163763" algn="l"/>
                <a:tab pos="2884488" algn="l"/>
                <a:tab pos="3606800" algn="l"/>
                <a:tab pos="4332288" algn="l"/>
                <a:tab pos="5053013" algn="l"/>
                <a:tab pos="5776913" algn="l"/>
                <a:tab pos="6500813" algn="l"/>
                <a:tab pos="7221538" algn="l"/>
                <a:tab pos="7942263" algn="l"/>
                <a:tab pos="79454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00"/>
              </a:spcBef>
              <a:spcAft>
                <a:spcPts val="325"/>
              </a:spcAft>
              <a:defRPr/>
            </a:pPr>
            <a:endParaRPr lang="it-IT" altLang="it-IT" sz="1600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1200"/>
              </a:spcBef>
              <a:spcAft>
                <a:spcPts val="325"/>
              </a:spcAft>
              <a:defRPr/>
            </a:pPr>
            <a:endParaRPr lang="it-IT" altLang="it-IT" sz="1600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1200"/>
              </a:spcBef>
              <a:spcAft>
                <a:spcPts val="325"/>
              </a:spcAft>
              <a:defRPr/>
            </a:pPr>
            <a:endParaRPr lang="it-IT" altLang="it-IT" sz="1600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1"/>
          <a:stretch>
            <a:fillRect/>
          </a:stretch>
        </p:blipFill>
        <p:spPr bwMode="auto">
          <a:xfrm>
            <a:off x="2418308" y="2361330"/>
            <a:ext cx="4307384" cy="11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19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0" y="4038600"/>
            <a:ext cx="9144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>
                <a:solidFill>
                  <a:srgbClr val="669900"/>
                </a:solidFill>
              </a:rPr>
              <a:t>MAGMA ENERGY ITALIA S.r.l.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669900"/>
                </a:solidFill>
              </a:rPr>
              <a:t>Società partecipata da Graziella Green Power S.p.A.  e  </a:t>
            </a:r>
            <a:r>
              <a:rPr lang="it-IT" sz="1600" dirty="0" err="1" smtClean="0">
                <a:solidFill>
                  <a:srgbClr val="669900"/>
                </a:solidFill>
              </a:rPr>
              <a:t>Alterra</a:t>
            </a:r>
            <a:r>
              <a:rPr lang="it-IT" sz="1600" dirty="0" smtClean="0">
                <a:solidFill>
                  <a:srgbClr val="669900"/>
                </a:solidFill>
              </a:rPr>
              <a:t> Power corp.</a:t>
            </a:r>
            <a:endParaRPr lang="it-IT" sz="1600" dirty="0">
              <a:solidFill>
                <a:srgbClr val="669900"/>
              </a:solidFill>
            </a:endParaRPr>
          </a:p>
          <a:p>
            <a:pPr algn="ctr">
              <a:defRPr/>
            </a:pPr>
            <a:r>
              <a:rPr lang="it-IT" sz="1400" dirty="0" smtClean="0">
                <a:solidFill>
                  <a:srgbClr val="669900"/>
                </a:solidFill>
              </a:rPr>
              <a:t>Cap</a:t>
            </a:r>
            <a:r>
              <a:rPr lang="it-IT" sz="1400" dirty="0">
                <a:solidFill>
                  <a:srgbClr val="669900"/>
                </a:solidFill>
              </a:rPr>
              <a:t>. soc. Euro 119.000,00 i. v. </a:t>
            </a:r>
            <a:endParaRPr lang="it-IT" sz="1400" dirty="0" smtClean="0">
              <a:solidFill>
                <a:srgbClr val="669900"/>
              </a:solidFill>
            </a:endParaRPr>
          </a:p>
          <a:p>
            <a:pPr algn="ctr">
              <a:defRPr/>
            </a:pPr>
            <a:r>
              <a:rPr lang="it-IT" sz="1400" dirty="0" smtClean="0">
                <a:solidFill>
                  <a:srgbClr val="669900"/>
                </a:solidFill>
              </a:rPr>
              <a:t>Registro </a:t>
            </a:r>
            <a:r>
              <a:rPr lang="it-IT" sz="1400" dirty="0">
                <a:solidFill>
                  <a:srgbClr val="669900"/>
                </a:solidFill>
              </a:rPr>
              <a:t>Imprese di Arezzo, </a:t>
            </a:r>
            <a:r>
              <a:rPr lang="it-IT" sz="1400" dirty="0" smtClean="0">
                <a:solidFill>
                  <a:srgbClr val="669900"/>
                </a:solidFill>
              </a:rPr>
              <a:t>n</a:t>
            </a:r>
            <a:r>
              <a:rPr lang="it-IT" sz="1400" dirty="0">
                <a:solidFill>
                  <a:srgbClr val="669900"/>
                </a:solidFill>
              </a:rPr>
              <a:t>. iscr. e cod. fisc. 06059240488</a:t>
            </a:r>
          </a:p>
          <a:p>
            <a:pPr algn="ctr">
              <a:defRPr/>
            </a:pPr>
            <a:r>
              <a:rPr lang="it-IT" sz="1400" dirty="0">
                <a:solidFill>
                  <a:srgbClr val="669900"/>
                </a:solidFill>
              </a:rPr>
              <a:t>Sede legale in Arezzo, E. Rossi, 9 – Tel. 0575/32641 </a:t>
            </a:r>
            <a:endParaRPr lang="it-IT" sz="1400" dirty="0" smtClean="0">
              <a:solidFill>
                <a:srgbClr val="669900"/>
              </a:solidFill>
            </a:endParaRPr>
          </a:p>
          <a:p>
            <a:pPr algn="ctr">
              <a:defRPr/>
            </a:pPr>
            <a:r>
              <a:rPr lang="it-IT" sz="1400" dirty="0" smtClean="0">
                <a:solidFill>
                  <a:srgbClr val="669900"/>
                </a:solidFill>
              </a:rPr>
              <a:t>Sede </a:t>
            </a:r>
            <a:r>
              <a:rPr lang="it-IT" sz="1400" dirty="0">
                <a:solidFill>
                  <a:srgbClr val="669900"/>
                </a:solidFill>
              </a:rPr>
              <a:t>Operativa in Castelnuovo di Val di </a:t>
            </a:r>
            <a:r>
              <a:rPr lang="it-IT" sz="1400" dirty="0" smtClean="0">
                <a:solidFill>
                  <a:srgbClr val="669900"/>
                </a:solidFill>
              </a:rPr>
              <a:t>Cecina </a:t>
            </a:r>
            <a:r>
              <a:rPr lang="it-IT" sz="1400" dirty="0">
                <a:solidFill>
                  <a:srgbClr val="669900"/>
                </a:solidFill>
              </a:rPr>
              <a:t>(PI) Tel.  0588 20307</a:t>
            </a:r>
          </a:p>
          <a:p>
            <a:pPr algn="ctr">
              <a:defRPr/>
            </a:pPr>
            <a:r>
              <a:rPr lang="en-US" sz="1400" dirty="0">
                <a:solidFill>
                  <a:srgbClr val="669900"/>
                </a:solidFill>
              </a:rPr>
              <a:t> PEC magmaenergy@legalmail.it     </a:t>
            </a:r>
            <a:r>
              <a:rPr lang="it-IT" sz="1400" dirty="0">
                <a:solidFill>
                  <a:srgbClr val="669900"/>
                </a:solidFill>
              </a:rPr>
              <a:t>email info-italy@magmaenergycorp.com</a:t>
            </a:r>
          </a:p>
          <a:p>
            <a:pPr algn="ctr">
              <a:defRPr/>
            </a:pPr>
            <a:endParaRPr lang="it-IT" sz="1600" dirty="0">
              <a:solidFill>
                <a:srgbClr val="669900"/>
              </a:solidFill>
            </a:endParaRPr>
          </a:p>
          <a:p>
            <a:pPr algn="ctr">
              <a:defRPr/>
            </a:pPr>
            <a:endParaRPr lang="it-IT" sz="16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lus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23" y="73043"/>
            <a:ext cx="74374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3pPr marL="684774" indent="-171195">
              <a:defRPr sz="1400"/>
            </a:lvl3pPr>
            <a:lvl4pPr marL="855964" indent="-171195">
              <a:defRPr sz="1400"/>
            </a:lvl4pPr>
            <a:lvl5pPr marL="1084220" indent="-228258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Plus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23" y="73043"/>
            <a:ext cx="74374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3pPr marL="684774" indent="-171195">
              <a:defRPr sz="1400"/>
            </a:lvl3pPr>
            <a:lvl4pPr marL="855964" indent="-171195">
              <a:defRPr sz="1400"/>
            </a:lvl4pPr>
            <a:lvl5pPr marL="1084220" indent="-228258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Plus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23" y="73043"/>
            <a:ext cx="74374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3pPr marL="684774" indent="-171195">
              <a:defRPr sz="1400"/>
            </a:lvl3pPr>
            <a:lvl4pPr marL="855964" indent="-171195">
              <a:defRPr sz="1400"/>
            </a:lvl4pPr>
            <a:lvl5pPr marL="1084220" indent="-228258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28CEC-4FFC-426A-B2FC-1DDD8C153D7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71042-CECB-4A8E-B386-3AA574258B61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42" y="6093296"/>
            <a:ext cx="9167842" cy="94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 descr="C:\Users\User\Desktop\lion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08112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71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36890-D85B-40AD-AA4A-050659FE06AB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8F2E9-EDC2-453D-9D4A-5283D39FB897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Picture 2" descr="image0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099"/>
            <a:ext cx="2486596" cy="66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0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720725"/>
          </a:xfrm>
          <a:prstGeom prst="rect">
            <a:avLst/>
          </a:prstGeom>
          <a:solidFill>
            <a:srgbClr val="003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6" rIns="91284" bIns="45646" anchor="ctr"/>
          <a:lstStyle>
            <a:lvl1pPr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Pct val="80000"/>
              <a:buFontTx/>
              <a:buChar char="•"/>
              <a:defRPr/>
            </a:pPr>
            <a:endParaRPr lang="en-CA" altLang="it-IT" sz="1300" smtClean="0">
              <a:solidFill>
                <a:srgbClr val="000000"/>
              </a:solidFill>
              <a:latin typeface="Helvetic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0" y="6454775"/>
            <a:ext cx="9142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5" tIns="45654" rIns="91295" bIns="45654" anchor="ctr">
            <a:spAutoFit/>
          </a:bodyPr>
          <a:lstStyle>
            <a:lvl1pPr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it-IT" sz="160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www.alterrapower.ca</a:t>
            </a:r>
            <a:endParaRPr lang="en-US" altLang="it-IT" sz="1100" smtClean="0">
              <a:solidFill>
                <a:srgbClr val="000000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280988" y="6473825"/>
            <a:ext cx="1190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5" tIns="45654" rIns="91295" bIns="45654" anchor="ctr">
            <a:spAutoFit/>
          </a:bodyPr>
          <a:lstStyle>
            <a:lvl1pPr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909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9096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it-IT" sz="140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Page | </a:t>
            </a:r>
            <a:fld id="{8B7AB591-326C-4D1E-95BC-962BDC375B57}" type="slidenum">
              <a:rPr lang="en-US" altLang="it-IT" sz="140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pPr eaLnBrk="1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‹N›</a:t>
            </a:fld>
            <a:endParaRPr lang="en-US" altLang="it-IT" sz="1000" smtClean="0">
              <a:solidFill>
                <a:srgbClr val="000000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1"/>
          <a:stretch>
            <a:fillRect/>
          </a:stretch>
        </p:blipFill>
        <p:spPr bwMode="auto">
          <a:xfrm>
            <a:off x="8380484" y="6629399"/>
            <a:ext cx="763515" cy="1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19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1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8" r:id="rId6"/>
    <p:sldLayoutId id="2147483669" r:id="rId7"/>
    <p:sldLayoutId id="2147483684" r:id="rId8"/>
    <p:sldLayoutId id="2147483685" r:id="rId9"/>
    <p:sldLayoutId id="2147483687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6465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2937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69407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5875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38138" indent="-338138" algn="l" rtl="0" eaLnBrk="0" fontAlgn="base" hangingPunct="0">
        <a:spcBef>
          <a:spcPts val="300"/>
        </a:spcBef>
        <a:spcAft>
          <a:spcPts val="300"/>
        </a:spcAft>
        <a:buBlip>
          <a:blip r:embed="rId13"/>
        </a:buBlip>
        <a:defRPr sz="16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528638" indent="-173038" algn="l" rtl="0" eaLnBrk="0" fontAlgn="base" hangingPunct="0">
        <a:spcBef>
          <a:spcPts val="300"/>
        </a:spcBef>
        <a:spcAft>
          <a:spcPts val="300"/>
        </a:spcAft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36650" indent="-223838" algn="l" rtl="0" eaLnBrk="0" fontAlgn="base" hangingPunct="0">
        <a:spcBef>
          <a:spcPts val="300"/>
        </a:spcBef>
        <a:spcAft>
          <a:spcPts val="300"/>
        </a:spcAft>
        <a:buFont typeface="Arial" pitchFamily="34" charset="0"/>
        <a:buChar char="-"/>
        <a:defRPr sz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593850" indent="-223838" algn="l" rtl="0" eaLnBrk="0" fontAlgn="base" hangingPunct="0">
        <a:spcBef>
          <a:spcPts val="300"/>
        </a:spcBef>
        <a:spcAft>
          <a:spcPts val="300"/>
        </a:spcAft>
        <a:buFont typeface="Arial" pitchFamily="34" charset="0"/>
        <a:buChar char="-"/>
        <a:defRPr sz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1050" indent="-223838" algn="l" rtl="0" eaLnBrk="0" fontAlgn="base" hangingPunct="0">
        <a:spcBef>
          <a:spcPts val="300"/>
        </a:spcBef>
        <a:spcAft>
          <a:spcPts val="300"/>
        </a:spcAft>
        <a:buFont typeface="Arial" pitchFamily="34" charset="0"/>
        <a:buChar char="-"/>
        <a:defRPr sz="1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0580" indent="-228235" algn="l" rtl="0" fontAlgn="base">
        <a:spcBef>
          <a:spcPct val="25000"/>
        </a:spcBef>
        <a:spcAft>
          <a:spcPct val="50000"/>
        </a:spcAft>
        <a:buFont typeface="Arial" charset="0"/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2967050" indent="-228235" algn="l" rtl="0" fontAlgn="base">
        <a:spcBef>
          <a:spcPct val="25000"/>
        </a:spcBef>
        <a:spcAft>
          <a:spcPct val="50000"/>
        </a:spcAft>
        <a:buFont typeface="Arial" charset="0"/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3423519" indent="-228235" algn="l" rtl="0" fontAlgn="base">
        <a:spcBef>
          <a:spcPct val="25000"/>
        </a:spcBef>
        <a:spcAft>
          <a:spcPct val="50000"/>
        </a:spcAft>
        <a:buFont typeface="Arial" charset="0"/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3879988" indent="-228235" algn="l" rtl="0" fontAlgn="base">
        <a:spcBef>
          <a:spcPct val="25000"/>
        </a:spcBef>
        <a:spcAft>
          <a:spcPct val="50000"/>
        </a:spcAft>
        <a:buFont typeface="Arial" charset="0"/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2005"/>
            <a:ext cx="8003050" cy="430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-99392"/>
            <a:ext cx="9144000" cy="82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7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1"/>
          <a:stretch>
            <a:fillRect/>
          </a:stretch>
        </p:blipFill>
        <p:spPr bwMode="auto">
          <a:xfrm>
            <a:off x="2941586" y="55001"/>
            <a:ext cx="3136001" cy="76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19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-62414" y="2793703"/>
            <a:ext cx="91439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GEOTHERMAL ENERGY 2.0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An industry and environment  priority 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it-IT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it-IT" sz="2800" b="1" i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ctr"/>
            <a:endParaRPr lang="it-IT" sz="2000" b="1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it-IT" sz="20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BRUXELLES , 6  APRIL 6  2016</a:t>
            </a:r>
            <a:endParaRPr lang="it-IT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28938" y="3717032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it-IT" sz="16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algn="ctr"/>
            <a:endParaRPr lang="it-IT" sz="16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algn="ctr"/>
            <a:endParaRPr lang="it-IT" sz="16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algn="ctr"/>
            <a:endParaRPr lang="it-IT" sz="16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algn="ctr"/>
            <a:endParaRPr lang="it-IT" sz="3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6914" y="1091676"/>
            <a:ext cx="8003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Constitution </a:t>
            </a:r>
            <a:r>
              <a:rPr lang="en-US" sz="2000" dirty="0" smtClean="0">
                <a:solidFill>
                  <a:srgbClr val="FF0000"/>
                </a:solidFill>
              </a:rPr>
              <a:t>meeting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European </a:t>
            </a:r>
            <a:r>
              <a:rPr lang="en-US" sz="2000" b="1" dirty="0">
                <a:solidFill>
                  <a:srgbClr val="FF0000"/>
                </a:solidFill>
              </a:rPr>
              <a:t>Technology and Innovation Platform (ETIP)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on </a:t>
            </a:r>
            <a:r>
              <a:rPr lang="en-US" sz="2000" b="1" dirty="0">
                <a:solidFill>
                  <a:srgbClr val="FF0000"/>
                </a:solidFill>
              </a:rPr>
              <a:t>Deep Geothermal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64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fausto\Desktop\larder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43" y="1052736"/>
            <a:ext cx="6457900" cy="477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788316"/>
            <a:ext cx="6366888" cy="46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4171"/>
            <a:ext cx="6129337" cy="395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2333"/>
          <a:stretch>
            <a:fillRect/>
          </a:stretch>
        </p:blipFill>
        <p:spPr bwMode="auto">
          <a:xfrm>
            <a:off x="395536" y="2348880"/>
            <a:ext cx="6480045" cy="440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30" descr="C:\WINNT\Profiles\a426692\Desktop\Gesal_project\ber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41" y="2171930"/>
            <a:ext cx="6304824" cy="4255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610" y="73349"/>
            <a:ext cx="8944886" cy="4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9" tIns="45604" rIns="91209" bIns="45604" anchor="ctr"/>
          <a:lstStyle>
            <a:defPPr>
              <a:defRPr lang="en-US"/>
            </a:defPPr>
            <a:lvl1pPr defTabSz="912813">
              <a:defRPr sz="2500" b="1">
                <a:solidFill>
                  <a:srgbClr val="1309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alt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«CONVENTIONAL» GEOTHERMAL POWER PLANTS   </a:t>
            </a:r>
            <a:endParaRPr lang="it-IT" altLang="it-IT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31605" y="1169574"/>
            <a:ext cx="8064896" cy="4955203"/>
            <a:chOff x="531605" y="1169574"/>
            <a:chExt cx="8064896" cy="4955203"/>
          </a:xfrm>
          <a:solidFill>
            <a:srgbClr val="FFC000"/>
          </a:solidFill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1605" y="1169574"/>
              <a:ext cx="8064896" cy="4955203"/>
            </a:xfrm>
            <a:prstGeom prst="rect">
              <a:avLst/>
            </a:prstGeom>
            <a:solidFill>
              <a:srgbClr val="FFC000">
                <a:alpha val="67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it-IT" sz="1600" b="1" dirty="0" smtClean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>
                <a:defRPr/>
              </a:pPr>
              <a:r>
                <a:rPr lang="it-IT" sz="28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ENVIRONMENTAL IMPACT</a:t>
              </a:r>
            </a:p>
            <a:p>
              <a:pPr algn="ctr">
                <a:defRPr/>
              </a:pPr>
              <a:endParaRPr lang="it-IT" sz="2000" b="1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>
                <a:defRPr/>
              </a:pPr>
              <a:endParaRPr lang="it-IT" sz="1600" b="1" dirty="0" smtClean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lvl="1" algn="ctr">
                <a:defRPr/>
              </a:pPr>
              <a:r>
                <a:rPr lang="it-IT" sz="2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AERIFORM </a:t>
              </a:r>
              <a:r>
                <a:rPr lang="it-IT" sz="2400" b="1" dirty="0">
                  <a:solidFill>
                    <a:schemeClr val="bg1"/>
                  </a:solidFill>
                  <a:ea typeface="ＭＳ Ｐゴシック" pitchFamily="34" charset="-128"/>
                </a:rPr>
                <a:t>EMISSIONS </a:t>
              </a:r>
              <a:endParaRPr lang="it-IT" sz="2400" b="1" dirty="0" smtClean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lvl="1" algn="ctr">
                <a:defRPr/>
              </a:pPr>
              <a:r>
                <a:rPr lang="it-IT" sz="2400" dirty="0" smtClean="0">
                  <a:solidFill>
                    <a:schemeClr val="bg1"/>
                  </a:solidFill>
                  <a:ea typeface="ＭＳ Ｐゴシック" pitchFamily="34" charset="-128"/>
                </a:rPr>
                <a:t>(from </a:t>
              </a:r>
              <a:r>
                <a:rPr lang="it-IT" sz="2000" dirty="0" smtClean="0">
                  <a:solidFill>
                    <a:schemeClr val="bg1"/>
                  </a:solidFill>
                  <a:ea typeface="ＭＳ Ｐゴシック" pitchFamily="34" charset="-128"/>
                </a:rPr>
                <a:t>WELLS  and POWER PLANTS)</a:t>
              </a:r>
            </a:p>
            <a:p>
              <a:pPr lvl="1" algn="ctr">
                <a:defRPr/>
              </a:pPr>
              <a:endParaRPr lang="it-IT" sz="1600" dirty="0" smtClean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lvl="1" algn="ctr">
                <a:defRPr/>
              </a:pPr>
              <a:r>
                <a:rPr lang="it-IT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endParaRPr lang="it-IT" sz="16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>
                <a:defRPr/>
              </a:pPr>
              <a:endParaRPr lang="it-IT" sz="16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lvl="1" algn="ctr">
                <a:defRPr/>
              </a:pP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EFFLUENTS </a:t>
              </a:r>
            </a:p>
            <a:p>
              <a:pPr lvl="1" algn="ctr">
                <a:defRPr/>
              </a:pPr>
              <a:endParaRPr lang="it-IT" b="1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lvl="2">
                <a:buFont typeface="Arial" pitchFamily="34" charset="0"/>
                <a:buChar char="•"/>
                <a:defRPr/>
              </a:pPr>
              <a:r>
                <a:rPr lang="it-IT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WATER VAPOR (50 -70 % OF TOTAL FLUID PRODUCTION)</a:t>
              </a:r>
              <a:endParaRPr lang="it-IT" b="1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lvl="2">
                <a:buFont typeface="Arial" pitchFamily="34" charset="0"/>
                <a:buChar char="•"/>
                <a:defRPr/>
              </a:pPr>
              <a:r>
                <a:rPr lang="it-IT" b="1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DROPLETS </a:t>
              </a:r>
              <a: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  <a:t>CONTAINING </a:t>
              </a:r>
              <a:r>
                <a:rPr lang="en-US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POLLUTANTS (B</a:t>
              </a:r>
              <a: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As,Hg</a:t>
              </a:r>
              <a:r>
                <a:rPr lang="en-US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, …)</a:t>
              </a:r>
              <a:endParaRPr lang="it-IT" b="1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lvl="2">
                <a:buFont typeface="Arial" pitchFamily="34" charset="0"/>
                <a:buChar char="•"/>
                <a:defRPr/>
              </a:pP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 GREENHOUSE GASES (CO</a:t>
              </a:r>
              <a:r>
                <a:rPr lang="en-US" b="1" baseline="-25000" dirty="0">
                  <a:solidFill>
                    <a:schemeClr val="bg1"/>
                  </a:solidFill>
                  <a:ea typeface="ＭＳ Ｐゴシック" pitchFamily="34" charset="-128"/>
                </a:rPr>
                <a:t>2</a:t>
              </a: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, </a:t>
              </a:r>
              <a:r>
                <a:rPr lang="en-US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CH</a:t>
              </a:r>
              <a:r>
                <a:rPr lang="en-US" b="1" baseline="-25000" dirty="0" smtClean="0">
                  <a:solidFill>
                    <a:schemeClr val="bg1"/>
                  </a:solidFill>
                  <a:ea typeface="ＭＳ Ｐゴシック" pitchFamily="34" charset="-128"/>
                </a:rPr>
                <a:t>4</a:t>
              </a:r>
              <a:r>
                <a:rPr lang="en-US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, </a:t>
              </a: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)</a:t>
              </a:r>
            </a:p>
            <a:p>
              <a:pPr lvl="2">
                <a:buFont typeface="Arial" pitchFamily="34" charset="0"/>
                <a:buChar char="•"/>
                <a:defRPr/>
              </a:pPr>
              <a:r>
                <a:rPr lang="it-IT" b="1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UNPLESANT </a:t>
              </a:r>
              <a:r>
                <a:rPr lang="it-IT" b="1" dirty="0">
                  <a:solidFill>
                    <a:schemeClr val="bg1"/>
                  </a:solidFill>
                  <a:ea typeface="ＭＳ Ｐゴシック" pitchFamily="34" charset="-128"/>
                </a:rPr>
                <a:t>SMELL (H</a:t>
              </a:r>
              <a:r>
                <a:rPr lang="en-US" b="1" baseline="-25000" dirty="0">
                  <a:solidFill>
                    <a:schemeClr val="bg1"/>
                  </a:solidFill>
                  <a:ea typeface="ＭＳ Ｐゴシック" pitchFamily="34" charset="-128"/>
                </a:rPr>
                <a:t>2</a:t>
              </a: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S)</a:t>
              </a:r>
            </a:p>
            <a:p>
              <a:pPr lvl="2">
                <a:buFont typeface="Arial" pitchFamily="34" charset="0"/>
                <a:buChar char="•"/>
                <a:defRPr/>
              </a:pPr>
              <a:r>
                <a:rPr lang="it-IT" b="1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OTHER VOLATILE POLLUTANTS (</a:t>
              </a:r>
              <a: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  <a:t>NH</a:t>
              </a:r>
              <a:r>
                <a:rPr lang="en-US" b="1" baseline="-25000" dirty="0">
                  <a:solidFill>
                    <a:schemeClr val="bg1"/>
                  </a:solidFill>
                  <a:ea typeface="ＭＳ Ｐゴシック" pitchFamily="34" charset="-128"/>
                </a:rPr>
                <a:t>3</a:t>
              </a:r>
              <a: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  <a:t>, H</a:t>
              </a:r>
              <a:r>
                <a:rPr lang="en-US" b="1" baseline="-25000" dirty="0">
                  <a:solidFill>
                    <a:schemeClr val="bg1"/>
                  </a:solidFill>
                  <a:ea typeface="ＭＳ Ｐゴシック" pitchFamily="34" charset="-128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  <a:t>, N</a:t>
              </a:r>
              <a:r>
                <a:rPr lang="en-US" b="1" baseline="-25000" dirty="0">
                  <a:solidFill>
                    <a:schemeClr val="bg1"/>
                  </a:solidFill>
                  <a:ea typeface="ＭＳ Ｐゴシック" pitchFamily="34" charset="-128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  <a:t>, </a:t>
              </a:r>
              <a:r>
                <a:rPr lang="en-US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Rn,…)</a:t>
              </a:r>
            </a:p>
            <a:p>
              <a:pPr lvl="2">
                <a:buFont typeface="Arial" pitchFamily="34" charset="0"/>
                <a:buChar char="•"/>
                <a:defRPr/>
              </a:pPr>
              <a:endParaRPr lang="en-US" sz="1400" dirty="0" smtClean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2" name="Freccia in giù 1"/>
            <p:cNvSpPr/>
            <p:nvPr/>
          </p:nvSpPr>
          <p:spPr>
            <a:xfrm>
              <a:off x="4427984" y="2171386"/>
              <a:ext cx="432048" cy="36004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ccia in giù 9"/>
            <p:cNvSpPr/>
            <p:nvPr/>
          </p:nvSpPr>
          <p:spPr>
            <a:xfrm>
              <a:off x="4427984" y="3300355"/>
              <a:ext cx="432048" cy="36004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5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5877" y="14272"/>
            <a:ext cx="9127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GEOTHERMAL ENERGY 2.0- </a:t>
            </a:r>
            <a:r>
              <a:rPr lang="it-IT" sz="2000" b="1" spc="300" dirty="0">
                <a:solidFill>
                  <a:schemeClr val="bg1"/>
                </a:solidFill>
                <a:latin typeface="Calibri" panose="020F0502020204030204" pitchFamily="34" charset="0"/>
              </a:rPr>
              <a:t>«CLOSE LOOP» POWER </a:t>
            </a:r>
            <a:r>
              <a:rPr lang="it-IT" sz="2000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PLANTS</a:t>
            </a:r>
            <a:endParaRPr lang="it-IT" sz="2000" b="1" spc="3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it-IT" sz="2400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it-IT" sz="2400" b="1" spc="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9306" y="40205"/>
            <a:ext cx="9094229" cy="6394174"/>
            <a:chOff x="-203088" y="244500"/>
            <a:chExt cx="9381044" cy="67942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088" y="937815"/>
              <a:ext cx="9381044" cy="610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4128821" y="244500"/>
              <a:ext cx="190557" cy="490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it-IT" sz="2400" b="1" spc="3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14875" y="5222558"/>
              <a:ext cx="8807869" cy="1688852"/>
            </a:xfrm>
            <a:prstGeom prst="rect">
              <a:avLst/>
            </a:prstGeom>
          </p:spPr>
          <p:txBody>
            <a:bodyPr lIns="91352" tIns="45680" rIns="91352" bIns="45680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5pPr>
              <a:lvl6pPr marL="450082" algn="l" rtl="0" fontAlgn="base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6pPr>
              <a:lvl7pPr marL="900230" algn="l" rtl="0" fontAlgn="base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7pPr>
              <a:lvl8pPr marL="1350360" algn="l" rtl="0" fontAlgn="base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8pPr>
              <a:lvl9pPr marL="1800486" algn="l" rtl="0" fontAlgn="base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 i="1" kern="0" dirty="0" smtClean="0"/>
                <a:t>ZERO EMISSIONS” AND TOTAL REINJECTION   </a:t>
              </a:r>
            </a:p>
            <a:p>
              <a:pPr algn="ctr"/>
              <a:r>
                <a:rPr lang="en-US" sz="2000" i="1" kern="0" dirty="0" smtClean="0"/>
                <a:t> ARE MANDATORY FOR  THE SOCIAL ACCEPTANCE AND  ENVIRONMENTAL SUSTAINABILITY OF GEOTHERMAL PROJECTS</a:t>
              </a: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327548" y="692696"/>
            <a:ext cx="82769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 </a:t>
            </a:r>
            <a:r>
              <a:rPr lang="en-US" sz="2000" b="1" dirty="0">
                <a:solidFill>
                  <a:schemeClr val="bg1"/>
                </a:solidFill>
              </a:rPr>
              <a:t>improve the environmental sustainability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Total </a:t>
            </a:r>
            <a:r>
              <a:rPr lang="en-US" sz="2000" b="1" dirty="0">
                <a:solidFill>
                  <a:schemeClr val="bg1"/>
                </a:solidFill>
              </a:rPr>
              <a:t>re-entry of the geothermal fluid produced in the geological formations of origin, </a:t>
            </a:r>
            <a:r>
              <a:rPr lang="en-US" sz="2000" b="1" dirty="0" smtClean="0">
                <a:solidFill>
                  <a:schemeClr val="bg1"/>
                </a:solidFill>
              </a:rPr>
              <a:t>with no steam </a:t>
            </a:r>
            <a:r>
              <a:rPr lang="en-US" sz="2000" b="1" dirty="0">
                <a:solidFill>
                  <a:schemeClr val="bg1"/>
                </a:solidFill>
              </a:rPr>
              <a:t>and gas emissions into the </a:t>
            </a:r>
            <a:r>
              <a:rPr lang="en-US" sz="2000" b="1" dirty="0" smtClean="0">
                <a:solidFill>
                  <a:schemeClr val="bg1"/>
                </a:solidFill>
              </a:rPr>
              <a:t>atmosphere;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Environmental </a:t>
            </a:r>
            <a:r>
              <a:rPr lang="en-US" sz="2000" b="1" dirty="0">
                <a:solidFill>
                  <a:schemeClr val="bg1"/>
                </a:solidFill>
              </a:rPr>
              <a:t>integration and landscape </a:t>
            </a:r>
            <a:r>
              <a:rPr lang="en-US" sz="2000" b="1" dirty="0" smtClean="0">
                <a:solidFill>
                  <a:schemeClr val="bg1"/>
                </a:solidFill>
              </a:rPr>
              <a:t>(“site-specific”)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Enhancement of thermal application processes </a:t>
            </a:r>
            <a:r>
              <a:rPr lang="en-US" sz="2000" b="1" dirty="0">
                <a:solidFill>
                  <a:schemeClr val="bg1"/>
                </a:solidFill>
              </a:rPr>
              <a:t>compatible with local </a:t>
            </a:r>
            <a:r>
              <a:rPr lang="en-US" sz="2000" b="1" dirty="0" smtClean="0">
                <a:solidFill>
                  <a:schemeClr val="bg1"/>
                </a:solidFill>
              </a:rPr>
              <a:t>vocations</a:t>
            </a:r>
          </a:p>
          <a:p>
            <a:endParaRPr lang="en-US" sz="20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2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Freccia a destra 2"/>
          <p:cNvSpPr>
            <a:spLocks noChangeArrowheads="1"/>
          </p:cNvSpPr>
          <p:nvPr/>
        </p:nvSpPr>
        <p:spPr bwMode="auto">
          <a:xfrm>
            <a:off x="185738" y="1677989"/>
            <a:ext cx="8312150" cy="733623"/>
          </a:xfrm>
          <a:prstGeom prst="rightArrow">
            <a:avLst>
              <a:gd name="adj1" fmla="val 50000"/>
              <a:gd name="adj2" fmla="val 501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65" rIns="90000" bIns="45065">
            <a:spAutoFit/>
          </a:bodyPr>
          <a:lstStyle/>
          <a:p>
            <a:pPr algn="ctr">
              <a:tabLst>
                <a:tab pos="1008086" algn="l"/>
              </a:tabLst>
            </a:pPr>
            <a:endParaRPr lang="it-IT"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060" y="55020"/>
            <a:ext cx="861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TECHNOLOGICAL CHALLANGES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5669" y="1134035"/>
            <a:ext cx="8748954" cy="1888709"/>
            <a:chOff x="55669" y="1134035"/>
            <a:chExt cx="8748954" cy="1888709"/>
          </a:xfrm>
        </p:grpSpPr>
        <p:pic>
          <p:nvPicPr>
            <p:cNvPr id="11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134035"/>
              <a:ext cx="2288407" cy="1888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entagono 14"/>
            <p:cNvSpPr/>
            <p:nvPr/>
          </p:nvSpPr>
          <p:spPr>
            <a:xfrm>
              <a:off x="55669" y="1325199"/>
              <a:ext cx="2500108" cy="1406683"/>
            </a:xfrm>
            <a:prstGeom prst="homePlate">
              <a:avLst>
                <a:gd name="adj" fmla="val 30669"/>
              </a:avLst>
            </a:pr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>
              <a:normAutofit/>
            </a:bodyPr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RESOURCE ASSESSEMENT</a:t>
              </a:r>
            </a:p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&amp;</a:t>
              </a:r>
            </a:p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MANAGEMENT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Gallone 2"/>
            <p:cNvSpPr/>
            <p:nvPr/>
          </p:nvSpPr>
          <p:spPr>
            <a:xfrm>
              <a:off x="2555777" y="1325199"/>
              <a:ext cx="3960439" cy="1406683"/>
            </a:xfrm>
            <a:prstGeom prst="chevron">
              <a:avLst>
                <a:gd name="adj" fmla="val 2271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anose="020B0604020202020204" pitchFamily="34" charset="0"/>
                <a:buChar char="•"/>
              </a:pPr>
              <a:endParaRPr lang="it-IT" sz="1200" dirty="0" smtClean="0">
                <a:solidFill>
                  <a:schemeClr val="tx1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chemeClr val="tx1"/>
                  </a:solidFill>
                </a:rPr>
                <a:t> 3D IMAGING OF SUBSURFACE</a:t>
              </a:r>
            </a:p>
            <a:p>
              <a:endParaRPr lang="it-IT" sz="1200" dirty="0" smtClean="0">
                <a:solidFill>
                  <a:schemeClr val="tx1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chemeClr val="tx1"/>
                  </a:solidFill>
                </a:rPr>
                <a:t> RESERVOIR MODELLING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chemeClr val="tx1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chemeClr val="tx1"/>
                  </a:solidFill>
                </a:rPr>
                <a:t> RESERVOIR MONITORING</a:t>
              </a:r>
              <a:endParaRPr lang="it-IT" sz="1200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89518" y="3185867"/>
            <a:ext cx="8715105" cy="1336015"/>
            <a:chOff x="89518" y="3185867"/>
            <a:chExt cx="8715105" cy="1336015"/>
          </a:xfrm>
        </p:grpSpPr>
        <p:pic>
          <p:nvPicPr>
            <p:cNvPr id="24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0" b="9630"/>
            <a:stretch>
              <a:fillRect/>
            </a:stretch>
          </p:blipFill>
          <p:spPr bwMode="auto">
            <a:xfrm>
              <a:off x="6708678" y="3185867"/>
              <a:ext cx="2095945" cy="1336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entagono 18"/>
            <p:cNvSpPr/>
            <p:nvPr/>
          </p:nvSpPr>
          <p:spPr>
            <a:xfrm>
              <a:off x="89518" y="3185867"/>
              <a:ext cx="2482216" cy="1336015"/>
            </a:xfrm>
            <a:prstGeom prst="homePlate">
              <a:avLst>
                <a:gd name="adj" fmla="val 28156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>
              <a:normAutofit/>
            </a:bodyPr>
            <a:lstStyle/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DRILLING </a:t>
              </a:r>
            </a:p>
          </p:txBody>
        </p:sp>
        <p:sp>
          <p:nvSpPr>
            <p:cNvPr id="17" name="Gallone 16"/>
            <p:cNvSpPr/>
            <p:nvPr/>
          </p:nvSpPr>
          <p:spPr>
            <a:xfrm>
              <a:off x="2571734" y="3185867"/>
              <a:ext cx="3944482" cy="1336015"/>
            </a:xfrm>
            <a:prstGeom prst="chevron">
              <a:avLst>
                <a:gd name="adj" fmla="val 2271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chemeClr val="tx1"/>
                  </a:solidFill>
                </a:rPr>
                <a:t>   NEW COST EFFECTIVE TECHNOLOGY 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it-IT" sz="1200" dirty="0" smtClean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chemeClr val="tx1"/>
                  </a:solidFill>
                </a:rPr>
                <a:t>HT WELL LOGGING TOOLS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it-IT" sz="1200" dirty="0" smtClean="0">
                <a:solidFill>
                  <a:schemeClr val="tx1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chemeClr val="tx1"/>
                  </a:solidFill>
                </a:rPr>
                <a:t>  ENVIRONMENTAL SUSTAINABILITY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39980" y="4940388"/>
            <a:ext cx="8764643" cy="1354690"/>
            <a:chOff x="39980" y="4940388"/>
            <a:chExt cx="8764643" cy="1354690"/>
          </a:xfrm>
        </p:grpSpPr>
        <p:grpSp>
          <p:nvGrpSpPr>
            <p:cNvPr id="12" name="Gruppo 11"/>
            <p:cNvGrpSpPr/>
            <p:nvPr/>
          </p:nvGrpSpPr>
          <p:grpSpPr>
            <a:xfrm>
              <a:off x="39980" y="4940388"/>
              <a:ext cx="6476236" cy="1354690"/>
              <a:chOff x="39980" y="4940388"/>
              <a:chExt cx="6476236" cy="1354690"/>
            </a:xfrm>
          </p:grpSpPr>
          <p:sp>
            <p:nvSpPr>
              <p:cNvPr id="23" name="Pentagono 22"/>
              <p:cNvSpPr/>
              <p:nvPr/>
            </p:nvSpPr>
            <p:spPr>
              <a:xfrm>
                <a:off x="39980" y="4940388"/>
                <a:ext cx="2482216" cy="1300394"/>
              </a:xfrm>
              <a:prstGeom prst="homePlate">
                <a:avLst>
                  <a:gd name="adj" fmla="val 30340"/>
                </a:avLst>
              </a:prstGeom>
              <a:solidFill>
                <a:srgbClr val="FF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1">
                <a:normAutofit/>
              </a:bodyPr>
              <a:lstStyle/>
              <a:p>
                <a:pPr algn="ctr"/>
                <a:r>
                  <a:rPr lang="it-IT" b="1" dirty="0" smtClean="0">
                    <a:solidFill>
                      <a:schemeClr val="tx1"/>
                    </a:solidFill>
                  </a:rPr>
                  <a:t>POWER SYSTEM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allone 19"/>
              <p:cNvSpPr/>
              <p:nvPr/>
            </p:nvSpPr>
            <p:spPr>
              <a:xfrm>
                <a:off x="2479152" y="4959063"/>
                <a:ext cx="4037064" cy="1336015"/>
              </a:xfrm>
              <a:prstGeom prst="chevron">
                <a:avLst>
                  <a:gd name="adj" fmla="val 2271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IMPROVEMENT OF  EFFICIENCY </a:t>
                </a:r>
              </a:p>
              <a:p>
                <a:endParaRPr lang="it-IT" sz="1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SMALLER  </a:t>
                </a:r>
                <a:r>
                  <a:rPr lang="it-IT" sz="1200" dirty="0">
                    <a:solidFill>
                      <a:schemeClr val="tx1"/>
                    </a:solidFill>
                  </a:rPr>
                  <a:t>FOOT 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PRINT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BETTER LANDSCAPE INTEGRATION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566" y="4985946"/>
              <a:ext cx="2119057" cy="1254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6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83568" y="1458943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i="1" dirty="0" smtClean="0">
              <a:ea typeface="Times New Roman" pitchFamily="18" charset="0"/>
              <a:cs typeface="BODONI STD BOOK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810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810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810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810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7256" y="608263"/>
            <a:ext cx="9121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A cluster of </a:t>
            </a:r>
            <a:r>
              <a:rPr lang="it-IT" sz="2000" dirty="0" err="1" smtClean="0">
                <a:solidFill>
                  <a:srgbClr val="FF0000"/>
                </a:solidFill>
              </a:rPr>
              <a:t>enterprises</a:t>
            </a:r>
            <a:r>
              <a:rPr lang="it-IT" sz="2000" dirty="0" smtClean="0">
                <a:solidFill>
                  <a:srgbClr val="FF0000"/>
                </a:solidFill>
              </a:rPr>
              <a:t>  </a:t>
            </a:r>
            <a:r>
              <a:rPr lang="it-IT" sz="2000" dirty="0" err="1" smtClean="0">
                <a:solidFill>
                  <a:srgbClr val="FF0000"/>
                </a:solidFill>
              </a:rPr>
              <a:t>has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been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established</a:t>
            </a:r>
            <a:r>
              <a:rPr lang="it-IT" sz="2000" dirty="0" smtClean="0">
                <a:solidFill>
                  <a:srgbClr val="FF0000"/>
                </a:solidFill>
              </a:rPr>
              <a:t>  in Italy</a:t>
            </a:r>
          </a:p>
          <a:p>
            <a:pPr lvl="0" algn="ctr"/>
            <a:r>
              <a:rPr lang="it-IT" sz="2000" dirty="0" smtClean="0">
                <a:solidFill>
                  <a:srgbClr val="FF0000"/>
                </a:solidFill>
              </a:rPr>
              <a:t>with the </a:t>
            </a:r>
            <a:r>
              <a:rPr lang="it-IT" sz="2000" dirty="0" err="1" smtClean="0">
                <a:solidFill>
                  <a:srgbClr val="FF0000"/>
                </a:solidFill>
              </a:rPr>
              <a:t>main</a:t>
            </a:r>
            <a:r>
              <a:rPr lang="it-IT" sz="2000" dirty="0" smtClean="0">
                <a:solidFill>
                  <a:srgbClr val="FF0000"/>
                </a:solidFill>
              </a:rPr>
              <a:t> common goal to </a:t>
            </a:r>
            <a:r>
              <a:rPr lang="it-IT" sz="2000" dirty="0" err="1" smtClean="0">
                <a:solidFill>
                  <a:srgbClr val="FF0000"/>
                </a:solidFill>
              </a:rPr>
              <a:t>develop</a:t>
            </a:r>
            <a:r>
              <a:rPr lang="it-IT" sz="2000" dirty="0" smtClean="0">
                <a:solidFill>
                  <a:srgbClr val="FF0000"/>
                </a:solidFill>
              </a:rPr>
              <a:t>  new </a:t>
            </a:r>
            <a:r>
              <a:rPr lang="it-IT" sz="2000" dirty="0" err="1" smtClean="0">
                <a:solidFill>
                  <a:srgbClr val="FF0000"/>
                </a:solidFill>
              </a:rPr>
              <a:t>technologies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</a:p>
          <a:p>
            <a:pPr lvl="0" algn="ctr"/>
            <a:r>
              <a:rPr lang="it-IT" sz="2000" dirty="0" smtClean="0">
                <a:solidFill>
                  <a:srgbClr val="FF0000"/>
                </a:solidFill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“closed loop” geothermal projects</a:t>
            </a:r>
            <a:endParaRPr lang="en-US" sz="20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20495" y="7019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130995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GEOTHERMAL ENERGY 2.0  - </a:t>
            </a:r>
            <a:r>
              <a:rPr lang="en-US" sz="2400" dirty="0" smtClean="0">
                <a:solidFill>
                  <a:schemeClr val="bg1"/>
                </a:solidFill>
              </a:rPr>
              <a:t>RETE GEOTERMICA 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8660" y="5681839"/>
            <a:ext cx="851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RETE GEOTERMICA  is willing to be 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a stakeholder of </a:t>
            </a:r>
            <a:r>
              <a:rPr lang="en-GB" sz="1600" dirty="0">
                <a:solidFill>
                  <a:srgbClr val="FF0000"/>
                </a:solidFill>
              </a:rPr>
              <a:t>ETIP on Deep Geothermal</a:t>
            </a:r>
            <a:r>
              <a:rPr lang="en-GB" sz="1600" dirty="0" smtClean="0">
                <a:solidFill>
                  <a:srgbClr val="FF0000"/>
                </a:solidFill>
              </a:rPr>
              <a:t>, and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to cooperate for the development of  its Strategic </a:t>
            </a:r>
            <a:r>
              <a:rPr lang="en-GB" sz="1600" dirty="0">
                <a:solidFill>
                  <a:srgbClr val="FF0000"/>
                </a:solidFill>
              </a:rPr>
              <a:t>Research </a:t>
            </a:r>
            <a:r>
              <a:rPr lang="en-GB" sz="1600" dirty="0" smtClean="0">
                <a:solidFill>
                  <a:srgbClr val="FF0000"/>
                </a:solidFill>
              </a:rPr>
              <a:t>Agenda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7281"/>
            <a:ext cx="7569224" cy="38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869" y="1345348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THANKS FOR ATTENTION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/>
          <p:cNvGrpSpPr/>
          <p:nvPr/>
        </p:nvGrpSpPr>
        <p:grpSpPr>
          <a:xfrm>
            <a:off x="35496" y="407362"/>
            <a:ext cx="9126849" cy="6220750"/>
            <a:chOff x="35496" y="407362"/>
            <a:chExt cx="9126849" cy="622075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7362"/>
              <a:ext cx="9126849" cy="6220750"/>
            </a:xfrm>
            <a:prstGeom prst="rect">
              <a:avLst/>
            </a:prstGeom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540" y="2392020"/>
              <a:ext cx="3521876" cy="4174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2796151" y="1551572"/>
              <a:ext cx="3462449" cy="797308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03200"/>
              <a:bevelB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01"/>
            <a:stretch>
              <a:fillRect/>
            </a:stretch>
          </p:blipFill>
          <p:spPr bwMode="auto">
            <a:xfrm>
              <a:off x="2991425" y="1697040"/>
              <a:ext cx="3089143" cy="507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4190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6496572" y="4539005"/>
              <a:ext cx="1822165" cy="92333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pPr algn="ctr">
                <a:tabLst>
                  <a:tab pos="264710" algn="l"/>
                  <a:tab pos="446999" algn="l"/>
                  <a:tab pos="895585" algn="l"/>
                  <a:tab pos="1344165" algn="l"/>
                  <a:tab pos="1792752" algn="l"/>
                  <a:tab pos="2241337" algn="l"/>
                  <a:tab pos="2689920" algn="l"/>
                  <a:tab pos="3138503" algn="l"/>
                  <a:tab pos="3587087" algn="l"/>
                  <a:tab pos="4035669" algn="l"/>
                  <a:tab pos="4484256" algn="l"/>
                  <a:tab pos="4932840" algn="l"/>
                  <a:tab pos="5381422" algn="l"/>
                  <a:tab pos="5830008" algn="l"/>
                  <a:tab pos="6278593" algn="l"/>
                  <a:tab pos="6727176" algn="l"/>
                  <a:tab pos="7175759" algn="l"/>
                  <a:tab pos="7624348" algn="l"/>
                  <a:tab pos="8072928" algn="l"/>
                  <a:tab pos="8521511" algn="l"/>
                  <a:tab pos="8970096" algn="l"/>
                </a:tabLst>
              </a:pPr>
              <a:r>
                <a:rPr lang="it-IT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Roccastrada</a:t>
              </a:r>
            </a:p>
            <a:p>
              <a:pPr algn="ctr">
                <a:tabLst>
                  <a:tab pos="264710" algn="l"/>
                  <a:tab pos="446999" algn="l"/>
                  <a:tab pos="895585" algn="l"/>
                  <a:tab pos="1344165" algn="l"/>
                  <a:tab pos="1792752" algn="l"/>
                  <a:tab pos="2241337" algn="l"/>
                  <a:tab pos="2689920" algn="l"/>
                  <a:tab pos="3138503" algn="l"/>
                  <a:tab pos="3587087" algn="l"/>
                  <a:tab pos="4035669" algn="l"/>
                  <a:tab pos="4484256" algn="l"/>
                  <a:tab pos="4932840" algn="l"/>
                  <a:tab pos="5381422" algn="l"/>
                  <a:tab pos="5830008" algn="l"/>
                  <a:tab pos="6278593" algn="l"/>
                  <a:tab pos="6727176" algn="l"/>
                  <a:tab pos="7175759" algn="l"/>
                  <a:tab pos="7624348" algn="l"/>
                  <a:tab pos="8072928" algn="l"/>
                  <a:tab pos="8521511" algn="l"/>
                  <a:tab pos="8970096" algn="l"/>
                </a:tabLst>
              </a:pPr>
              <a:r>
                <a:rPr lang="it-IT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Exploration </a:t>
              </a:r>
              <a:r>
                <a:rPr lang="it-IT" altLang="en-US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lease</a:t>
              </a:r>
              <a:endParaRPr lang="it-IT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>
                <a:tabLst>
                  <a:tab pos="264710" algn="l"/>
                  <a:tab pos="446999" algn="l"/>
                  <a:tab pos="895585" algn="l"/>
                  <a:tab pos="1344165" algn="l"/>
                  <a:tab pos="1792752" algn="l"/>
                  <a:tab pos="2241337" algn="l"/>
                  <a:tab pos="2689920" algn="l"/>
                  <a:tab pos="3138503" algn="l"/>
                  <a:tab pos="3587087" algn="l"/>
                  <a:tab pos="4035669" algn="l"/>
                  <a:tab pos="4484256" algn="l"/>
                  <a:tab pos="4932840" algn="l"/>
                  <a:tab pos="5381422" algn="l"/>
                  <a:tab pos="5830008" algn="l"/>
                  <a:tab pos="6278593" algn="l"/>
                  <a:tab pos="6727176" algn="l"/>
                  <a:tab pos="7175759" algn="l"/>
                  <a:tab pos="7624348" algn="l"/>
                  <a:tab pos="8072928" algn="l"/>
                  <a:tab pos="8521511" algn="l"/>
                  <a:tab pos="8970096" algn="l"/>
                </a:tabLst>
              </a:pPr>
              <a:r>
                <a:rPr lang="it-IT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    ( 272 km²)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583031" y="4169673"/>
              <a:ext cx="1875064" cy="92333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pPr algn="ctr">
                <a:tabLst>
                  <a:tab pos="264710" algn="l"/>
                  <a:tab pos="446999" algn="l"/>
                  <a:tab pos="895585" algn="l"/>
                  <a:tab pos="1344165" algn="l"/>
                  <a:tab pos="1792752" algn="l"/>
                  <a:tab pos="2241337" algn="l"/>
                  <a:tab pos="2689920" algn="l"/>
                  <a:tab pos="3138503" algn="l"/>
                  <a:tab pos="3587087" algn="l"/>
                  <a:tab pos="4035669" algn="l"/>
                  <a:tab pos="4484256" algn="l"/>
                  <a:tab pos="4932840" algn="l"/>
                  <a:tab pos="5381422" algn="l"/>
                  <a:tab pos="5830008" algn="l"/>
                  <a:tab pos="6278593" algn="l"/>
                  <a:tab pos="6727176" algn="l"/>
                  <a:tab pos="7175759" algn="l"/>
                  <a:tab pos="7624348" algn="l"/>
                  <a:tab pos="8072928" algn="l"/>
                  <a:tab pos="8521511" algn="l"/>
                  <a:tab pos="8970096" algn="l"/>
                </a:tabLst>
                <a:defRPr/>
              </a:pPr>
              <a:r>
                <a:rPr lang="it-IT" altLang="en-US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Mensano </a:t>
              </a:r>
            </a:p>
            <a:p>
              <a:pPr algn="ctr">
                <a:tabLst>
                  <a:tab pos="264710" algn="l"/>
                  <a:tab pos="446999" algn="l"/>
                  <a:tab pos="895585" algn="l"/>
                  <a:tab pos="1344165" algn="l"/>
                  <a:tab pos="1792752" algn="l"/>
                  <a:tab pos="2241337" algn="l"/>
                  <a:tab pos="2689920" algn="l"/>
                  <a:tab pos="3138503" algn="l"/>
                  <a:tab pos="3587087" algn="l"/>
                  <a:tab pos="4035669" algn="l"/>
                  <a:tab pos="4484256" algn="l"/>
                  <a:tab pos="4932840" algn="l"/>
                  <a:tab pos="5381422" algn="l"/>
                  <a:tab pos="5830008" algn="l"/>
                  <a:tab pos="6278593" algn="l"/>
                  <a:tab pos="6727176" algn="l"/>
                  <a:tab pos="7175759" algn="l"/>
                  <a:tab pos="7624348" algn="l"/>
                  <a:tab pos="8072928" algn="l"/>
                  <a:tab pos="8521511" algn="l"/>
                  <a:tab pos="8970096" algn="l"/>
                </a:tabLst>
                <a:defRPr/>
              </a:pPr>
              <a:r>
                <a:rPr lang="it-IT" altLang="en-US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Exploration </a:t>
              </a:r>
              <a:r>
                <a:rPr lang="it-IT" altLang="en-US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lease</a:t>
              </a:r>
              <a:r>
                <a:rPr lang="it-IT" altLang="en-US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  <a:p>
              <a:pPr algn="ctr">
                <a:tabLst>
                  <a:tab pos="264710" algn="l"/>
                  <a:tab pos="446999" algn="l"/>
                  <a:tab pos="895585" algn="l"/>
                  <a:tab pos="1344165" algn="l"/>
                  <a:tab pos="1792752" algn="l"/>
                  <a:tab pos="2241337" algn="l"/>
                  <a:tab pos="2689920" algn="l"/>
                  <a:tab pos="3138503" algn="l"/>
                  <a:tab pos="3587087" algn="l"/>
                  <a:tab pos="4035669" algn="l"/>
                  <a:tab pos="4484256" algn="l"/>
                  <a:tab pos="4932840" algn="l"/>
                  <a:tab pos="5381422" algn="l"/>
                  <a:tab pos="5830008" algn="l"/>
                  <a:tab pos="6278593" algn="l"/>
                  <a:tab pos="6727176" algn="l"/>
                  <a:tab pos="7175759" algn="l"/>
                  <a:tab pos="7624348" algn="l"/>
                  <a:tab pos="8072928" algn="l"/>
                  <a:tab pos="8521511" algn="l"/>
                  <a:tab pos="8970096" algn="l"/>
                </a:tabLst>
                <a:defRPr/>
              </a:pPr>
              <a:r>
                <a:rPr lang="it-IT" altLang="en-US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 </a:t>
              </a:r>
              <a:r>
                <a:rPr lang="it-IT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215 </a:t>
              </a:r>
              <a:r>
                <a:rPr lang="it-IT" altLang="en-US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km²) </a:t>
              </a:r>
              <a:endParaRPr lang="it-IT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" name="Connettore 2 9"/>
            <p:cNvCxnSpPr/>
            <p:nvPr/>
          </p:nvCxnSpPr>
          <p:spPr>
            <a:xfrm>
              <a:off x="2457902" y="4631338"/>
              <a:ext cx="2095419" cy="47656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>
              <a:off x="4705721" y="4969400"/>
              <a:ext cx="1790852" cy="49293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-99392"/>
            <a:ext cx="9036050" cy="777586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200" b="1" kern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456465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912937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1369407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1825875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dirty="0" smtClean="0">
                <a:latin typeface="+mn-lt"/>
              </a:rPr>
              <a:t>MAGMA ENERGY ITALIA </a:t>
            </a:r>
            <a:endParaRPr lang="en-US" sz="2800" dirty="0">
              <a:latin typeface="+mn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226421" y="4969400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MW</a:t>
            </a:r>
            <a:endParaRPr lang="en-US" sz="1200" b="1" dirty="0"/>
          </a:p>
        </p:txBody>
      </p:sp>
      <p:sp>
        <p:nvSpPr>
          <p:cNvPr id="32" name="Rettangolo 9"/>
          <p:cNvSpPr/>
          <p:nvPr/>
        </p:nvSpPr>
        <p:spPr bwMode="auto">
          <a:xfrm>
            <a:off x="4812392" y="3840440"/>
            <a:ext cx="626931" cy="123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-20418" y="646778"/>
            <a:ext cx="3231154" cy="3316925"/>
            <a:chOff x="-214791" y="561390"/>
            <a:chExt cx="3231154" cy="3101355"/>
          </a:xfrm>
        </p:grpSpPr>
        <p:sp>
          <p:nvSpPr>
            <p:cNvPr id="4" name="CasellaDiTesto 3"/>
            <p:cNvSpPr txBox="1"/>
            <p:nvPr/>
          </p:nvSpPr>
          <p:spPr>
            <a:xfrm>
              <a:off x="2187193" y="797793"/>
              <a:ext cx="82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55%</a:t>
              </a:r>
              <a:endParaRPr lang="en-US" b="1" dirty="0"/>
            </a:p>
          </p:txBody>
        </p:sp>
        <p:grpSp>
          <p:nvGrpSpPr>
            <p:cNvPr id="34" name="Gruppo 33"/>
            <p:cNvGrpSpPr/>
            <p:nvPr/>
          </p:nvGrpSpPr>
          <p:grpSpPr>
            <a:xfrm>
              <a:off x="-214791" y="561390"/>
              <a:ext cx="2274741" cy="3101355"/>
              <a:chOff x="-116520" y="574771"/>
              <a:chExt cx="2274741" cy="3101355"/>
            </a:xfrm>
          </p:grpSpPr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520" y="1216646"/>
                <a:ext cx="2223776" cy="2459480"/>
              </a:xfrm>
              <a:prstGeom prst="rect">
                <a:avLst/>
              </a:prstGeom>
            </p:spPr>
          </p:pic>
          <p:pic>
            <p:nvPicPr>
              <p:cNvPr id="15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116520" y="574771"/>
                <a:ext cx="2274741" cy="884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" name="Gruppo 38"/>
          <p:cNvGrpSpPr/>
          <p:nvPr/>
        </p:nvGrpSpPr>
        <p:grpSpPr>
          <a:xfrm>
            <a:off x="5956989" y="679048"/>
            <a:ext cx="3121093" cy="3037984"/>
            <a:chOff x="5956989" y="679048"/>
            <a:chExt cx="3121093" cy="2736304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5956989" y="844674"/>
              <a:ext cx="82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 smtClean="0"/>
                <a:t>45%</a:t>
              </a:r>
              <a:endParaRPr lang="en-US" b="1" dirty="0"/>
            </a:p>
          </p:txBody>
        </p:sp>
        <p:grpSp>
          <p:nvGrpSpPr>
            <p:cNvPr id="36" name="Gruppo 35"/>
            <p:cNvGrpSpPr/>
            <p:nvPr/>
          </p:nvGrpSpPr>
          <p:grpSpPr>
            <a:xfrm>
              <a:off x="6763844" y="679048"/>
              <a:ext cx="2314238" cy="2736304"/>
              <a:chOff x="6763844" y="679048"/>
              <a:chExt cx="2314238" cy="2736304"/>
            </a:xfrm>
          </p:grpSpPr>
          <p:pic>
            <p:nvPicPr>
              <p:cNvPr id="19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3" t="10345" r="21883" b="2020"/>
              <a:stretch>
                <a:fillRect/>
              </a:stretch>
            </p:blipFill>
            <p:spPr bwMode="auto">
              <a:xfrm>
                <a:off x="6763844" y="1368691"/>
                <a:ext cx="2314238" cy="2046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841230" y="679048"/>
                <a:ext cx="2062327" cy="700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823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2453"/>
            <a:ext cx="7262205" cy="54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0" y="1042243"/>
            <a:ext cx="7805750" cy="58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9495">
            <a:off x="715904" y="2910370"/>
            <a:ext cx="7053516" cy="13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99392"/>
            <a:ext cx="9036050" cy="777586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200" b="1" kern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456465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912937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1369407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1825875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dirty="0" smtClean="0"/>
              <a:t>GEOTHERMAL ENERGY 2.0 – TECNLOGICAL CHALLANGES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8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61578" y="901376"/>
            <a:ext cx="3906367" cy="4714579"/>
            <a:chOff x="161578" y="901376"/>
            <a:chExt cx="3906367" cy="4714579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179513" y="515429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latin typeface="Calibri" panose="020F0502020204030204" pitchFamily="34" charset="0"/>
                </a:rPr>
                <a:t>Temperature @  2000m  </a:t>
              </a:r>
              <a:r>
                <a:rPr lang="it-IT" sz="1200" dirty="0" err="1" smtClean="0">
                  <a:latin typeface="Calibri" panose="020F0502020204030204" pitchFamily="34" charset="0"/>
                </a:rPr>
                <a:t>b.s.l</a:t>
              </a:r>
              <a:r>
                <a:rPr lang="it-IT" sz="1200" dirty="0" smtClean="0">
                  <a:latin typeface="Calibri" panose="020F0502020204030204" pitchFamily="34" charset="0"/>
                </a:rPr>
                <a:t>. </a:t>
              </a:r>
            </a:p>
            <a:p>
              <a:r>
                <a:rPr lang="it-IT" sz="1200" dirty="0" smtClean="0">
                  <a:latin typeface="Calibri" panose="020F0502020204030204" pitchFamily="34" charset="0"/>
                </a:rPr>
                <a:t>Source  </a:t>
              </a:r>
              <a:r>
                <a:rPr lang="it-IT" sz="1200" dirty="0" err="1" smtClean="0">
                  <a:latin typeface="Calibri" panose="020F0502020204030204" pitchFamily="34" charset="0"/>
                </a:rPr>
                <a:t>Geothopica</a:t>
              </a:r>
              <a:r>
                <a:rPr lang="it-IT" sz="1200" dirty="0">
                  <a:latin typeface="Calibri" panose="020F0502020204030204" pitchFamily="34" charset="0"/>
                </a:rPr>
                <a:t> </a:t>
              </a:r>
              <a:r>
                <a:rPr lang="it-IT" sz="1200" dirty="0" smtClean="0">
                  <a:latin typeface="Calibri" panose="020F0502020204030204" pitchFamily="34" charset="0"/>
                </a:rPr>
                <a:t>(http</a:t>
              </a:r>
              <a:r>
                <a:rPr lang="it-IT" sz="1200" dirty="0">
                  <a:latin typeface="Calibri" panose="020F0502020204030204" pitchFamily="34" charset="0"/>
                </a:rPr>
                <a:t>://geothopica.igg.cnr.it</a:t>
              </a:r>
              <a:r>
                <a:rPr lang="it-IT" sz="1200" dirty="0" smtClean="0">
                  <a:latin typeface="Calibri" panose="020F0502020204030204" pitchFamily="34" charset="0"/>
                </a:rPr>
                <a:t>/) </a:t>
              </a:r>
              <a:endParaRPr lang="it-IT" sz="1200" dirty="0">
                <a:latin typeface="Calibri" panose="020F050202020403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78" y="901376"/>
              <a:ext cx="3817937" cy="4076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244" y="901376"/>
              <a:ext cx="941263" cy="192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sellaDiTesto 8"/>
          <p:cNvSpPr txBox="1"/>
          <p:nvPr/>
        </p:nvSpPr>
        <p:spPr>
          <a:xfrm>
            <a:off x="4588514" y="901376"/>
            <a:ext cx="4220792" cy="1631216"/>
          </a:xfrm>
          <a:prstGeom prst="rect">
            <a:avLst/>
          </a:prstGeom>
          <a:solidFill>
            <a:srgbClr val="33CC33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/>
              <a:t>Geothermal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potential</a:t>
            </a:r>
            <a:r>
              <a:rPr lang="it-IT" sz="1600" b="1" dirty="0" smtClean="0"/>
              <a:t> (@ 2040)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 err="1" smtClean="0"/>
              <a:t>Power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capacity</a:t>
            </a:r>
            <a:r>
              <a:rPr lang="it-IT" sz="1400" b="1" dirty="0" smtClean="0"/>
              <a:t>: 	3000 – 3500  MW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 err="1" smtClean="0"/>
              <a:t>Electric</a:t>
            </a:r>
            <a:r>
              <a:rPr lang="it-IT" sz="1400" b="1" dirty="0" smtClean="0"/>
              <a:t> generation  : 24–28 </a:t>
            </a:r>
            <a:r>
              <a:rPr lang="it-IT" sz="1400" b="1" dirty="0" err="1" smtClean="0"/>
              <a:t>TWh</a:t>
            </a:r>
            <a:r>
              <a:rPr lang="it-IT" sz="1400" b="1" dirty="0" smtClean="0"/>
              <a:t>/</a:t>
            </a:r>
            <a:r>
              <a:rPr lang="it-IT" sz="1400" b="1" dirty="0" err="1" smtClean="0"/>
              <a:t>year</a:t>
            </a:r>
            <a:endParaRPr lang="it-IT" sz="1400" b="1" dirty="0" smtClean="0"/>
          </a:p>
          <a:p>
            <a:pPr lvl="1"/>
            <a:endParaRPr lang="it-IT" sz="1400" b="1" dirty="0" smtClean="0"/>
          </a:p>
          <a:p>
            <a:pPr lvl="1"/>
            <a:endParaRPr lang="it-IT" sz="1400" b="1" dirty="0"/>
          </a:p>
          <a:p>
            <a:pPr algn="ctr"/>
            <a:r>
              <a:rPr lang="it-IT" sz="1400" b="1" dirty="0" err="1" smtClean="0"/>
              <a:t>About</a:t>
            </a:r>
            <a:r>
              <a:rPr lang="it-IT" sz="1400" b="1" dirty="0" smtClean="0"/>
              <a:t> 8-10% of </a:t>
            </a:r>
            <a:r>
              <a:rPr lang="it-IT" sz="1400" b="1" dirty="0" err="1" smtClean="0"/>
              <a:t>energy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needs</a:t>
            </a:r>
            <a:r>
              <a:rPr lang="it-IT" sz="1400" b="1" dirty="0" smtClean="0"/>
              <a:t>  in Italy</a:t>
            </a:r>
          </a:p>
          <a:p>
            <a:pPr algn="ctr"/>
            <a:r>
              <a:rPr lang="it-IT" sz="1400" b="1" dirty="0" smtClean="0"/>
              <a:t>(</a:t>
            </a:r>
            <a:r>
              <a:rPr lang="it-IT" sz="1400" b="1" dirty="0" err="1" smtClean="0"/>
              <a:t>today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about</a:t>
            </a:r>
            <a:r>
              <a:rPr lang="it-IT" sz="1400" b="1" dirty="0" smtClean="0"/>
              <a:t> 1,6 % ) </a:t>
            </a:r>
            <a:endParaRPr lang="it-IT" sz="14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88515" y="3356992"/>
            <a:ext cx="4220792" cy="147732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 15 </a:t>
            </a:r>
            <a:r>
              <a:rPr lang="it-IT" sz="14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Bilion</a:t>
            </a:r>
            <a:r>
              <a:rPr lang="it-IT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 Euro </a:t>
            </a:r>
            <a:r>
              <a:rPr lang="it-IT" sz="14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investiment</a:t>
            </a:r>
            <a:endParaRPr lang="it-IT" sz="1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1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100.000 new </a:t>
            </a:r>
            <a:r>
              <a:rPr lang="it-IT" sz="14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jobs</a:t>
            </a:r>
            <a:r>
              <a:rPr lang="it-IT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50.000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jobs</a:t>
            </a:r>
            <a:r>
              <a:rPr kumimoji="0" lang="it-IT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during</a:t>
            </a:r>
            <a:r>
              <a:rPr kumimoji="0" lang="it-IT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construction</a:t>
            </a:r>
            <a:r>
              <a:rPr kumimoji="0" lang="it-IT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200" b="1" baseline="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20.000 </a:t>
            </a:r>
            <a:r>
              <a:rPr lang="it-IT" sz="1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jobs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during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power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plant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operation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it-IT" sz="12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30.000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jobs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for </a:t>
            </a:r>
            <a:r>
              <a:rPr lang="it-IT" sz="1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direct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uses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of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heat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 in  		          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industry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it-IT" sz="12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agriculture</a:t>
            </a:r>
            <a:r>
              <a:rPr lang="it-IT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, etc.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6901" y="0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130995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GEOTHERMAL ENERGY 2.0  - </a:t>
            </a:r>
            <a:r>
              <a:rPr lang="en-US" sz="2400" dirty="0" smtClean="0">
                <a:solidFill>
                  <a:schemeClr val="bg1"/>
                </a:solidFill>
              </a:rPr>
              <a:t>DEVELOPMENT SCENARIOS IN ITALY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26703" y="5015790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RETE GEOTERMICA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70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5_RJ_ECM Template Final">
  <a:themeElements>
    <a:clrScheme name="2_RJ_ECM Template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RJ_ECM Template Fin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J_ECM Template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J_ECM Template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J_ECM Template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J_ECM Template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J_ECM Template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J_ECM Template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J_ECM Template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J_ECM Template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J_ECM Template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J_ECM Template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J_ECM Template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J_ECM Template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4845</TotalTime>
  <Words>367</Words>
  <Application>Microsoft Office PowerPoint</Application>
  <PresentationFormat>Presentazione su schermo (4:3)</PresentationFormat>
  <Paragraphs>115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15_RJ_ECM Template Final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Alterra Power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Cumerlato</dc:creator>
  <cp:lastModifiedBy>Fausto Batini</cp:lastModifiedBy>
  <cp:revision>367</cp:revision>
  <cp:lastPrinted>2014-04-14T15:00:11Z</cp:lastPrinted>
  <dcterms:created xsi:type="dcterms:W3CDTF">2013-12-23T16:09:26Z</dcterms:created>
  <dcterms:modified xsi:type="dcterms:W3CDTF">2016-04-06T09:43:05Z</dcterms:modified>
</cp:coreProperties>
</file>