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handoutMasterIdLst>
    <p:handoutMasterId r:id="rId22"/>
  </p:handoutMasterIdLst>
  <p:sldIdLst>
    <p:sldId id="264" r:id="rId4"/>
    <p:sldId id="260" r:id="rId5"/>
    <p:sldId id="268" r:id="rId6"/>
    <p:sldId id="269" r:id="rId7"/>
    <p:sldId id="293" r:id="rId8"/>
    <p:sldId id="290" r:id="rId9"/>
    <p:sldId id="292" r:id="rId10"/>
    <p:sldId id="275" r:id="rId11"/>
    <p:sldId id="283" r:id="rId12"/>
    <p:sldId id="287" r:id="rId13"/>
    <p:sldId id="280" r:id="rId14"/>
    <p:sldId id="281" r:id="rId15"/>
    <p:sldId id="285" r:id="rId16"/>
    <p:sldId id="278" r:id="rId17"/>
    <p:sldId id="276" r:id="rId18"/>
    <p:sldId id="279" r:id="rId19"/>
    <p:sldId id="294" r:id="rId20"/>
    <p:sldId id="261" r:id="rId2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1" d="100"/>
          <a:sy n="71" d="100"/>
        </p:scale>
        <p:origin x="1092"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claudio.pietra\Desktop\Codice%204.4.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63394086228771"/>
          <c:y val="5.0925925925925979E-2"/>
          <c:w val="0.86181047299157798"/>
          <c:h val="0.84259259259259423"/>
        </c:manualLayout>
      </c:layout>
      <c:scatterChart>
        <c:scatterStyle val="lineMarker"/>
        <c:varyColors val="0"/>
        <c:ser>
          <c:idx val="0"/>
          <c:order val="0"/>
          <c:spPr>
            <a:ln>
              <a:solidFill>
                <a:schemeClr val="tx1"/>
              </a:solidFill>
            </a:ln>
          </c:spPr>
          <c:marker>
            <c:symbol val="none"/>
          </c:marker>
          <c:xVal>
            <c:numRef>
              <c:f>Foglio1!$N$17:$N$45</c:f>
              <c:numCache>
                <c:formatCode>0.00</c:formatCode>
                <c:ptCount val="29"/>
                <c:pt idx="0">
                  <c:v>2.3092441036606539</c:v>
                </c:pt>
                <c:pt idx="1">
                  <c:v>52.519317744788822</c:v>
                </c:pt>
                <c:pt idx="2">
                  <c:v>102.16447086665833</c:v>
                </c:pt>
                <c:pt idx="3">
                  <c:v>151.28157180966556</c:v>
                </c:pt>
                <c:pt idx="4">
                  <c:v>199.91232716126927</c:v>
                </c:pt>
                <c:pt idx="5">
                  <c:v>248.09313941357416</c:v>
                </c:pt>
                <c:pt idx="6">
                  <c:v>295.85820003843838</c:v>
                </c:pt>
                <c:pt idx="7">
                  <c:v>343.23989829387034</c:v>
                </c:pt>
                <c:pt idx="8">
                  <c:v>390.26921621140366</c:v>
                </c:pt>
                <c:pt idx="9">
                  <c:v>436.97612488476994</c:v>
                </c:pt>
                <c:pt idx="10">
                  <c:v>483.38999885187695</c:v>
                </c:pt>
                <c:pt idx="11">
                  <c:v>529.54006865594909</c:v>
                </c:pt>
                <c:pt idx="12">
                  <c:v>575.45593731339272</c:v>
                </c:pt>
                <c:pt idx="13">
                  <c:v>621.16819562677654</c:v>
                </c:pt>
                <c:pt idx="14">
                  <c:v>666.70918614395589</c:v>
                </c:pt>
                <c:pt idx="15">
                  <c:v>712.11398971944413</c:v>
                </c:pt>
                <c:pt idx="16">
                  <c:v>757.42174865379525</c:v>
                </c:pt>
                <c:pt idx="17">
                  <c:v>802.67750858960085</c:v>
                </c:pt>
                <c:pt idx="18">
                  <c:v>847.93488185848389</c:v>
                </c:pt>
                <c:pt idx="19">
                  <c:v>893.26005757022403</c:v>
                </c:pt>
                <c:pt idx="20">
                  <c:v>938.73341659640653</c:v>
                </c:pt>
                <c:pt idx="21">
                  <c:v>984.46989679912599</c:v>
                </c:pt>
                <c:pt idx="22">
                  <c:v>1030.6346946577548</c:v>
                </c:pt>
                <c:pt idx="23">
                  <c:v>1077.4985262664597</c:v>
                </c:pt>
                <c:pt idx="24">
                  <c:v>1125.4049111987881</c:v>
                </c:pt>
                <c:pt idx="25">
                  <c:v>1175.1505274075273</c:v>
                </c:pt>
                <c:pt idx="26">
                  <c:v>1228.5240264994234</c:v>
                </c:pt>
                <c:pt idx="27">
                  <c:v>1294.2714807544808</c:v>
                </c:pt>
                <c:pt idx="28">
                  <c:v>1310</c:v>
                </c:pt>
              </c:numCache>
            </c:numRef>
          </c:xVal>
          <c:yVal>
            <c:numRef>
              <c:f>Foglio1!$L$17:$L$45</c:f>
              <c:numCache>
                <c:formatCode>0.000</c:formatCode>
                <c:ptCount val="2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291</c:v>
                </c:pt>
              </c:numCache>
            </c:numRef>
          </c:yVal>
          <c:smooth val="0"/>
        </c:ser>
        <c:ser>
          <c:idx val="1"/>
          <c:order val="1"/>
          <c:spPr>
            <a:ln>
              <a:solidFill>
                <a:prstClr val="black"/>
              </a:solidFill>
            </a:ln>
          </c:spPr>
          <c:marker>
            <c:symbol val="none"/>
          </c:marker>
          <c:xVal>
            <c:numRef>
              <c:f>Foglio1!$O$17:$O$45</c:f>
              <c:numCache>
                <c:formatCode>General</c:formatCode>
                <c:ptCount val="29"/>
                <c:pt idx="0">
                  <c:v>666.67334435765724</c:v>
                </c:pt>
                <c:pt idx="1">
                  <c:v>685.10302038365057</c:v>
                </c:pt>
                <c:pt idx="2">
                  <c:v>705.08249437557834</c:v>
                </c:pt>
                <c:pt idx="3">
                  <c:v>726.41116637770108</c:v>
                </c:pt>
                <c:pt idx="4">
                  <c:v>748.91111218860965</c:v>
                </c:pt>
                <c:pt idx="5">
                  <c:v>772.42600476307439</c:v>
                </c:pt>
                <c:pt idx="6">
                  <c:v>796.8173152583455</c:v>
                </c:pt>
                <c:pt idx="7">
                  <c:v>821.96149540656768</c:v>
                </c:pt>
                <c:pt idx="8">
                  <c:v>847.74758855732125</c:v>
                </c:pt>
                <c:pt idx="9">
                  <c:v>874.07517949220949</c:v>
                </c:pt>
                <c:pt idx="10">
                  <c:v>900.85260779861233</c:v>
                </c:pt>
                <c:pt idx="11">
                  <c:v>927.99537933698241</c:v>
                </c:pt>
                <c:pt idx="12">
                  <c:v>955.42471555363772</c:v>
                </c:pt>
                <c:pt idx="13">
                  <c:v>983.06618087598531</c:v>
                </c:pt>
                <c:pt idx="14">
                  <c:v>1010.8483231568695</c:v>
                </c:pt>
                <c:pt idx="15">
                  <c:v>1038.7012487873608</c:v>
                </c:pt>
                <c:pt idx="16">
                  <c:v>1066.5550280304142</c:v>
                </c:pt>
                <c:pt idx="17">
                  <c:v>1094.3377781979418</c:v>
                </c:pt>
                <c:pt idx="18">
                  <c:v>1121.9731839983558</c:v>
                </c:pt>
                <c:pt idx="19">
                  <c:v>1149.3770463896606</c:v>
                </c:pt>
                <c:pt idx="20">
                  <c:v>1176.4474133547951</c:v>
                </c:pt>
                <c:pt idx="21">
                  <c:v>1203.0661044411761</c:v>
                </c:pt>
                <c:pt idx="22">
                  <c:v>1229.081126334341</c:v>
                </c:pt>
                <c:pt idx="23">
                  <c:v>1254.2974130560128</c:v>
                </c:pt>
                <c:pt idx="24">
                  <c:v>1278.3023110200302</c:v>
                </c:pt>
                <c:pt idx="25">
                  <c:v>1300.4700433904875</c:v>
                </c:pt>
                <c:pt idx="26">
                  <c:v>1319.1158659103712</c:v>
                </c:pt>
                <c:pt idx="27">
                  <c:v>1323.916450513093</c:v>
                </c:pt>
                <c:pt idx="28">
                  <c:v>1310</c:v>
                </c:pt>
              </c:numCache>
            </c:numRef>
          </c:xVal>
          <c:yVal>
            <c:numRef>
              <c:f>Foglio1!$L$17:$L$45</c:f>
              <c:numCache>
                <c:formatCode>0.000</c:formatCode>
                <c:ptCount val="2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291</c:v>
                </c:pt>
              </c:numCache>
            </c:numRef>
          </c:yVal>
          <c:smooth val="0"/>
        </c:ser>
        <c:ser>
          <c:idx val="2"/>
          <c:order val="2"/>
          <c:spPr>
            <a:ln w="22225">
              <a:solidFill>
                <a:srgbClr val="FF0000"/>
              </a:solidFill>
            </a:ln>
          </c:spPr>
          <c:marker>
            <c:symbol val="none"/>
          </c:marker>
          <c:xVal>
            <c:numRef>
              <c:f>Foglio1!$T$27:$T$32</c:f>
              <c:numCache>
                <c:formatCode>0.00</c:formatCode>
                <c:ptCount val="6"/>
                <c:pt idx="0">
                  <c:v>353.21470722168493</c:v>
                </c:pt>
                <c:pt idx="1">
                  <c:v>845.5072110734734</c:v>
                </c:pt>
                <c:pt idx="2">
                  <c:v>1120.4961552878931</c:v>
                </c:pt>
                <c:pt idx="3">
                  <c:v>1120.4961584468961</c:v>
                </c:pt>
                <c:pt idx="4">
                  <c:v>827.36511643573931</c:v>
                </c:pt>
                <c:pt idx="5">
                  <c:v>353.21470722168493</c:v>
                </c:pt>
              </c:numCache>
            </c:numRef>
          </c:xVal>
          <c:yVal>
            <c:numRef>
              <c:f>Foglio1!$R$27:$R$32</c:f>
              <c:numCache>
                <c:formatCode>General</c:formatCode>
                <c:ptCount val="6"/>
                <c:pt idx="0">
                  <c:v>92.114946339725819</c:v>
                </c:pt>
                <c:pt idx="1">
                  <c:v>199.4638222071508</c:v>
                </c:pt>
                <c:pt idx="2">
                  <c:v>199.4638222071508</c:v>
                </c:pt>
                <c:pt idx="3">
                  <c:v>168.02635148370501</c:v>
                </c:pt>
                <c:pt idx="4">
                  <c:v>92.114946339725819</c:v>
                </c:pt>
                <c:pt idx="5">
                  <c:v>92.114946339725819</c:v>
                </c:pt>
              </c:numCache>
            </c:numRef>
          </c:yVal>
          <c:smooth val="0"/>
        </c:ser>
        <c:dLbls>
          <c:showLegendKey val="0"/>
          <c:showVal val="0"/>
          <c:showCatName val="0"/>
          <c:showSerName val="0"/>
          <c:showPercent val="0"/>
          <c:showBubbleSize val="0"/>
        </c:dLbls>
        <c:axId val="130342840"/>
        <c:axId val="130455328"/>
      </c:scatterChart>
      <c:valAx>
        <c:axId val="130342840"/>
        <c:scaling>
          <c:orientation val="minMax"/>
        </c:scaling>
        <c:delete val="0"/>
        <c:axPos val="b"/>
        <c:numFmt formatCode="0" sourceLinked="0"/>
        <c:majorTickMark val="none"/>
        <c:minorTickMark val="none"/>
        <c:tickLblPos val="none"/>
        <c:spPr>
          <a:ln>
            <a:solidFill>
              <a:prstClr val="black"/>
            </a:solidFill>
            <a:tailEnd type="triangle"/>
          </a:ln>
        </c:spPr>
        <c:crossAx val="130455328"/>
        <c:crosses val="autoZero"/>
        <c:crossBetween val="midCat"/>
      </c:valAx>
      <c:valAx>
        <c:axId val="130455328"/>
        <c:scaling>
          <c:orientation val="minMax"/>
        </c:scaling>
        <c:delete val="0"/>
        <c:axPos val="l"/>
        <c:numFmt formatCode="0" sourceLinked="0"/>
        <c:majorTickMark val="none"/>
        <c:minorTickMark val="none"/>
        <c:tickLblPos val="none"/>
        <c:spPr>
          <a:solidFill>
            <a:prstClr val="white"/>
          </a:solidFill>
          <a:ln>
            <a:solidFill>
              <a:prstClr val="black"/>
            </a:solidFill>
            <a:tailEnd type="triangle"/>
          </a:ln>
        </c:spPr>
        <c:crossAx val="130342840"/>
        <c:crosses val="autoZero"/>
        <c:crossBetween val="midCat"/>
      </c:valAx>
      <c:spPr>
        <a:solidFill>
          <a:schemeClr val="bg1"/>
        </a:solidFill>
        <a:ln>
          <a:noFill/>
        </a:ln>
      </c:spPr>
    </c:plotArea>
    <c:plotVisOnly val="1"/>
    <c:dispBlanksAs val="gap"/>
    <c:showDLblsOverMax val="0"/>
  </c:chart>
  <c:spPr>
    <a:solidFill>
      <a:prstClr val="white"/>
    </a:solid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D64484D-5340-49AD-BF98-0A7395820597}" type="datetimeFigureOut">
              <a:rPr lang="it-IT" smtClean="0"/>
              <a:t>06/04/2016</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1B9650E-CF45-47E9-8FB8-0A2227036277}" type="slidenum">
              <a:rPr lang="it-IT" smtClean="0"/>
              <a:t>‹N›</a:t>
            </a:fld>
            <a:endParaRPr lang="it-IT"/>
          </a:p>
        </p:txBody>
      </p:sp>
    </p:spTree>
    <p:extLst>
      <p:ext uri="{BB962C8B-B14F-4D97-AF65-F5344CB8AC3E}">
        <p14:creationId xmlns:p14="http://schemas.microsoft.com/office/powerpoint/2010/main" val="6767654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Segnaposto titolo 6"/>
          <p:cNvSpPr>
            <a:spLocks noGrp="1"/>
          </p:cNvSpPr>
          <p:nvPr>
            <p:ph type="title" hasCustomPrompt="1"/>
          </p:nvPr>
        </p:nvSpPr>
        <p:spPr>
          <a:xfrm>
            <a:off x="0" y="1381125"/>
            <a:ext cx="9144000" cy="500063"/>
          </a:xfrm>
          <a:prstGeom prst="rect">
            <a:avLst/>
          </a:prstGeom>
        </p:spPr>
        <p:txBody>
          <a:bodyPr vert="horz" lIns="91440" tIns="45720" rIns="91440" bIns="45720" rtlCol="0" anchor="ctr">
            <a:normAutofit/>
          </a:bodyPr>
          <a:lstStyle>
            <a:lvl1pPr>
              <a:defRPr baseline="0"/>
            </a:lvl1pPr>
          </a:lstStyle>
          <a:p>
            <a:r>
              <a:rPr lang="it-IT" dirty="0" smtClean="0"/>
              <a:t>Click </a:t>
            </a:r>
            <a:r>
              <a:rPr lang="it-IT" dirty="0" err="1" smtClean="0"/>
              <a:t>here</a:t>
            </a:r>
            <a:r>
              <a:rPr lang="it-IT" dirty="0" smtClean="0"/>
              <a:t> to </a:t>
            </a:r>
            <a:r>
              <a:rPr lang="it-IT" dirty="0" err="1" smtClean="0"/>
              <a:t>insert</a:t>
            </a:r>
            <a:r>
              <a:rPr lang="it-IT" dirty="0" smtClean="0"/>
              <a:t> Title</a:t>
            </a:r>
            <a:endParaRPr lang="it-IT" dirty="0"/>
          </a:p>
        </p:txBody>
      </p:sp>
      <p:sp>
        <p:nvSpPr>
          <p:cNvPr id="10" name="Segnaposto testo 9"/>
          <p:cNvSpPr>
            <a:spLocks noGrp="1"/>
          </p:cNvSpPr>
          <p:nvPr>
            <p:ph type="body" sz="quarter" idx="12" hasCustomPrompt="1"/>
          </p:nvPr>
        </p:nvSpPr>
        <p:spPr>
          <a:xfrm>
            <a:off x="0" y="2057400"/>
            <a:ext cx="9143999" cy="333375"/>
          </a:xfrm>
        </p:spPr>
        <p:txBody>
          <a:bodyPr/>
          <a:lstStyle>
            <a:lvl1pPr>
              <a:defRPr/>
            </a:lvl1pPr>
          </a:lstStyle>
          <a:p>
            <a:pPr lvl="0"/>
            <a:r>
              <a:rPr lang="it-IT" dirty="0" err="1" smtClean="0"/>
              <a:t>Subtitle</a:t>
            </a:r>
            <a:endParaRPr lang="it-IT" dirty="0"/>
          </a:p>
        </p:txBody>
      </p:sp>
      <p:sp>
        <p:nvSpPr>
          <p:cNvPr id="12" name="Segnaposto testo 11"/>
          <p:cNvSpPr>
            <a:spLocks noGrp="1"/>
          </p:cNvSpPr>
          <p:nvPr>
            <p:ph type="body" sz="quarter" idx="13" hasCustomPrompt="1"/>
          </p:nvPr>
        </p:nvSpPr>
        <p:spPr>
          <a:xfrm>
            <a:off x="0" y="4524375"/>
            <a:ext cx="9144000" cy="314325"/>
          </a:xfrm>
        </p:spPr>
        <p:txBody>
          <a:bodyPr/>
          <a:lstStyle>
            <a:lvl1pPr>
              <a:defRPr sz="1400" i="1">
                <a:latin typeface="+mn-lt"/>
              </a:defRPr>
            </a:lvl1pPr>
          </a:lstStyle>
          <a:p>
            <a:r>
              <a:rPr lang="it-IT" dirty="0" smtClean="0"/>
              <a:t>Author – Job </a:t>
            </a:r>
            <a:r>
              <a:rPr lang="it-IT" dirty="0" err="1" smtClean="0"/>
              <a:t>title</a:t>
            </a:r>
            <a:endParaRPr lang="it-IT" dirty="0"/>
          </a:p>
        </p:txBody>
      </p:sp>
      <p:sp>
        <p:nvSpPr>
          <p:cNvPr id="16" name="Segnaposto testo 15"/>
          <p:cNvSpPr>
            <a:spLocks noGrp="1"/>
          </p:cNvSpPr>
          <p:nvPr>
            <p:ph type="body" sz="quarter" idx="14" hasCustomPrompt="1"/>
          </p:nvPr>
        </p:nvSpPr>
        <p:spPr>
          <a:xfrm>
            <a:off x="1" y="5033962"/>
            <a:ext cx="9143999" cy="314325"/>
          </a:xfrm>
        </p:spPr>
        <p:txBody>
          <a:bodyPr/>
          <a:lstStyle>
            <a:lvl1pPr>
              <a:defRPr sz="1400">
                <a:latin typeface="+mn-lt"/>
              </a:defRPr>
            </a:lvl1pPr>
          </a:lstStyle>
          <a:p>
            <a:r>
              <a:rPr lang="it-IT" dirty="0" err="1" smtClean="0"/>
              <a:t>Place</a:t>
            </a:r>
            <a:r>
              <a:rPr lang="it-IT" dirty="0" smtClean="0"/>
              <a:t>, date</a:t>
            </a:r>
            <a:endParaRPr lang="it-IT" dirty="0"/>
          </a:p>
        </p:txBody>
      </p:sp>
      <p:sp>
        <p:nvSpPr>
          <p:cNvPr id="18" name="Segnaposto testo 17"/>
          <p:cNvSpPr>
            <a:spLocks noGrp="1"/>
          </p:cNvSpPr>
          <p:nvPr>
            <p:ph type="body" sz="quarter" idx="15" hasCustomPrompt="1"/>
          </p:nvPr>
        </p:nvSpPr>
        <p:spPr>
          <a:xfrm>
            <a:off x="0" y="6496049"/>
            <a:ext cx="9144000" cy="295276"/>
          </a:xfrm>
        </p:spPr>
        <p:txBody>
          <a:bodyPr/>
          <a:lstStyle>
            <a:lvl1pPr>
              <a:defRPr sz="1100">
                <a:latin typeface="+mn-lt"/>
              </a:defRPr>
            </a:lvl1pPr>
          </a:lstStyle>
          <a:p>
            <a:pPr lvl="0"/>
            <a:r>
              <a:rPr lang="it-IT" dirty="0" smtClean="0"/>
              <a:t>Cod.</a:t>
            </a:r>
            <a:endParaRPr lang="it-IT" dirty="0"/>
          </a:p>
        </p:txBody>
      </p:sp>
    </p:spTree>
    <p:extLst>
      <p:ext uri="{BB962C8B-B14F-4D97-AF65-F5344CB8AC3E}">
        <p14:creationId xmlns:p14="http://schemas.microsoft.com/office/powerpoint/2010/main" val="32425375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Segnaposto titolo 6"/>
          <p:cNvSpPr>
            <a:spLocks noGrp="1"/>
          </p:cNvSpPr>
          <p:nvPr>
            <p:ph type="title" hasCustomPrompt="1"/>
          </p:nvPr>
        </p:nvSpPr>
        <p:spPr>
          <a:xfrm>
            <a:off x="2571750" y="142875"/>
            <a:ext cx="6572250" cy="600076"/>
          </a:xfrm>
          <a:prstGeom prst="rect">
            <a:avLst/>
          </a:prstGeom>
        </p:spPr>
        <p:txBody>
          <a:bodyPr vert="horz" lIns="91440" tIns="45720" rIns="91440" bIns="45720" rtlCol="0" anchor="ctr">
            <a:normAutofit/>
          </a:bodyPr>
          <a:lstStyle>
            <a:lvl1pPr>
              <a:defRPr/>
            </a:lvl1pPr>
          </a:lstStyle>
          <a:p>
            <a:r>
              <a:rPr lang="it-IT" dirty="0" smtClean="0"/>
              <a:t>Title</a:t>
            </a:r>
            <a:endParaRPr lang="it-IT" dirty="0"/>
          </a:p>
        </p:txBody>
      </p:sp>
      <p:sp>
        <p:nvSpPr>
          <p:cNvPr id="8" name="Segnaposto testo 7"/>
          <p:cNvSpPr>
            <a:spLocks noGrp="1"/>
          </p:cNvSpPr>
          <p:nvPr>
            <p:ph idx="1"/>
          </p:nvPr>
        </p:nvSpPr>
        <p:spPr>
          <a:xfrm>
            <a:off x="704850" y="1206500"/>
            <a:ext cx="7886700" cy="435133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9" name="Segnaposto numero diapositiva 8"/>
          <p:cNvSpPr>
            <a:spLocks noGrp="1"/>
          </p:cNvSpPr>
          <p:nvPr>
            <p:ph type="sldNum" sz="quarter" idx="4"/>
          </p:nvPr>
        </p:nvSpPr>
        <p:spPr>
          <a:xfrm>
            <a:off x="8515350" y="6505575"/>
            <a:ext cx="552450" cy="279400"/>
          </a:xfrm>
          <a:prstGeom prst="rect">
            <a:avLst/>
          </a:prstGeom>
        </p:spPr>
        <p:txBody>
          <a:bodyPr vert="horz" lIns="91440" tIns="45720" rIns="91440" bIns="45720" rtlCol="0" anchor="ctr"/>
          <a:lstStyle>
            <a:lvl1pPr algn="r">
              <a:defRPr sz="1200">
                <a:solidFill>
                  <a:schemeClr val="tx1">
                    <a:tint val="75000"/>
                  </a:schemeClr>
                </a:solidFill>
              </a:defRPr>
            </a:lvl1pPr>
          </a:lstStyle>
          <a:p>
            <a:fld id="{A1C862D5-5040-4EDB-A740-643110E3EE97}" type="slidenum">
              <a:rPr lang="it-IT" smtClean="0"/>
              <a:t>‹N›</a:t>
            </a:fld>
            <a:endParaRPr lang="it-IT"/>
          </a:p>
        </p:txBody>
      </p:sp>
    </p:spTree>
    <p:extLst>
      <p:ext uri="{BB962C8B-B14F-4D97-AF65-F5344CB8AC3E}">
        <p14:creationId xmlns:p14="http://schemas.microsoft.com/office/powerpoint/2010/main" val="3203355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
        <p:nvSpPr>
          <p:cNvPr id="2" name="Titolo 1"/>
          <p:cNvSpPr>
            <a:spLocks noGrp="1"/>
          </p:cNvSpPr>
          <p:nvPr>
            <p:ph type="title"/>
          </p:nvPr>
        </p:nvSpPr>
        <p:spPr>
          <a:xfrm>
            <a:off x="2714612" y="214313"/>
            <a:ext cx="6286544" cy="500062"/>
          </a:xfrm>
        </p:spPr>
        <p:txBody>
          <a:bodyPr/>
          <a:lstStyle/>
          <a:p>
            <a:r>
              <a:rPr lang="it-IT" dirty="0" smtClean="0"/>
              <a:t>Fare clic per modificare lo stile del titolo</a:t>
            </a:r>
            <a:endParaRPr lang="it-IT" dirty="0"/>
          </a:p>
        </p:txBody>
      </p:sp>
      <p:sp>
        <p:nvSpPr>
          <p:cNvPr id="3" name="Segnaposto numero diapositiva 5"/>
          <p:cNvSpPr>
            <a:spLocks noGrp="1"/>
          </p:cNvSpPr>
          <p:nvPr>
            <p:ph type="sldNum" sz="quarter" idx="10"/>
          </p:nvPr>
        </p:nvSpPr>
        <p:spPr/>
        <p:txBody>
          <a:bodyPr/>
          <a:lstStyle>
            <a:lvl1pPr>
              <a:defRPr/>
            </a:lvl1pPr>
          </a:lstStyle>
          <a:p>
            <a:pPr>
              <a:defRPr/>
            </a:pPr>
            <a:fld id="{7E707EFF-FFB1-4CAE-8AC5-7D3DCEBD5B9E}" type="slidenum">
              <a:rPr lang="it-IT"/>
              <a:pPr>
                <a:defRPr/>
              </a:pPr>
              <a:t>‹N›</a:t>
            </a:fld>
            <a:endParaRPr lang="it-IT" dirty="0"/>
          </a:p>
        </p:txBody>
      </p:sp>
    </p:spTree>
    <p:extLst>
      <p:ext uri="{BB962C8B-B14F-4D97-AF65-F5344CB8AC3E}">
        <p14:creationId xmlns:p14="http://schemas.microsoft.com/office/powerpoint/2010/main" val="76176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pPr>
              <a:defRPr/>
            </a:pPr>
            <a:fld id="{8CDF710F-EC58-4205-8DBC-C3B8F31A09F1}" type="slidenum">
              <a:rPr lang="en-US"/>
              <a:pPr>
                <a:defRPr/>
              </a:pPr>
              <a:t>‹N›</a:t>
            </a:fld>
            <a:endParaRPr lang="en-US" sz="1400">
              <a:solidFill>
                <a:schemeClr val="tx1"/>
              </a:solidFill>
            </a:endParaRPr>
          </a:p>
        </p:txBody>
      </p:sp>
    </p:spTree>
    <p:extLst>
      <p:ext uri="{BB962C8B-B14F-4D97-AF65-F5344CB8AC3E}">
        <p14:creationId xmlns:p14="http://schemas.microsoft.com/office/powerpoint/2010/main" val="428364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titolo 6"/>
          <p:cNvSpPr>
            <a:spLocks noGrp="1"/>
          </p:cNvSpPr>
          <p:nvPr>
            <p:ph type="title" hasCustomPrompt="1"/>
          </p:nvPr>
        </p:nvSpPr>
        <p:spPr>
          <a:xfrm>
            <a:off x="0" y="1704975"/>
            <a:ext cx="9144000" cy="547688"/>
          </a:xfrm>
          <a:prstGeom prst="rect">
            <a:avLst/>
          </a:prstGeom>
        </p:spPr>
        <p:txBody>
          <a:bodyPr vert="horz" lIns="91440" tIns="45720" rIns="91440" bIns="45720" rtlCol="0" anchor="ctr">
            <a:normAutofit/>
          </a:bodyPr>
          <a:lstStyle>
            <a:lvl1pPr>
              <a:defRPr/>
            </a:lvl1pPr>
          </a:lstStyle>
          <a:p>
            <a:r>
              <a:rPr lang="it-IT" dirty="0" err="1" smtClean="0"/>
              <a:t>Thanks</a:t>
            </a:r>
            <a:r>
              <a:rPr lang="it-IT" dirty="0" smtClean="0"/>
              <a:t> for </a:t>
            </a:r>
            <a:r>
              <a:rPr lang="it-IT" dirty="0" err="1" smtClean="0"/>
              <a:t>your</a:t>
            </a:r>
            <a:r>
              <a:rPr lang="it-IT" dirty="0" smtClean="0"/>
              <a:t> </a:t>
            </a:r>
            <a:r>
              <a:rPr lang="it-IT" dirty="0" err="1" smtClean="0"/>
              <a:t>attention</a:t>
            </a:r>
            <a:r>
              <a:rPr lang="it-IT" dirty="0" smtClean="0"/>
              <a:t>!</a:t>
            </a:r>
            <a:endParaRPr lang="it-IT" dirty="0"/>
          </a:p>
        </p:txBody>
      </p:sp>
      <p:sp>
        <p:nvSpPr>
          <p:cNvPr id="3" name="Segnaposto testo 2"/>
          <p:cNvSpPr>
            <a:spLocks noGrp="1"/>
          </p:cNvSpPr>
          <p:nvPr>
            <p:ph type="body" sz="quarter" idx="10" hasCustomPrompt="1"/>
          </p:nvPr>
        </p:nvSpPr>
        <p:spPr>
          <a:xfrm>
            <a:off x="0" y="4448175"/>
            <a:ext cx="9144000" cy="447675"/>
          </a:xfrm>
        </p:spPr>
        <p:txBody>
          <a:bodyPr/>
          <a:lstStyle>
            <a:lvl1pPr>
              <a:defRPr baseline="0"/>
            </a:lvl1pPr>
            <a:lvl5pPr>
              <a:defRPr/>
            </a:lvl5pPr>
          </a:lstStyle>
          <a:p>
            <a:pPr lvl="0"/>
            <a:r>
              <a:rPr lang="it-IT" dirty="0" err="1" smtClean="0"/>
              <a:t>Name</a:t>
            </a:r>
            <a:r>
              <a:rPr lang="it-IT" dirty="0" smtClean="0"/>
              <a:t> and last </a:t>
            </a:r>
            <a:r>
              <a:rPr lang="it-IT" dirty="0" err="1" smtClean="0"/>
              <a:t>name</a:t>
            </a:r>
            <a:r>
              <a:rPr lang="it-IT" dirty="0" smtClean="0"/>
              <a:t> – Job </a:t>
            </a:r>
            <a:r>
              <a:rPr lang="it-IT" dirty="0" err="1" smtClean="0"/>
              <a:t>title</a:t>
            </a:r>
            <a:endParaRPr lang="it-IT" dirty="0"/>
          </a:p>
        </p:txBody>
      </p:sp>
    </p:spTree>
    <p:extLst>
      <p:ext uri="{BB962C8B-B14F-4D97-AF65-F5344CB8AC3E}">
        <p14:creationId xmlns:p14="http://schemas.microsoft.com/office/powerpoint/2010/main" val="2877112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egnaposto titolo 6"/>
          <p:cNvSpPr>
            <a:spLocks noGrp="1"/>
          </p:cNvSpPr>
          <p:nvPr>
            <p:ph type="title"/>
          </p:nvPr>
        </p:nvSpPr>
        <p:spPr>
          <a:xfrm>
            <a:off x="0" y="1381125"/>
            <a:ext cx="9144000" cy="500063"/>
          </a:xfrm>
          <a:prstGeom prst="rect">
            <a:avLst/>
          </a:prstGeom>
        </p:spPr>
        <p:txBody>
          <a:bodyPr vert="horz" lIns="91440" tIns="45720" rIns="91440" bIns="45720" rtlCol="0" anchor="ctr">
            <a:normAutofit/>
          </a:bodyPr>
          <a:lstStyle/>
          <a:p>
            <a:r>
              <a:rPr lang="it-IT" dirty="0" smtClean="0"/>
              <a:t>Click </a:t>
            </a:r>
            <a:r>
              <a:rPr lang="it-IT" dirty="0" err="1" smtClean="0"/>
              <a:t>here</a:t>
            </a:r>
            <a:r>
              <a:rPr lang="it-IT" dirty="0" smtClean="0"/>
              <a:t> to </a:t>
            </a:r>
            <a:r>
              <a:rPr lang="it-IT" dirty="0" err="1" smtClean="0"/>
              <a:t>insert</a:t>
            </a:r>
            <a:r>
              <a:rPr lang="it-IT" dirty="0" smtClean="0"/>
              <a:t> Title</a:t>
            </a:r>
            <a:endParaRPr lang="it-IT" dirty="0"/>
          </a:p>
        </p:txBody>
      </p:sp>
      <p:sp>
        <p:nvSpPr>
          <p:cNvPr id="8" name="Segnaposto testo 7"/>
          <p:cNvSpPr>
            <a:spLocks noGrp="1"/>
          </p:cNvSpPr>
          <p:nvPr>
            <p:ph type="body" idx="1"/>
          </p:nvPr>
        </p:nvSpPr>
        <p:spPr>
          <a:xfrm>
            <a:off x="0" y="2101850"/>
            <a:ext cx="9144000" cy="365125"/>
          </a:xfrm>
          <a:prstGeom prst="rect">
            <a:avLst/>
          </a:prstGeom>
        </p:spPr>
        <p:txBody>
          <a:bodyPr vert="horz" lIns="91440" tIns="45720" rIns="91440" bIns="45720" rtlCol="0">
            <a:noAutofit/>
          </a:bodyPr>
          <a:lstStyle/>
          <a:p>
            <a:pPr lvl="0"/>
            <a:r>
              <a:rPr lang="it-IT" dirty="0" err="1" smtClean="0"/>
              <a:t>Subtitle</a:t>
            </a:r>
            <a:endParaRPr lang="it-IT" dirty="0"/>
          </a:p>
        </p:txBody>
      </p:sp>
      <p:sp>
        <p:nvSpPr>
          <p:cNvPr id="13" name="Segnaposto piè di pagina 12"/>
          <p:cNvSpPr>
            <a:spLocks noGrp="1"/>
          </p:cNvSpPr>
          <p:nvPr>
            <p:ph type="ftr" sz="quarter" idx="3"/>
          </p:nvPr>
        </p:nvSpPr>
        <p:spPr>
          <a:xfrm>
            <a:off x="0" y="4489450"/>
            <a:ext cx="9144000" cy="365125"/>
          </a:xfrm>
          <a:prstGeom prst="rect">
            <a:avLst/>
          </a:prstGeom>
        </p:spPr>
        <p:txBody>
          <a:bodyPr vert="horz" lIns="91440" tIns="45720" rIns="91440" bIns="45720" rtlCol="0" anchor="ctr"/>
          <a:lstStyle>
            <a:lvl1pPr algn="ctr">
              <a:defRPr sz="1400" i="1">
                <a:solidFill>
                  <a:schemeClr val="tx1">
                    <a:lumMod val="75000"/>
                    <a:lumOff val="25000"/>
                  </a:schemeClr>
                </a:solidFill>
              </a:defRPr>
            </a:lvl1pPr>
          </a:lstStyle>
          <a:p>
            <a:r>
              <a:rPr lang="it-IT" dirty="0" smtClean="0"/>
              <a:t>Author – Job </a:t>
            </a:r>
            <a:r>
              <a:rPr lang="it-IT" dirty="0" err="1" smtClean="0"/>
              <a:t>title</a:t>
            </a:r>
            <a:endParaRPr lang="it-IT" dirty="0"/>
          </a:p>
        </p:txBody>
      </p:sp>
      <p:sp>
        <p:nvSpPr>
          <p:cNvPr id="14" name="Segnaposto numero diapositiva 13"/>
          <p:cNvSpPr>
            <a:spLocks noGrp="1"/>
          </p:cNvSpPr>
          <p:nvPr>
            <p:ph type="sldNum" sz="quarter" idx="4"/>
          </p:nvPr>
        </p:nvSpPr>
        <p:spPr>
          <a:xfrm>
            <a:off x="0" y="4956175"/>
            <a:ext cx="9144000" cy="365125"/>
          </a:xfrm>
          <a:prstGeom prst="rect">
            <a:avLst/>
          </a:prstGeom>
        </p:spPr>
        <p:txBody>
          <a:bodyPr vert="horz" lIns="91440" tIns="45720" rIns="91440" bIns="45720" rtlCol="0" anchor="ctr"/>
          <a:lstStyle>
            <a:lvl1pPr algn="ctr">
              <a:defRPr sz="1400">
                <a:solidFill>
                  <a:schemeClr val="tx1">
                    <a:lumMod val="75000"/>
                    <a:lumOff val="25000"/>
                  </a:schemeClr>
                </a:solidFill>
              </a:defRPr>
            </a:lvl1pPr>
          </a:lstStyle>
          <a:p>
            <a:r>
              <a:rPr lang="it-IT" dirty="0" err="1" smtClean="0"/>
              <a:t>Place</a:t>
            </a:r>
            <a:r>
              <a:rPr lang="it-IT" dirty="0" smtClean="0"/>
              <a:t>, date</a:t>
            </a:r>
            <a:endParaRPr lang="it-IT" dirty="0"/>
          </a:p>
        </p:txBody>
      </p:sp>
      <p:sp>
        <p:nvSpPr>
          <p:cNvPr id="2" name="Segnaposto data 1"/>
          <p:cNvSpPr>
            <a:spLocks noGrp="1"/>
          </p:cNvSpPr>
          <p:nvPr>
            <p:ph type="dt" sz="half" idx="2"/>
          </p:nvPr>
        </p:nvSpPr>
        <p:spPr>
          <a:xfrm>
            <a:off x="0" y="6365875"/>
            <a:ext cx="91440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r>
              <a:rPr lang="it-IT" dirty="0" smtClean="0"/>
              <a:t>Cod.</a:t>
            </a:r>
            <a:endParaRPr lang="it-IT" dirty="0"/>
          </a:p>
        </p:txBody>
      </p:sp>
    </p:spTree>
    <p:extLst>
      <p:ext uri="{BB962C8B-B14F-4D97-AF65-F5344CB8AC3E}">
        <p14:creationId xmlns:p14="http://schemas.microsoft.com/office/powerpoint/2010/main" val="2005180662"/>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2800" kern="1200">
          <a:solidFill>
            <a:schemeClr val="tx1">
              <a:lumMod val="75000"/>
              <a:lumOff val="25000"/>
            </a:schemeClr>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7" name="Segnaposto titolo 6"/>
          <p:cNvSpPr>
            <a:spLocks noGrp="1"/>
          </p:cNvSpPr>
          <p:nvPr>
            <p:ph type="title"/>
          </p:nvPr>
        </p:nvSpPr>
        <p:spPr>
          <a:xfrm>
            <a:off x="2571750" y="142875"/>
            <a:ext cx="6572250" cy="600076"/>
          </a:xfrm>
          <a:prstGeom prst="rect">
            <a:avLst/>
          </a:prstGeom>
        </p:spPr>
        <p:txBody>
          <a:bodyPr vert="horz" lIns="91440" tIns="45720" rIns="91440" bIns="45720" rtlCol="0" anchor="ctr">
            <a:normAutofit/>
          </a:bodyPr>
          <a:lstStyle/>
          <a:p>
            <a:r>
              <a:rPr lang="it-IT" dirty="0" smtClean="0"/>
              <a:t>Title</a:t>
            </a:r>
            <a:endParaRPr lang="it-IT" dirty="0"/>
          </a:p>
        </p:txBody>
      </p:sp>
      <p:sp>
        <p:nvSpPr>
          <p:cNvPr id="8" name="Segnaposto testo 7"/>
          <p:cNvSpPr>
            <a:spLocks noGrp="1"/>
          </p:cNvSpPr>
          <p:nvPr>
            <p:ph type="body" idx="1"/>
          </p:nvPr>
        </p:nvSpPr>
        <p:spPr>
          <a:xfrm>
            <a:off x="704850" y="1206500"/>
            <a:ext cx="7886700" cy="435133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9" name="Segnaposto numero diapositiva 8"/>
          <p:cNvSpPr>
            <a:spLocks noGrp="1"/>
          </p:cNvSpPr>
          <p:nvPr>
            <p:ph type="sldNum" sz="quarter" idx="4"/>
          </p:nvPr>
        </p:nvSpPr>
        <p:spPr>
          <a:xfrm>
            <a:off x="8515350" y="6505575"/>
            <a:ext cx="552450" cy="279400"/>
          </a:xfrm>
          <a:prstGeom prst="rect">
            <a:avLst/>
          </a:prstGeom>
        </p:spPr>
        <p:txBody>
          <a:bodyPr vert="horz" lIns="91440" tIns="45720" rIns="91440" bIns="45720" rtlCol="0" anchor="ctr"/>
          <a:lstStyle>
            <a:lvl1pPr algn="r">
              <a:defRPr sz="1200">
                <a:solidFill>
                  <a:schemeClr val="tx1">
                    <a:tint val="75000"/>
                  </a:schemeClr>
                </a:solidFill>
              </a:defRPr>
            </a:lvl1pPr>
          </a:lstStyle>
          <a:p>
            <a:fld id="{A1C862D5-5040-4EDB-A740-643110E3EE97}" type="slidenum">
              <a:rPr lang="it-IT" smtClean="0"/>
              <a:t>‹N›</a:t>
            </a:fld>
            <a:endParaRPr lang="it-IT"/>
          </a:p>
        </p:txBody>
      </p:sp>
      <p:sp>
        <p:nvSpPr>
          <p:cNvPr id="5" name="Text Box 318"/>
          <p:cNvSpPr txBox="1">
            <a:spLocks noChangeArrowheads="1"/>
          </p:cNvSpPr>
          <p:nvPr userDrawn="1"/>
        </p:nvSpPr>
        <p:spPr bwMode="auto">
          <a:xfrm rot="16200000">
            <a:off x="-1428749" y="3643312"/>
            <a:ext cx="3071812" cy="214313"/>
          </a:xfrm>
          <a:prstGeom prst="rect">
            <a:avLst/>
          </a:prstGeom>
          <a:noFill/>
          <a:ln w="19050">
            <a:noFill/>
            <a:miter lim="800000"/>
            <a:headEnd/>
            <a:tailEnd/>
          </a:ln>
        </p:spPr>
        <p:txBody>
          <a:bodyPr>
            <a:spAutoFit/>
          </a:bodyPr>
          <a:lstStyle/>
          <a:p>
            <a:pPr algn="ctr" fontAlgn="auto">
              <a:spcBef>
                <a:spcPct val="50000"/>
              </a:spcBef>
              <a:spcAft>
                <a:spcPts val="0"/>
              </a:spcAft>
              <a:defRPr/>
            </a:pPr>
            <a:r>
              <a:rPr lang="it-IT" sz="800" dirty="0">
                <a:solidFill>
                  <a:schemeClr val="bg1">
                    <a:lumMod val="50000"/>
                  </a:schemeClr>
                </a:solidFill>
              </a:rPr>
              <a:t>Copyright ©  – </a:t>
            </a:r>
            <a:r>
              <a:rPr lang="it-IT" sz="800" dirty="0" err="1">
                <a:solidFill>
                  <a:schemeClr val="bg1">
                    <a:lumMod val="50000"/>
                  </a:schemeClr>
                </a:solidFill>
              </a:rPr>
              <a:t>Turboden</a:t>
            </a:r>
            <a:r>
              <a:rPr lang="it-IT" sz="800" dirty="0">
                <a:solidFill>
                  <a:schemeClr val="bg1">
                    <a:lumMod val="50000"/>
                  </a:schemeClr>
                </a:solidFill>
              </a:rPr>
              <a:t> S.r.l. </a:t>
            </a:r>
            <a:r>
              <a:rPr lang="it-IT" sz="800" dirty="0" err="1">
                <a:solidFill>
                  <a:schemeClr val="bg1">
                    <a:lumMod val="50000"/>
                  </a:schemeClr>
                </a:solidFill>
              </a:rPr>
              <a:t>All</a:t>
            </a:r>
            <a:r>
              <a:rPr lang="it-IT" sz="800" dirty="0">
                <a:solidFill>
                  <a:schemeClr val="bg1">
                    <a:lumMod val="50000"/>
                  </a:schemeClr>
                </a:solidFill>
              </a:rPr>
              <a:t> </a:t>
            </a:r>
            <a:r>
              <a:rPr lang="it-IT" sz="800" dirty="0" err="1">
                <a:solidFill>
                  <a:schemeClr val="bg1">
                    <a:lumMod val="50000"/>
                  </a:schemeClr>
                </a:solidFill>
              </a:rPr>
              <a:t>rights</a:t>
            </a:r>
            <a:r>
              <a:rPr lang="it-IT" sz="800" dirty="0">
                <a:solidFill>
                  <a:schemeClr val="bg1">
                    <a:lumMod val="50000"/>
                  </a:schemeClr>
                </a:solidFill>
              </a:rPr>
              <a:t> </a:t>
            </a:r>
            <a:r>
              <a:rPr lang="it-IT" sz="800" dirty="0" err="1">
                <a:solidFill>
                  <a:schemeClr val="bg1">
                    <a:lumMod val="50000"/>
                  </a:schemeClr>
                </a:solidFill>
              </a:rPr>
              <a:t>reserved</a:t>
            </a:r>
            <a:endParaRPr lang="it-IT" sz="800" dirty="0">
              <a:solidFill>
                <a:schemeClr val="bg1">
                  <a:lumMod val="50000"/>
                </a:schemeClr>
              </a:solidFill>
            </a:endParaRPr>
          </a:p>
        </p:txBody>
      </p:sp>
    </p:spTree>
    <p:extLst>
      <p:ext uri="{BB962C8B-B14F-4D97-AF65-F5344CB8AC3E}">
        <p14:creationId xmlns:p14="http://schemas.microsoft.com/office/powerpoint/2010/main" val="2176322677"/>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8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egnaposto titolo 6"/>
          <p:cNvSpPr>
            <a:spLocks noGrp="1"/>
          </p:cNvSpPr>
          <p:nvPr>
            <p:ph type="title"/>
          </p:nvPr>
        </p:nvSpPr>
        <p:spPr>
          <a:xfrm>
            <a:off x="0" y="1704975"/>
            <a:ext cx="9144000" cy="547688"/>
          </a:xfrm>
          <a:prstGeom prst="rect">
            <a:avLst/>
          </a:prstGeom>
        </p:spPr>
        <p:txBody>
          <a:bodyPr vert="horz" lIns="91440" tIns="45720" rIns="91440" bIns="45720" rtlCol="0" anchor="ctr">
            <a:normAutofit/>
          </a:bodyPr>
          <a:lstStyle/>
          <a:p>
            <a:r>
              <a:rPr lang="it-IT" dirty="0" err="1" smtClean="0"/>
              <a:t>Thanks</a:t>
            </a:r>
            <a:r>
              <a:rPr lang="it-IT" dirty="0" smtClean="0"/>
              <a:t> for </a:t>
            </a:r>
            <a:r>
              <a:rPr lang="it-IT" dirty="0" err="1" smtClean="0"/>
              <a:t>your</a:t>
            </a:r>
            <a:r>
              <a:rPr lang="it-IT" dirty="0" smtClean="0"/>
              <a:t> </a:t>
            </a:r>
            <a:r>
              <a:rPr lang="it-IT" dirty="0" err="1" smtClean="0"/>
              <a:t>attention</a:t>
            </a:r>
            <a:r>
              <a:rPr lang="it-IT" dirty="0" smtClean="0"/>
              <a:t>!</a:t>
            </a:r>
            <a:endParaRPr lang="it-IT" dirty="0"/>
          </a:p>
        </p:txBody>
      </p:sp>
      <p:sp>
        <p:nvSpPr>
          <p:cNvPr id="8" name="Segnaposto testo 7"/>
          <p:cNvSpPr>
            <a:spLocks noGrp="1"/>
          </p:cNvSpPr>
          <p:nvPr>
            <p:ph type="body" idx="1"/>
          </p:nvPr>
        </p:nvSpPr>
        <p:spPr>
          <a:xfrm>
            <a:off x="0" y="4391025"/>
            <a:ext cx="9144000" cy="542926"/>
          </a:xfrm>
          <a:prstGeom prst="rect">
            <a:avLst/>
          </a:prstGeom>
        </p:spPr>
        <p:txBody>
          <a:bodyPr vert="horz" lIns="91440" tIns="45720" rIns="91440" bIns="45720" rtlCol="0">
            <a:normAutofit/>
          </a:bodyPr>
          <a:lstStyle/>
          <a:p>
            <a:pPr lvl="0"/>
            <a:r>
              <a:rPr lang="it-IT" dirty="0" err="1" smtClean="0"/>
              <a:t>Name</a:t>
            </a:r>
            <a:r>
              <a:rPr lang="it-IT" dirty="0" smtClean="0"/>
              <a:t> and last </a:t>
            </a:r>
            <a:r>
              <a:rPr lang="it-IT" dirty="0" err="1" smtClean="0"/>
              <a:t>name</a:t>
            </a:r>
            <a:r>
              <a:rPr lang="it-IT" dirty="0" smtClean="0"/>
              <a:t> – Job </a:t>
            </a:r>
            <a:r>
              <a:rPr lang="it-IT" dirty="0" err="1" smtClean="0"/>
              <a:t>title</a:t>
            </a:r>
            <a:endParaRPr lang="it-IT" dirty="0"/>
          </a:p>
        </p:txBody>
      </p:sp>
    </p:spTree>
    <p:extLst>
      <p:ext uri="{BB962C8B-B14F-4D97-AF65-F5344CB8AC3E}">
        <p14:creationId xmlns:p14="http://schemas.microsoft.com/office/powerpoint/2010/main" val="3787876121"/>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2800"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e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hyperlink" Target="mailto:marco.baresi@turboden.i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file:///\\w2000server\dati\STAFF\alessandra.costa\EVENTI\2010_EVENTI\ITALIA\AIDA%20convegno\turboden_anim_ITA.wmv"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European</a:t>
            </a:r>
            <a:r>
              <a:rPr lang="it-IT" dirty="0" smtClean="0"/>
              <a:t> Technology </a:t>
            </a:r>
            <a:r>
              <a:rPr lang="it-IT" dirty="0" err="1" smtClean="0"/>
              <a:t>Deep</a:t>
            </a:r>
            <a:r>
              <a:rPr lang="it-IT" dirty="0" smtClean="0"/>
              <a:t> </a:t>
            </a:r>
            <a:r>
              <a:rPr lang="it-IT" dirty="0" err="1" smtClean="0"/>
              <a:t>Geothermal</a:t>
            </a:r>
            <a:r>
              <a:rPr lang="it-IT" dirty="0" smtClean="0"/>
              <a:t> &amp; </a:t>
            </a:r>
            <a:r>
              <a:rPr lang="it-IT" dirty="0" err="1" smtClean="0"/>
              <a:t>Innovation</a:t>
            </a:r>
            <a:r>
              <a:rPr lang="it-IT" dirty="0" smtClean="0"/>
              <a:t> Platform</a:t>
            </a:r>
            <a:endParaRPr lang="it-IT" dirty="0"/>
          </a:p>
        </p:txBody>
      </p:sp>
      <p:sp>
        <p:nvSpPr>
          <p:cNvPr id="3" name="Segnaposto testo 2"/>
          <p:cNvSpPr>
            <a:spLocks noGrp="1"/>
          </p:cNvSpPr>
          <p:nvPr>
            <p:ph type="body" sz="quarter" idx="12"/>
          </p:nvPr>
        </p:nvSpPr>
        <p:spPr/>
        <p:txBody>
          <a:bodyPr/>
          <a:lstStyle/>
          <a:p>
            <a:r>
              <a:rPr lang="it-IT" b="1" dirty="0" err="1" smtClean="0">
                <a:latin typeface="+mj-lt"/>
              </a:rPr>
              <a:t>Turboden</a:t>
            </a:r>
            <a:r>
              <a:rPr lang="it-IT" b="1" dirty="0" smtClean="0">
                <a:latin typeface="+mj-lt"/>
              </a:rPr>
              <a:t> </a:t>
            </a:r>
            <a:r>
              <a:rPr lang="it-IT" b="1" dirty="0" err="1" smtClean="0">
                <a:latin typeface="+mj-lt"/>
              </a:rPr>
              <a:t>experience</a:t>
            </a:r>
            <a:r>
              <a:rPr lang="it-IT" b="1" dirty="0" smtClean="0">
                <a:latin typeface="+mj-lt"/>
              </a:rPr>
              <a:t> in </a:t>
            </a:r>
            <a:r>
              <a:rPr lang="it-IT" b="1" dirty="0" err="1" smtClean="0">
                <a:latin typeface="+mj-lt"/>
              </a:rPr>
              <a:t>geothermal</a:t>
            </a:r>
            <a:r>
              <a:rPr lang="it-IT" b="1" dirty="0" smtClean="0">
                <a:latin typeface="+mj-lt"/>
              </a:rPr>
              <a:t> </a:t>
            </a:r>
            <a:r>
              <a:rPr lang="it-IT" b="1" dirty="0" err="1" smtClean="0">
                <a:latin typeface="+mj-lt"/>
              </a:rPr>
              <a:t>application</a:t>
            </a:r>
            <a:endParaRPr lang="it-IT" b="1" dirty="0">
              <a:latin typeface="+mj-lt"/>
            </a:endParaRPr>
          </a:p>
        </p:txBody>
      </p:sp>
      <p:sp>
        <p:nvSpPr>
          <p:cNvPr id="4" name="Segnaposto testo 3"/>
          <p:cNvSpPr>
            <a:spLocks noGrp="1"/>
          </p:cNvSpPr>
          <p:nvPr>
            <p:ph type="body" sz="quarter" idx="13"/>
          </p:nvPr>
        </p:nvSpPr>
        <p:spPr/>
        <p:txBody>
          <a:bodyPr/>
          <a:lstStyle/>
          <a:p>
            <a:r>
              <a:rPr lang="it-IT" sz="2000" dirty="0" smtClean="0"/>
              <a:t>Marco Baresi – </a:t>
            </a:r>
            <a:r>
              <a:rPr lang="it-IT" sz="2000" dirty="0" err="1" smtClean="0"/>
              <a:t>Institutional</a:t>
            </a:r>
            <a:r>
              <a:rPr lang="it-IT" sz="2000" dirty="0" smtClean="0"/>
              <a:t> Relations </a:t>
            </a:r>
            <a:endParaRPr lang="it-IT" sz="2000" dirty="0"/>
          </a:p>
        </p:txBody>
      </p:sp>
      <p:sp>
        <p:nvSpPr>
          <p:cNvPr id="5" name="Segnaposto testo 4"/>
          <p:cNvSpPr>
            <a:spLocks noGrp="1"/>
          </p:cNvSpPr>
          <p:nvPr>
            <p:ph type="body" sz="quarter" idx="14"/>
          </p:nvPr>
        </p:nvSpPr>
        <p:spPr>
          <a:xfrm>
            <a:off x="1" y="5919787"/>
            <a:ext cx="9143999" cy="314325"/>
          </a:xfrm>
        </p:spPr>
        <p:txBody>
          <a:bodyPr/>
          <a:lstStyle/>
          <a:p>
            <a:r>
              <a:rPr lang="it-IT" sz="1600" dirty="0" err="1" smtClean="0"/>
              <a:t>Brussels</a:t>
            </a:r>
            <a:r>
              <a:rPr lang="it-IT" sz="1600" dirty="0" smtClean="0"/>
              <a:t>, 6th April 2016</a:t>
            </a:r>
            <a:endParaRPr lang="it-IT" sz="1600" dirty="0"/>
          </a:p>
        </p:txBody>
      </p:sp>
      <p:pic>
        <p:nvPicPr>
          <p:cNvPr id="7" name="Immagine 7" descr="logo ege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300038"/>
            <a:ext cx="1063177" cy="77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p:nvPr/>
        </p:nvPicPr>
        <p:blipFill>
          <a:blip r:embed="rId3" cstate="print">
            <a:extLst>
              <a:ext uri="{28A0092B-C50C-407E-A947-70E740481C1C}">
                <a14:useLocalDpi xmlns:a14="http://schemas.microsoft.com/office/drawing/2010/main" val="0"/>
              </a:ext>
            </a:extLst>
          </a:blip>
          <a:stretch>
            <a:fillRect/>
          </a:stretch>
        </p:blipFill>
        <p:spPr>
          <a:xfrm>
            <a:off x="268287" y="204312"/>
            <a:ext cx="2740025" cy="87503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627" y="300038"/>
            <a:ext cx="787848" cy="787848"/>
          </a:xfrm>
          <a:prstGeom prst="rect">
            <a:avLst/>
          </a:prstGeom>
        </p:spPr>
      </p:pic>
    </p:spTree>
    <p:extLst>
      <p:ext uri="{BB962C8B-B14F-4D97-AF65-F5344CB8AC3E}">
        <p14:creationId xmlns:p14="http://schemas.microsoft.com/office/powerpoint/2010/main" val="3981142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clrChange>
              <a:clrFrom>
                <a:srgbClr val="EDEBE0"/>
              </a:clrFrom>
              <a:clrTo>
                <a:srgbClr val="EDEBE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6667" t="20961" r="17054" b="31163"/>
          <a:stretch/>
        </p:blipFill>
        <p:spPr bwMode="auto">
          <a:xfrm>
            <a:off x="0" y="1579612"/>
            <a:ext cx="9144000" cy="4128169"/>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2"/>
          <p:cNvSpPr txBox="1">
            <a:spLocks/>
          </p:cNvSpPr>
          <p:nvPr/>
        </p:nvSpPr>
        <p:spPr>
          <a:xfrm>
            <a:off x="1304924" y="2069433"/>
            <a:ext cx="6789921" cy="3638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smtClean="0"/>
              <a:t> </a:t>
            </a:r>
            <a:r>
              <a:rPr lang="it-IT" sz="4000" b="1" dirty="0" smtClean="0">
                <a:solidFill>
                  <a:schemeClr val="tx1">
                    <a:lumMod val="75000"/>
                    <a:lumOff val="25000"/>
                  </a:schemeClr>
                </a:solidFill>
              </a:rPr>
              <a:t>from </a:t>
            </a:r>
            <a:r>
              <a:rPr lang="it-IT" sz="4000" b="1" dirty="0" err="1" smtClean="0">
                <a:solidFill>
                  <a:schemeClr val="tx1">
                    <a:lumMod val="75000"/>
                    <a:lumOff val="25000"/>
                  </a:schemeClr>
                </a:solidFill>
              </a:rPr>
              <a:t>pilots</a:t>
            </a:r>
            <a:r>
              <a:rPr lang="it-IT" sz="4000" b="1" dirty="0" smtClean="0">
                <a:solidFill>
                  <a:schemeClr val="tx1">
                    <a:lumMod val="75000"/>
                    <a:lumOff val="25000"/>
                  </a:schemeClr>
                </a:solidFill>
              </a:rPr>
              <a:t> …</a:t>
            </a:r>
          </a:p>
          <a:p>
            <a:pPr marL="0" indent="0" algn="ctr">
              <a:buFont typeface="Arial" panose="020B0604020202020204" pitchFamily="34" charset="0"/>
              <a:buNone/>
            </a:pPr>
            <a:endParaRPr lang="it-IT" sz="3600" b="1" dirty="0" smtClean="0">
              <a:latin typeface="+mj-lt"/>
            </a:endParaRPr>
          </a:p>
          <a:p>
            <a:pPr marL="0" indent="0" algn="ctr">
              <a:buFont typeface="Arial" panose="020B0604020202020204" pitchFamily="34" charset="0"/>
              <a:buNone/>
            </a:pPr>
            <a:endParaRPr lang="it-IT" sz="3600" b="1" dirty="0">
              <a:latin typeface="+mj-lt"/>
            </a:endParaRPr>
          </a:p>
          <a:p>
            <a:pPr marL="0" indent="0" algn="ctr">
              <a:buFont typeface="Arial" panose="020B0604020202020204" pitchFamily="34" charset="0"/>
              <a:buNone/>
            </a:pPr>
            <a:endParaRPr lang="it-IT" sz="4000" b="1" dirty="0" smtClean="0">
              <a:solidFill>
                <a:schemeClr val="tx1">
                  <a:lumMod val="75000"/>
                  <a:lumOff val="25000"/>
                </a:schemeClr>
              </a:solidFill>
            </a:endParaRPr>
          </a:p>
          <a:p>
            <a:pPr marL="0" indent="0" algn="ctr">
              <a:buFont typeface="Arial" panose="020B0604020202020204" pitchFamily="34" charset="0"/>
              <a:buNone/>
            </a:pPr>
            <a:r>
              <a:rPr lang="it-IT" sz="4000" b="1" dirty="0" smtClean="0">
                <a:solidFill>
                  <a:schemeClr val="tx1">
                    <a:lumMod val="75000"/>
                    <a:lumOff val="25000"/>
                  </a:schemeClr>
                </a:solidFill>
              </a:rPr>
              <a:t>… to  commercial </a:t>
            </a:r>
            <a:r>
              <a:rPr lang="it-IT" sz="4000" b="1" dirty="0" err="1" smtClean="0">
                <a:solidFill>
                  <a:schemeClr val="tx1">
                    <a:lumMod val="75000"/>
                    <a:lumOff val="25000"/>
                  </a:schemeClr>
                </a:solidFill>
              </a:rPr>
              <a:t>projects</a:t>
            </a:r>
            <a:r>
              <a:rPr lang="it-IT" sz="4000" b="1" dirty="0" smtClean="0">
                <a:solidFill>
                  <a:schemeClr val="tx1">
                    <a:lumMod val="75000"/>
                    <a:lumOff val="25000"/>
                  </a:schemeClr>
                </a:solidFill>
              </a:rPr>
              <a:t> </a:t>
            </a:r>
            <a:endParaRPr lang="it-IT" sz="4000" b="1" dirty="0">
              <a:solidFill>
                <a:schemeClr val="tx1">
                  <a:lumMod val="75000"/>
                  <a:lumOff val="25000"/>
                </a:schemeClr>
              </a:solidFill>
            </a:endParaRPr>
          </a:p>
        </p:txBody>
      </p:sp>
      <p:sp>
        <p:nvSpPr>
          <p:cNvPr id="3" name="Freccia in giù 2"/>
          <p:cNvSpPr/>
          <p:nvPr/>
        </p:nvSpPr>
        <p:spPr>
          <a:xfrm>
            <a:off x="3532546" y="3218114"/>
            <a:ext cx="2078907" cy="1109444"/>
          </a:xfrm>
          <a:prstGeom prst="downArrow">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12" descr="MARCHIO GEOTERMIA.jpeg"/>
          <p:cNvPicPr>
            <a:picLocks noChangeAspect="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2"/>
          <p:cNvSpPr>
            <a:spLocks noGrp="1"/>
          </p:cNvSpPr>
          <p:nvPr>
            <p:ph type="title"/>
          </p:nvPr>
        </p:nvSpPr>
        <p:spPr>
          <a:xfrm>
            <a:off x="2714625" y="214313"/>
            <a:ext cx="6286500" cy="500062"/>
          </a:xfrm>
        </p:spPr>
        <p:txBody>
          <a:bodyPr lIns="80165" tIns="40083" rIns="80165" bIns="40083">
            <a:normAutofit/>
          </a:bodyPr>
          <a:lstStyle/>
          <a:p>
            <a:pPr eaLnBrk="1" hangingPunct="1"/>
            <a:r>
              <a:rPr lang="en-US" dirty="0" smtClean="0">
                <a:latin typeface="+mj-lt"/>
              </a:rPr>
              <a:t>From pilots … to commercial projects</a:t>
            </a:r>
          </a:p>
        </p:txBody>
      </p:sp>
    </p:spTree>
    <p:extLst>
      <p:ext uri="{BB962C8B-B14F-4D97-AF65-F5344CB8AC3E}">
        <p14:creationId xmlns:p14="http://schemas.microsoft.com/office/powerpoint/2010/main" val="1979864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a:spLocks noGrp="1"/>
          </p:cNvSpPr>
          <p:nvPr>
            <p:ph type="title"/>
          </p:nvPr>
        </p:nvSpPr>
        <p:spPr/>
        <p:txBody>
          <a:bodyPr>
            <a:noAutofit/>
          </a:bodyPr>
          <a:lstStyle/>
          <a:p>
            <a:r>
              <a:rPr lang="en-US" altLang="it-IT" dirty="0">
                <a:latin typeface="+mj-lt"/>
              </a:rPr>
              <a:t>Turboden Geothermal Plants in operation in </a:t>
            </a:r>
            <a:r>
              <a:rPr lang="en-US" altLang="it-IT" dirty="0" smtClean="0">
                <a:latin typeface="+mj-lt"/>
              </a:rPr>
              <a:t>Bavaria since 2011 with 98% availability</a:t>
            </a:r>
            <a:endParaRPr lang="it-IT" altLang="it-IT" dirty="0">
              <a:latin typeface="+mj-lt"/>
            </a:endParaRPr>
          </a:p>
        </p:txBody>
      </p:sp>
      <p:pic>
        <p:nvPicPr>
          <p:cNvPr id="6" name="Picture 2" descr="\\w2000server\Dati\STAFF\Joseph.Bonafin\Presentazione Geotermica\Impianti Baviera map.bmp"/>
          <p:cNvPicPr>
            <a:picLocks noChangeAspect="1" noChangeArrowheads="1"/>
          </p:cNvPicPr>
          <p:nvPr/>
        </p:nvPicPr>
        <p:blipFill>
          <a:blip r:embed="rId3"/>
          <a:srcRect/>
          <a:stretch>
            <a:fillRect/>
          </a:stretch>
        </p:blipFill>
        <p:spPr bwMode="auto">
          <a:xfrm>
            <a:off x="352425" y="1212850"/>
            <a:ext cx="3838575" cy="3832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1" descr="C:\JOSEPH\SUPPORTO\Presentazioni\LU maps.bmp"/>
          <p:cNvPicPr>
            <a:picLocks noChangeAspect="1" noChangeArrowheads="1"/>
          </p:cNvPicPr>
          <p:nvPr/>
        </p:nvPicPr>
        <p:blipFill>
          <a:blip r:embed="rId4"/>
          <a:srcRect/>
          <a:stretch>
            <a:fillRect/>
          </a:stretch>
        </p:blipFill>
        <p:spPr bwMode="auto">
          <a:xfrm>
            <a:off x="931863" y="5229225"/>
            <a:ext cx="1554162" cy="1223963"/>
          </a:xfrm>
          <a:prstGeom prst="rect">
            <a:avLst/>
          </a:prstGeom>
          <a:ln>
            <a:noFill/>
          </a:ln>
          <a:effectLst>
            <a:outerShdw blurRad="292100" dist="139700" dir="2700000" algn="tl" rotWithShape="0">
              <a:srgbClr val="333333">
                <a:alpha val="65000"/>
              </a:srgbClr>
            </a:outerShdw>
          </a:effectLst>
          <a:extLst/>
        </p:spPr>
      </p:pic>
      <p:pic>
        <p:nvPicPr>
          <p:cNvPr id="9" name="Picture 2" descr="C:\JOSEPH\SUPPORTO\Presentazioni\KC maps.bmp"/>
          <p:cNvPicPr>
            <a:picLocks noChangeAspect="1" noChangeArrowheads="1"/>
          </p:cNvPicPr>
          <p:nvPr/>
        </p:nvPicPr>
        <p:blipFill>
          <a:blip r:embed="rId5"/>
          <a:srcRect/>
          <a:stretch>
            <a:fillRect/>
          </a:stretch>
        </p:blipFill>
        <p:spPr bwMode="auto">
          <a:xfrm>
            <a:off x="4341813" y="908050"/>
            <a:ext cx="1582737"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Connettore 2 9"/>
          <p:cNvCxnSpPr/>
          <p:nvPr/>
        </p:nvCxnSpPr>
        <p:spPr>
          <a:xfrm flipH="1">
            <a:off x="2124075" y="1249363"/>
            <a:ext cx="2376488" cy="5238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flipV="1">
            <a:off x="3635375" y="3436938"/>
            <a:ext cx="865188" cy="423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635375" y="5157788"/>
            <a:ext cx="649288" cy="260350"/>
          </a:xfrm>
          <a:prstGeom prst="rect">
            <a:avLst/>
          </a:prstGeom>
          <a:noFill/>
        </p:spPr>
        <p:txBody>
          <a:bodyPr>
            <a:spAutoFit/>
          </a:bodyPr>
          <a:lstStyle/>
          <a:p>
            <a:pPr>
              <a:defRPr/>
            </a:pPr>
            <a:r>
              <a:rPr lang="it-IT" sz="1050" dirty="0">
                <a:latin typeface="Arial" charset="0"/>
              </a:rPr>
              <a:t>1 km</a:t>
            </a:r>
          </a:p>
        </p:txBody>
      </p:sp>
      <p:sp>
        <p:nvSpPr>
          <p:cNvPr id="13" name="CasellaDiTesto 26"/>
          <p:cNvSpPr txBox="1">
            <a:spLocks noChangeArrowheads="1"/>
          </p:cNvSpPr>
          <p:nvPr/>
        </p:nvSpPr>
        <p:spPr bwMode="auto">
          <a:xfrm>
            <a:off x="4284663" y="2060575"/>
            <a:ext cx="1663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1600" b="1" i="1" dirty="0">
                <a:solidFill>
                  <a:srgbClr val="C00000"/>
                </a:solidFill>
              </a:rPr>
              <a:t>Kirchstockach: </a:t>
            </a:r>
            <a:r>
              <a:rPr lang="it-IT" altLang="it-IT" sz="1600" i="1" dirty="0"/>
              <a:t>5,6 </a:t>
            </a:r>
            <a:r>
              <a:rPr lang="it-IT" altLang="it-IT" sz="1600" i="1" dirty="0" err="1"/>
              <a:t>MWel</a:t>
            </a:r>
            <a:endParaRPr lang="it-IT" altLang="it-IT" sz="1600" i="1" dirty="0"/>
          </a:p>
        </p:txBody>
      </p:sp>
      <p:sp>
        <p:nvSpPr>
          <p:cNvPr id="15" name="CasellaDiTesto 31"/>
          <p:cNvSpPr txBox="1">
            <a:spLocks noChangeArrowheads="1"/>
          </p:cNvSpPr>
          <p:nvPr/>
        </p:nvSpPr>
        <p:spPr bwMode="auto">
          <a:xfrm>
            <a:off x="2427288" y="6002338"/>
            <a:ext cx="2289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1600" b="1" i="1" dirty="0" err="1">
                <a:solidFill>
                  <a:srgbClr val="C00000"/>
                </a:solidFill>
              </a:rPr>
              <a:t>Sauerlach</a:t>
            </a:r>
            <a:r>
              <a:rPr lang="it-IT" altLang="it-IT" sz="1600" b="1" i="1" dirty="0">
                <a:solidFill>
                  <a:srgbClr val="C00000"/>
                </a:solidFill>
              </a:rPr>
              <a:t>: </a:t>
            </a:r>
          </a:p>
          <a:p>
            <a:pPr eaLnBrk="1" hangingPunct="1"/>
            <a:r>
              <a:rPr lang="it-IT" altLang="it-IT" sz="1600" i="1" dirty="0" smtClean="0"/>
              <a:t>5 </a:t>
            </a:r>
            <a:r>
              <a:rPr lang="it-IT" altLang="it-IT" sz="1600" i="1" dirty="0" err="1"/>
              <a:t>MWel</a:t>
            </a:r>
            <a:r>
              <a:rPr lang="it-IT" altLang="it-IT" sz="1600" i="1" dirty="0"/>
              <a:t> + 4 </a:t>
            </a:r>
            <a:r>
              <a:rPr lang="it-IT" altLang="it-IT" sz="1600" i="1" dirty="0" err="1"/>
              <a:t>MWth</a:t>
            </a:r>
            <a:endParaRPr lang="it-IT" altLang="it-IT" sz="1600" i="1" dirty="0"/>
          </a:p>
        </p:txBody>
      </p:sp>
      <p:cxnSp>
        <p:nvCxnSpPr>
          <p:cNvPr id="16" name="Connettore 1 15"/>
          <p:cNvCxnSpPr/>
          <p:nvPr/>
        </p:nvCxnSpPr>
        <p:spPr>
          <a:xfrm flipH="1">
            <a:off x="352425" y="5157788"/>
            <a:ext cx="3838575" cy="47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0" descr="\\w2000server\Dati\STAFF\Joseph.Bonafin\Presentazione Geotermica\Impianti Baviera map2.bmp"/>
          <p:cNvPicPr>
            <a:picLocks noChangeAspect="1" noChangeArrowheads="1"/>
          </p:cNvPicPr>
          <p:nvPr/>
        </p:nvPicPr>
        <p:blipFill>
          <a:blip r:embed="rId6"/>
          <a:srcRect/>
          <a:stretch>
            <a:fillRect/>
          </a:stretch>
        </p:blipFill>
        <p:spPr bwMode="auto">
          <a:xfrm>
            <a:off x="4887913" y="2595563"/>
            <a:ext cx="4256087" cy="3929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Anello 17"/>
          <p:cNvSpPr/>
          <p:nvPr/>
        </p:nvSpPr>
        <p:spPr>
          <a:xfrm>
            <a:off x="7235825" y="5081588"/>
            <a:ext cx="1512888" cy="1371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9" name="CasellaDiTesto 31"/>
          <p:cNvSpPr txBox="1">
            <a:spLocks noChangeArrowheads="1"/>
          </p:cNvSpPr>
          <p:nvPr/>
        </p:nvSpPr>
        <p:spPr bwMode="auto">
          <a:xfrm>
            <a:off x="7059707" y="1939351"/>
            <a:ext cx="2084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1600" b="1" i="1" dirty="0" smtClean="0">
                <a:solidFill>
                  <a:srgbClr val="C00000"/>
                </a:solidFill>
                <a:sym typeface="Wingdings" panose="05000000000000000000" pitchFamily="2" charset="2"/>
              </a:rPr>
              <a:t> </a:t>
            </a:r>
            <a:r>
              <a:rPr lang="it-IT" altLang="it-IT" sz="1600" b="1" i="1" dirty="0" smtClean="0">
                <a:solidFill>
                  <a:srgbClr val="C00000"/>
                </a:solidFill>
              </a:rPr>
              <a:t>Traunreut: </a:t>
            </a:r>
            <a:endParaRPr lang="it-IT" altLang="it-IT" sz="1600" b="1" i="1" dirty="0">
              <a:solidFill>
                <a:srgbClr val="C00000"/>
              </a:solidFill>
            </a:endParaRPr>
          </a:p>
          <a:p>
            <a:pPr eaLnBrk="1" hangingPunct="1"/>
            <a:r>
              <a:rPr lang="it-IT" altLang="it-IT" sz="1600" i="1" dirty="0"/>
              <a:t>4</a:t>
            </a:r>
            <a:r>
              <a:rPr lang="it-IT" altLang="it-IT" sz="1600" i="1" dirty="0" smtClean="0"/>
              <a:t> </a:t>
            </a:r>
            <a:r>
              <a:rPr lang="it-IT" altLang="it-IT" sz="1600" i="1" dirty="0" err="1"/>
              <a:t>MWel</a:t>
            </a:r>
            <a:r>
              <a:rPr lang="it-IT" altLang="it-IT" sz="1600" i="1" dirty="0"/>
              <a:t> + </a:t>
            </a:r>
            <a:r>
              <a:rPr lang="it-IT" altLang="it-IT" sz="1600" i="1" dirty="0" smtClean="0"/>
              <a:t>12 </a:t>
            </a:r>
            <a:r>
              <a:rPr lang="it-IT" altLang="it-IT" sz="1600" i="1" dirty="0" err="1"/>
              <a:t>MWth</a:t>
            </a:r>
            <a:endParaRPr lang="it-IT" altLang="it-IT" sz="1600" i="1" dirty="0"/>
          </a:p>
        </p:txBody>
      </p:sp>
      <p:pic>
        <p:nvPicPr>
          <p:cNvPr id="8" name="Picture 2" descr="C:\JOSEPH\SUPPORTO\Presentazioni\HT maps.bmp"/>
          <p:cNvPicPr>
            <a:picLocks noChangeAspect="1" noChangeArrowheads="1"/>
          </p:cNvPicPr>
          <p:nvPr/>
        </p:nvPicPr>
        <p:blipFill>
          <a:blip r:embed="rId7"/>
          <a:srcRect/>
          <a:stretch>
            <a:fillRect/>
          </a:stretch>
        </p:blipFill>
        <p:spPr bwMode="auto">
          <a:xfrm>
            <a:off x="4356100" y="3533775"/>
            <a:ext cx="1592263" cy="1190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0" name="Connettore 2 19"/>
          <p:cNvCxnSpPr/>
          <p:nvPr/>
        </p:nvCxnSpPr>
        <p:spPr>
          <a:xfrm flipH="1" flipV="1">
            <a:off x="1476375" y="4797425"/>
            <a:ext cx="231775" cy="7191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30"/>
          <p:cNvSpPr txBox="1">
            <a:spLocks noChangeArrowheads="1"/>
          </p:cNvSpPr>
          <p:nvPr/>
        </p:nvSpPr>
        <p:spPr bwMode="auto">
          <a:xfrm>
            <a:off x="4284663" y="4724400"/>
            <a:ext cx="1639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1600" b="1" i="1" dirty="0" err="1">
                <a:solidFill>
                  <a:srgbClr val="C00000"/>
                </a:solidFill>
              </a:rPr>
              <a:t>Dürrnhaar</a:t>
            </a:r>
            <a:r>
              <a:rPr lang="it-IT" altLang="it-IT" sz="1600" b="1" i="1" dirty="0">
                <a:solidFill>
                  <a:srgbClr val="C00000"/>
                </a:solidFill>
              </a:rPr>
              <a:t>: </a:t>
            </a:r>
          </a:p>
          <a:p>
            <a:pPr eaLnBrk="1" hangingPunct="1"/>
            <a:r>
              <a:rPr lang="it-IT" altLang="it-IT" sz="1600" i="1" dirty="0"/>
              <a:t>5,6 </a:t>
            </a:r>
            <a:r>
              <a:rPr lang="it-IT" altLang="it-IT" sz="1600" i="1" dirty="0" err="1"/>
              <a:t>MWel</a:t>
            </a:r>
            <a:endParaRPr lang="it-IT" altLang="it-IT" sz="1600" i="1" dirty="0"/>
          </a:p>
        </p:txBody>
      </p:sp>
    </p:spTree>
    <p:extLst>
      <p:ext uri="{BB962C8B-B14F-4D97-AF65-F5344CB8AC3E}">
        <p14:creationId xmlns:p14="http://schemas.microsoft.com/office/powerpoint/2010/main" val="2983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anchor="ctr" anchorCtr="0" compatLnSpc="1">
            <a:prstTxWarp prst="textNoShape">
              <a:avLst/>
            </a:prstTxWarp>
            <a:normAutofit fontScale="90000"/>
          </a:bodyPr>
          <a:lstStyle/>
          <a:p>
            <a:pPr eaLnBrk="1" hangingPunct="1"/>
            <a:r>
              <a:rPr lang="it-IT" dirty="0" smtClean="0">
                <a:latin typeface="+mj-lt"/>
              </a:rPr>
              <a:t>5 </a:t>
            </a:r>
            <a:r>
              <a:rPr lang="it-IT" dirty="0" err="1" smtClean="0">
                <a:latin typeface="+mj-lt"/>
              </a:rPr>
              <a:t>MWel</a:t>
            </a:r>
            <a:r>
              <a:rPr lang="it-IT" dirty="0" smtClean="0">
                <a:latin typeface="+mj-lt"/>
              </a:rPr>
              <a:t> </a:t>
            </a:r>
            <a:r>
              <a:rPr lang="it-IT" dirty="0" err="1" smtClean="0">
                <a:latin typeface="+mj-lt"/>
              </a:rPr>
              <a:t>typical</a:t>
            </a:r>
            <a:r>
              <a:rPr lang="it-IT" dirty="0" smtClean="0">
                <a:latin typeface="+mj-lt"/>
              </a:rPr>
              <a:t> Layout, a </a:t>
            </a:r>
            <a:r>
              <a:rPr lang="it-IT" dirty="0" err="1" smtClean="0">
                <a:latin typeface="+mj-lt"/>
              </a:rPr>
              <a:t>picture</a:t>
            </a:r>
            <a:r>
              <a:rPr lang="it-IT" dirty="0" smtClean="0">
                <a:latin typeface="+mj-lt"/>
              </a:rPr>
              <a:t> from </a:t>
            </a:r>
            <a:r>
              <a:rPr lang="it-IT" dirty="0" err="1" smtClean="0">
                <a:latin typeface="+mj-lt"/>
              </a:rPr>
              <a:t>Bavaria</a:t>
            </a:r>
            <a:endParaRPr lang="it-IT" dirty="0">
              <a:latin typeface="+mj-l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778"/>
            <a:ext cx="9144000" cy="5948302"/>
          </a:xfrm>
          <a:prstGeom prst="rect">
            <a:avLst/>
          </a:prstGeom>
        </p:spPr>
      </p:pic>
    </p:spTree>
    <p:extLst>
      <p:ext uri="{BB962C8B-B14F-4D97-AF65-F5344CB8AC3E}">
        <p14:creationId xmlns:p14="http://schemas.microsoft.com/office/powerpoint/2010/main" val="380766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704850" y="1206500"/>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dirty="0"/>
          </a:p>
        </p:txBody>
      </p:sp>
      <p:sp>
        <p:nvSpPr>
          <p:cNvPr id="4" name="Segnaposto testo 2"/>
          <p:cNvSpPr txBox="1">
            <a:spLocks/>
          </p:cNvSpPr>
          <p:nvPr/>
        </p:nvSpPr>
        <p:spPr>
          <a:xfrm>
            <a:off x="3874322" y="1025493"/>
            <a:ext cx="3276582" cy="2182126"/>
          </a:xfrm>
          <a:prstGeom prst="rect">
            <a:avLst/>
          </a:prstGeom>
          <a:noFill/>
          <a:ln>
            <a:noFill/>
          </a:ln>
        </p:spPr>
        <p:txBody>
          <a:bodyPr wrap="square" lIns="91428" tIns="45715" rIns="91428" bIns="4571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tabLst>
                <a:tab pos="1076325" algn="l"/>
                <a:tab pos="1971675" algn="l"/>
              </a:tabLst>
            </a:pPr>
            <a:r>
              <a:rPr lang="en-US" sz="1400" b="1" dirty="0">
                <a:solidFill>
                  <a:schemeClr val="tx1">
                    <a:lumMod val="85000"/>
                    <a:lumOff val="15000"/>
                  </a:schemeClr>
                </a:solidFill>
                <a:latin typeface="+mj-lt"/>
              </a:rPr>
              <a:t>Plant type</a:t>
            </a:r>
            <a:r>
              <a:rPr lang="en-US" sz="1400" dirty="0">
                <a:solidFill>
                  <a:schemeClr val="tx1">
                    <a:lumMod val="85000"/>
                    <a:lumOff val="15000"/>
                  </a:schemeClr>
                </a:solidFill>
                <a:latin typeface="+mj-lt"/>
              </a:rPr>
              <a:t>: </a:t>
            </a:r>
            <a:r>
              <a:rPr lang="en-US" sz="1400" dirty="0" err="1">
                <a:solidFill>
                  <a:schemeClr val="tx1">
                    <a:lumMod val="85000"/>
                    <a:lumOff val="15000"/>
                  </a:schemeClr>
                </a:solidFill>
                <a:latin typeface="+mj-lt"/>
              </a:rPr>
              <a:t>clozed</a:t>
            </a:r>
            <a:r>
              <a:rPr lang="en-US" sz="1400" dirty="0">
                <a:solidFill>
                  <a:schemeClr val="tx1">
                    <a:lumMod val="85000"/>
                    <a:lumOff val="15000"/>
                  </a:schemeClr>
                </a:solidFill>
                <a:latin typeface="+mj-lt"/>
              </a:rPr>
              <a:t> loop technology </a:t>
            </a:r>
          </a:p>
          <a:p>
            <a:pPr marL="0" indent="0">
              <a:spcBef>
                <a:spcPts val="600"/>
              </a:spcBef>
              <a:buNone/>
              <a:tabLst>
                <a:tab pos="1076325" algn="l"/>
                <a:tab pos="1971675" algn="l"/>
              </a:tabLst>
            </a:pPr>
            <a:r>
              <a:rPr lang="it-IT" sz="1400" b="1" dirty="0" err="1">
                <a:solidFill>
                  <a:schemeClr val="tx1">
                    <a:lumMod val="85000"/>
                    <a:lumOff val="15000"/>
                  </a:schemeClr>
                </a:solidFill>
                <a:latin typeface="+mj-lt"/>
              </a:rPr>
              <a:t>Customer</a:t>
            </a:r>
            <a:r>
              <a:rPr lang="it-IT" sz="1400" dirty="0">
                <a:solidFill>
                  <a:schemeClr val="tx1">
                    <a:lumMod val="85000"/>
                    <a:lumOff val="15000"/>
                  </a:schemeClr>
                </a:solidFill>
                <a:latin typeface="+mj-lt"/>
              </a:rPr>
              <a:t>: AAT </a:t>
            </a:r>
            <a:r>
              <a:rPr lang="it-IT" sz="1400" dirty="0" err="1">
                <a:solidFill>
                  <a:schemeClr val="tx1">
                    <a:lumMod val="85000"/>
                    <a:lumOff val="15000"/>
                  </a:schemeClr>
                </a:solidFill>
                <a:latin typeface="+mj-lt"/>
              </a:rPr>
              <a:t>Geothermae</a:t>
            </a:r>
            <a:r>
              <a:rPr lang="it-IT" sz="1400" dirty="0">
                <a:solidFill>
                  <a:schemeClr val="tx1">
                    <a:lumMod val="85000"/>
                    <a:lumOff val="15000"/>
                  </a:schemeClr>
                </a:solidFill>
                <a:latin typeface="+mj-lt"/>
              </a:rPr>
              <a:t>/CLEAG</a:t>
            </a:r>
            <a:endParaRPr lang="en-US" sz="1400" dirty="0">
              <a:solidFill>
                <a:schemeClr val="tx1">
                  <a:lumMod val="85000"/>
                  <a:lumOff val="15000"/>
                </a:schemeClr>
              </a:solidFill>
              <a:latin typeface="+mj-lt"/>
            </a:endParaRPr>
          </a:p>
          <a:p>
            <a:pPr marL="0" indent="0">
              <a:spcBef>
                <a:spcPts val="600"/>
              </a:spcBef>
              <a:buNone/>
              <a:tabLst>
                <a:tab pos="1076325" algn="l"/>
                <a:tab pos="1971675" algn="l"/>
              </a:tabLst>
            </a:pPr>
            <a:r>
              <a:rPr lang="en-US" sz="1400" b="1" dirty="0">
                <a:solidFill>
                  <a:schemeClr val="tx1">
                    <a:lumMod val="85000"/>
                    <a:lumOff val="15000"/>
                  </a:schemeClr>
                </a:solidFill>
                <a:latin typeface="+mj-lt"/>
              </a:rPr>
              <a:t>Site</a:t>
            </a:r>
            <a:r>
              <a:rPr lang="en-US" sz="1400" dirty="0">
                <a:solidFill>
                  <a:schemeClr val="tx1">
                    <a:lumMod val="85000"/>
                    <a:lumOff val="15000"/>
                  </a:schemeClr>
                </a:solidFill>
                <a:latin typeface="+mj-lt"/>
              </a:rPr>
              <a:t>: Croatia</a:t>
            </a:r>
          </a:p>
          <a:p>
            <a:pPr marL="0" indent="0">
              <a:spcBef>
                <a:spcPts val="600"/>
              </a:spcBef>
              <a:buNone/>
              <a:tabLst>
                <a:tab pos="1076325" algn="l"/>
                <a:tab pos="1971675" algn="l"/>
              </a:tabLst>
            </a:pPr>
            <a:r>
              <a:rPr lang="en-US" sz="1400" b="1" dirty="0">
                <a:solidFill>
                  <a:schemeClr val="tx1">
                    <a:lumMod val="85000"/>
                    <a:lumOff val="15000"/>
                  </a:schemeClr>
                </a:solidFill>
                <a:latin typeface="+mj-lt"/>
              </a:rPr>
              <a:t>Start up</a:t>
            </a:r>
            <a:r>
              <a:rPr lang="en-US" sz="1400" dirty="0">
                <a:solidFill>
                  <a:schemeClr val="tx1">
                    <a:lumMod val="85000"/>
                    <a:lumOff val="15000"/>
                  </a:schemeClr>
                </a:solidFill>
                <a:latin typeface="+mj-lt"/>
              </a:rPr>
              <a:t>: Q2 2017</a:t>
            </a:r>
          </a:p>
          <a:p>
            <a:pPr marL="0" indent="0">
              <a:spcBef>
                <a:spcPts val="600"/>
              </a:spcBef>
              <a:buNone/>
              <a:tabLst>
                <a:tab pos="1076325" algn="l"/>
                <a:tab pos="1971675" algn="l"/>
              </a:tabLst>
            </a:pPr>
            <a:r>
              <a:rPr lang="en-US" sz="1400" b="1" dirty="0">
                <a:solidFill>
                  <a:schemeClr val="tx1">
                    <a:lumMod val="85000"/>
                    <a:lumOff val="15000"/>
                  </a:schemeClr>
                </a:solidFill>
                <a:latin typeface="+mj-lt"/>
              </a:rPr>
              <a:t>Heat source</a:t>
            </a:r>
            <a:r>
              <a:rPr lang="en-US" sz="1400" dirty="0">
                <a:solidFill>
                  <a:schemeClr val="tx1">
                    <a:lumMod val="85000"/>
                    <a:lumOff val="15000"/>
                  </a:schemeClr>
                </a:solidFill>
                <a:latin typeface="+mj-lt"/>
              </a:rPr>
              <a:t>: geothermal brine @103°C</a:t>
            </a:r>
          </a:p>
          <a:p>
            <a:pPr marL="0" indent="0">
              <a:spcBef>
                <a:spcPts val="600"/>
              </a:spcBef>
              <a:buNone/>
              <a:tabLst>
                <a:tab pos="1076325" algn="l"/>
                <a:tab pos="1971675" algn="l"/>
              </a:tabLst>
            </a:pPr>
            <a:r>
              <a:rPr lang="en-US" sz="1400" b="1" dirty="0">
                <a:solidFill>
                  <a:schemeClr val="tx1">
                    <a:lumMod val="85000"/>
                    <a:lumOff val="15000"/>
                  </a:schemeClr>
                </a:solidFill>
                <a:latin typeface="+mj-lt"/>
              </a:rPr>
              <a:t>Cooling device</a:t>
            </a:r>
            <a:r>
              <a:rPr lang="en-US" sz="1400" dirty="0">
                <a:solidFill>
                  <a:schemeClr val="tx1">
                    <a:lumMod val="85000"/>
                    <a:lumOff val="15000"/>
                  </a:schemeClr>
                </a:solidFill>
                <a:latin typeface="+mj-lt"/>
              </a:rPr>
              <a:t>: Air Cooled Condenser</a:t>
            </a:r>
          </a:p>
          <a:p>
            <a:pPr marL="0" indent="0">
              <a:spcBef>
                <a:spcPts val="600"/>
              </a:spcBef>
              <a:buNone/>
              <a:tabLst>
                <a:tab pos="1076325" algn="l"/>
                <a:tab pos="1971675" algn="l"/>
              </a:tabLst>
            </a:pPr>
            <a:r>
              <a:rPr lang="en-US" sz="1400" b="1" dirty="0">
                <a:solidFill>
                  <a:schemeClr val="tx1">
                    <a:lumMod val="85000"/>
                    <a:lumOff val="15000"/>
                  </a:schemeClr>
                </a:solidFill>
                <a:latin typeface="+mj-lt"/>
              </a:rPr>
              <a:t>Total power</a:t>
            </a:r>
            <a:r>
              <a:rPr lang="en-US" sz="1400" dirty="0">
                <a:solidFill>
                  <a:schemeClr val="tx1">
                    <a:lumMod val="85000"/>
                    <a:lumOff val="15000"/>
                  </a:schemeClr>
                </a:solidFill>
                <a:latin typeface="+mj-lt"/>
              </a:rPr>
              <a:t>: 4.2 MW on a single turbine </a:t>
            </a:r>
          </a:p>
          <a:p>
            <a:pPr marL="0" indent="0">
              <a:spcBef>
                <a:spcPts val="600"/>
              </a:spcBef>
              <a:buNone/>
              <a:tabLst>
                <a:tab pos="1076325" algn="l"/>
                <a:tab pos="1971675" algn="l"/>
              </a:tabLst>
            </a:pPr>
            <a:r>
              <a:rPr lang="en-US" sz="1400" b="1" dirty="0">
                <a:solidFill>
                  <a:schemeClr val="tx1">
                    <a:lumMod val="85000"/>
                    <a:lumOff val="15000"/>
                  </a:schemeClr>
                </a:solidFill>
                <a:latin typeface="+mj-lt"/>
              </a:rPr>
              <a:t>Working fluid</a:t>
            </a:r>
            <a:r>
              <a:rPr lang="en-US" sz="1400" dirty="0">
                <a:solidFill>
                  <a:schemeClr val="tx1">
                    <a:lumMod val="85000"/>
                    <a:lumOff val="15000"/>
                  </a:schemeClr>
                </a:solidFill>
                <a:latin typeface="+mj-lt"/>
              </a:rPr>
              <a:t>: </a:t>
            </a:r>
            <a:r>
              <a:rPr lang="en-US" sz="1400" dirty="0" err="1">
                <a:solidFill>
                  <a:schemeClr val="tx1">
                    <a:lumMod val="85000"/>
                    <a:lumOff val="15000"/>
                  </a:schemeClr>
                </a:solidFill>
                <a:latin typeface="+mj-lt"/>
              </a:rPr>
              <a:t>Isobutane</a:t>
            </a:r>
            <a:endParaRPr lang="en-US" sz="1400" dirty="0">
              <a:solidFill>
                <a:schemeClr val="tx1">
                  <a:lumMod val="85000"/>
                  <a:lumOff val="15000"/>
                </a:schemeClr>
              </a:solidFill>
              <a:latin typeface="+mj-lt"/>
            </a:endParaRPr>
          </a:p>
        </p:txBody>
      </p:sp>
      <p:pic>
        <p:nvPicPr>
          <p:cNvPr id="5"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p:cNvSpPr>
            <a:spLocks noGrp="1"/>
          </p:cNvSpPr>
          <p:nvPr>
            <p:ph type="title"/>
          </p:nvPr>
        </p:nvSpPr>
        <p:spPr>
          <a:xfrm>
            <a:off x="2571750" y="142875"/>
            <a:ext cx="6572250" cy="6000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rtlCol="0" anchor="ctr" anchorCtr="0" compatLnSpc="1">
            <a:prstTxWarp prst="textNoShape">
              <a:avLst/>
            </a:prstTxWarp>
            <a:noAutofit/>
          </a:bodyPr>
          <a:lstStyle/>
          <a:p>
            <a:r>
              <a:rPr lang="en-GB" dirty="0" smtClean="0">
                <a:latin typeface="Calibri Light" panose="020F0302020204030204" pitchFamily="34" charset="0"/>
                <a:cs typeface="+mj-cs"/>
              </a:rPr>
              <a:t>NER 300 project: CLEAG</a:t>
            </a:r>
            <a:endParaRPr lang="en-GB" dirty="0">
              <a:latin typeface="Calibri Light" panose="020F0302020204030204" pitchFamily="34" charset="0"/>
              <a:cs typeface="+mj-cs"/>
            </a:endParaRPr>
          </a:p>
        </p:txBody>
      </p:sp>
      <p:pic>
        <p:nvPicPr>
          <p:cNvPr id="1026" name="Immagin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85" y="3263911"/>
            <a:ext cx="5626754" cy="318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80" y="3207619"/>
            <a:ext cx="3117205" cy="1949097"/>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a:blip r:embed="rId5">
            <a:clrChange>
              <a:clrFrom>
                <a:srgbClr val="FFFFFF"/>
              </a:clrFrom>
              <a:clrTo>
                <a:srgbClr val="FFFFFF">
                  <a:alpha val="0"/>
                </a:srgbClr>
              </a:clrTo>
            </a:clrChange>
          </a:blip>
          <a:stretch>
            <a:fillRect/>
          </a:stretch>
        </p:blipFill>
        <p:spPr>
          <a:xfrm>
            <a:off x="1424410" y="1225093"/>
            <a:ext cx="1147340" cy="988621"/>
          </a:xfrm>
          <a:prstGeom prst="rect">
            <a:avLst/>
          </a:prstGeom>
          <a:effectLst>
            <a:outerShdw blurRad="50800" dist="38100" dir="8100000" algn="tr" rotWithShape="0">
              <a:prstClr val="black">
                <a:alpha val="40000"/>
              </a:prstClr>
            </a:outerShdw>
          </a:effectLst>
        </p:spPr>
      </p:pic>
      <p:sp>
        <p:nvSpPr>
          <p:cNvPr id="9" name="Rettangolo 8"/>
          <p:cNvSpPr/>
          <p:nvPr/>
        </p:nvSpPr>
        <p:spPr>
          <a:xfrm>
            <a:off x="1009266" y="2171719"/>
            <a:ext cx="1137168" cy="400110"/>
          </a:xfrm>
          <a:prstGeom prst="rect">
            <a:avLst/>
          </a:prstGeom>
          <a:effectLst>
            <a:outerShdw blurRad="50800" dist="38100" dir="8100000" algn="tr" rotWithShape="0">
              <a:prstClr val="black">
                <a:alpha val="40000"/>
              </a:prstClr>
            </a:outerShdw>
          </a:effectLst>
        </p:spPr>
        <p:txBody>
          <a:bodyPr wrap="square">
            <a:spAutoFit/>
          </a:bodyPr>
          <a:lstStyle/>
          <a:p>
            <a:r>
              <a:rPr lang="it-IT" sz="1050" dirty="0" smtClean="0">
                <a:latin typeface="Calibri" panose="020F0502020204030204" pitchFamily="34" charset="0"/>
              </a:rPr>
              <a:t> </a:t>
            </a:r>
            <a:r>
              <a:rPr lang="it-IT" sz="2000" b="1" dirty="0">
                <a:solidFill>
                  <a:srgbClr val="C00000"/>
                </a:solidFill>
                <a:latin typeface="Calibri Light" panose="020F0302020204030204" pitchFamily="34" charset="0"/>
                <a:ea typeface="+mj-ea"/>
                <a:cs typeface="+mj-cs"/>
              </a:rPr>
              <a:t>CLEAG </a:t>
            </a:r>
          </a:p>
        </p:txBody>
      </p:sp>
    </p:spTree>
    <p:extLst>
      <p:ext uri="{BB962C8B-B14F-4D97-AF65-F5344CB8AC3E}">
        <p14:creationId xmlns:p14="http://schemas.microsoft.com/office/powerpoint/2010/main" val="97913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rtlCol="0" anchor="ctr" anchorCtr="0" compatLnSpc="1">
            <a:prstTxWarp prst="textNoShape">
              <a:avLst/>
            </a:prstTxWarp>
            <a:noAutofit/>
          </a:bodyPr>
          <a:lstStyle/>
          <a:p>
            <a:pPr eaLnBrk="1" hangingPunct="1"/>
            <a:r>
              <a:rPr lang="en-GB" dirty="0">
                <a:latin typeface="Calibri Light" panose="020F0302020204030204" pitchFamily="34" charset="0"/>
                <a:cs typeface="+mj-cs"/>
              </a:rPr>
              <a:t>Plant under construction: </a:t>
            </a:r>
            <a:r>
              <a:rPr lang="en-GB" dirty="0" smtClean="0">
                <a:latin typeface="Calibri Light" panose="020F0302020204030204" pitchFamily="34" charset="0"/>
                <a:cs typeface="+mj-cs"/>
              </a:rPr>
              <a:t>16.5 </a:t>
            </a:r>
            <a:r>
              <a:rPr lang="en-GB" dirty="0">
                <a:latin typeface="Calibri Light" panose="020F0302020204030204" pitchFamily="34" charset="0"/>
                <a:cs typeface="+mj-cs"/>
              </a:rPr>
              <a:t>MW Velika </a:t>
            </a:r>
            <a:r>
              <a:rPr lang="en-GB" dirty="0" err="1">
                <a:latin typeface="Calibri Light" panose="020F0302020204030204" pitchFamily="34" charset="0"/>
                <a:cs typeface="+mj-cs"/>
              </a:rPr>
              <a:t>Ciglena</a:t>
            </a:r>
            <a:r>
              <a:rPr lang="en-GB" dirty="0">
                <a:latin typeface="Calibri Light" panose="020F0302020204030204" pitchFamily="34" charset="0"/>
                <a:cs typeface="+mj-cs"/>
              </a:rPr>
              <a:t> (Croatia</a:t>
            </a:r>
            <a:r>
              <a:rPr lang="en-GB" dirty="0" smtClean="0">
                <a:latin typeface="Calibri Light" panose="020F0302020204030204" pitchFamily="34" charset="0"/>
                <a:cs typeface="+mj-cs"/>
              </a:rPr>
              <a:t>)</a:t>
            </a:r>
            <a:endParaRPr lang="en-GB" dirty="0">
              <a:latin typeface="Calibri Light" panose="020F0302020204030204" pitchFamily="34" charset="0"/>
              <a:cs typeface="+mj-cs"/>
            </a:endParaRPr>
          </a:p>
        </p:txBody>
      </p:sp>
      <p:pic>
        <p:nvPicPr>
          <p:cNvPr id="5"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testo 2"/>
          <p:cNvSpPr txBox="1">
            <a:spLocks/>
          </p:cNvSpPr>
          <p:nvPr/>
        </p:nvSpPr>
        <p:spPr>
          <a:xfrm>
            <a:off x="2877172" y="1248867"/>
            <a:ext cx="6429388" cy="2182126"/>
          </a:xfrm>
          <a:prstGeom prst="rect">
            <a:avLst/>
          </a:prstGeom>
          <a:noFill/>
          <a:ln>
            <a:noFill/>
          </a:ln>
        </p:spPr>
        <p:txBody>
          <a:bodyPr wrap="square" lIns="91428" tIns="45715" rIns="91428" bIns="4571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Plant type: </a:t>
            </a:r>
            <a:r>
              <a:rPr lang="en-US" sz="1400" dirty="0" smtClean="0">
                <a:solidFill>
                  <a:schemeClr val="tx1">
                    <a:lumMod val="85000"/>
                    <a:lumOff val="15000"/>
                  </a:schemeClr>
                </a:solidFill>
                <a:latin typeface="+mj-lt"/>
              </a:rPr>
              <a:t>ORC geothermal unit</a:t>
            </a:r>
          </a:p>
          <a:p>
            <a:pPr marL="0" indent="0">
              <a:spcBef>
                <a:spcPts val="600"/>
              </a:spcBef>
              <a:buNone/>
              <a:tabLst>
                <a:tab pos="1076325" algn="l"/>
                <a:tab pos="1971675" algn="l"/>
              </a:tabLst>
            </a:pPr>
            <a:r>
              <a:rPr lang="it-IT" sz="1400" b="1" dirty="0" err="1" smtClean="0">
                <a:solidFill>
                  <a:schemeClr val="tx1">
                    <a:lumMod val="85000"/>
                    <a:lumOff val="15000"/>
                  </a:schemeClr>
                </a:solidFill>
                <a:latin typeface="+mj-lt"/>
              </a:rPr>
              <a:t>Customer</a:t>
            </a:r>
            <a:r>
              <a:rPr lang="it-IT" sz="1400" b="1" dirty="0" smtClean="0">
                <a:solidFill>
                  <a:schemeClr val="tx1">
                    <a:lumMod val="85000"/>
                    <a:lumOff val="15000"/>
                  </a:schemeClr>
                </a:solidFill>
                <a:latin typeface="+mj-lt"/>
              </a:rPr>
              <a:t>: </a:t>
            </a:r>
            <a:r>
              <a:rPr lang="it-IT" sz="1400" dirty="0" smtClean="0">
                <a:solidFill>
                  <a:schemeClr val="tx1">
                    <a:lumMod val="85000"/>
                    <a:lumOff val="15000"/>
                  </a:schemeClr>
                </a:solidFill>
                <a:latin typeface="+mj-lt"/>
              </a:rPr>
              <a:t>MB Holding</a:t>
            </a:r>
            <a:endParaRPr lang="en-US" sz="1400" dirty="0" smtClean="0">
              <a:solidFill>
                <a:schemeClr val="tx1">
                  <a:lumMod val="85000"/>
                  <a:lumOff val="15000"/>
                </a:schemeClr>
              </a:solidFill>
              <a:latin typeface="+mj-lt"/>
            </a:endParaRP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Site: </a:t>
            </a:r>
            <a:r>
              <a:rPr lang="en-US" sz="1400" dirty="0" smtClean="0">
                <a:solidFill>
                  <a:schemeClr val="tx1">
                    <a:lumMod val="85000"/>
                    <a:lumOff val="15000"/>
                  </a:schemeClr>
                </a:solidFill>
                <a:latin typeface="+mj-lt"/>
              </a:rPr>
              <a:t>Croatia</a:t>
            </a: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Start up: </a:t>
            </a:r>
            <a:r>
              <a:rPr lang="en-US" sz="1400" dirty="0" smtClean="0">
                <a:solidFill>
                  <a:schemeClr val="tx1">
                    <a:lumMod val="85000"/>
                    <a:lumOff val="15000"/>
                  </a:schemeClr>
                </a:solidFill>
                <a:latin typeface="+mj-lt"/>
              </a:rPr>
              <a:t>Q4 2016</a:t>
            </a: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Heat source: </a:t>
            </a:r>
            <a:r>
              <a:rPr lang="en-US" sz="1400" dirty="0" smtClean="0">
                <a:solidFill>
                  <a:schemeClr val="tx1">
                    <a:lumMod val="85000"/>
                    <a:lumOff val="15000"/>
                  </a:schemeClr>
                </a:solidFill>
                <a:latin typeface="+mj-lt"/>
              </a:rPr>
              <a:t>geothermal brine and steam @170°C</a:t>
            </a: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Cooling device: </a:t>
            </a:r>
            <a:r>
              <a:rPr lang="en-US" sz="1400" dirty="0" smtClean="0">
                <a:solidFill>
                  <a:schemeClr val="tx1">
                    <a:lumMod val="85000"/>
                    <a:lumOff val="15000"/>
                  </a:schemeClr>
                </a:solidFill>
                <a:latin typeface="+mj-lt"/>
              </a:rPr>
              <a:t>Air Cooled Condenser</a:t>
            </a: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Total power: </a:t>
            </a:r>
            <a:r>
              <a:rPr lang="en-US" sz="1400" b="1" u="sng" dirty="0" smtClean="0">
                <a:solidFill>
                  <a:schemeClr val="tx1">
                    <a:lumMod val="85000"/>
                    <a:lumOff val="15000"/>
                  </a:schemeClr>
                </a:solidFill>
                <a:latin typeface="+mj-lt"/>
              </a:rPr>
              <a:t>16.5 MW on a single turbine</a:t>
            </a:r>
            <a:r>
              <a:rPr lang="en-US" sz="1400" u="sng" dirty="0" smtClean="0">
                <a:solidFill>
                  <a:schemeClr val="tx1">
                    <a:lumMod val="85000"/>
                    <a:lumOff val="15000"/>
                  </a:schemeClr>
                </a:solidFill>
                <a:latin typeface="+mj-lt"/>
              </a:rPr>
              <a:t> </a:t>
            </a:r>
            <a:r>
              <a:rPr lang="en-US" sz="1400" dirty="0" smtClean="0">
                <a:solidFill>
                  <a:schemeClr val="tx1">
                    <a:lumMod val="85000"/>
                    <a:lumOff val="15000"/>
                  </a:schemeClr>
                </a:solidFill>
                <a:latin typeface="+mj-lt"/>
              </a:rPr>
              <a:t>(including a 1.5 MW NCG expansion turbine)</a:t>
            </a:r>
          </a:p>
          <a:p>
            <a:pPr marL="0" indent="0">
              <a:spcBef>
                <a:spcPts val="600"/>
              </a:spcBef>
              <a:buNone/>
              <a:tabLst>
                <a:tab pos="1076325" algn="l"/>
                <a:tab pos="1971675" algn="l"/>
              </a:tabLst>
            </a:pPr>
            <a:r>
              <a:rPr lang="en-US" sz="1400" b="1" dirty="0" smtClean="0">
                <a:solidFill>
                  <a:schemeClr val="tx1">
                    <a:lumMod val="85000"/>
                    <a:lumOff val="15000"/>
                  </a:schemeClr>
                </a:solidFill>
                <a:latin typeface="+mj-lt"/>
              </a:rPr>
              <a:t>Working fluid: </a:t>
            </a:r>
            <a:r>
              <a:rPr lang="en-US" sz="1400" dirty="0" err="1" smtClean="0">
                <a:solidFill>
                  <a:schemeClr val="tx1">
                    <a:lumMod val="85000"/>
                    <a:lumOff val="15000"/>
                  </a:schemeClr>
                </a:solidFill>
                <a:latin typeface="+mj-lt"/>
              </a:rPr>
              <a:t>Isobutane</a:t>
            </a:r>
            <a:endParaRPr lang="en-US" sz="1400" dirty="0" smtClean="0">
              <a:solidFill>
                <a:schemeClr val="tx1">
                  <a:lumMod val="85000"/>
                  <a:lumOff val="15000"/>
                </a:schemeClr>
              </a:solidFill>
              <a:latin typeface="+mj-lt"/>
            </a:endParaRPr>
          </a:p>
        </p:txBody>
      </p:sp>
      <p:pic>
        <p:nvPicPr>
          <p:cNvPr id="7" name="Immagin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126" y="1241515"/>
            <a:ext cx="2358746" cy="1179373"/>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rotWithShape="1">
          <a:blip r:embed="rId4"/>
          <a:srcRect t="1673"/>
          <a:stretch/>
        </p:blipFill>
        <p:spPr>
          <a:xfrm>
            <a:off x="2877172" y="4392757"/>
            <a:ext cx="5202900" cy="1904116"/>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386" y="3356992"/>
            <a:ext cx="2260256" cy="1695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82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rtlCol="0" anchor="ctr" anchorCtr="0" compatLnSpc="1">
            <a:prstTxWarp prst="textNoShape">
              <a:avLst/>
            </a:prstTxWarp>
            <a:noAutofit/>
          </a:bodyPr>
          <a:lstStyle/>
          <a:p>
            <a:r>
              <a:rPr lang="en-GB" dirty="0" smtClean="0">
                <a:latin typeface="Calibri Light" panose="020F0302020204030204" pitchFamily="34" charset="0"/>
                <a:cs typeface="+mj-cs"/>
              </a:rPr>
              <a:t>Recent project: Sugawara plant </a:t>
            </a:r>
            <a:r>
              <a:rPr lang="en-GB" dirty="0">
                <a:latin typeface="Calibri Light" panose="020F0302020204030204" pitchFamily="34" charset="0"/>
                <a:cs typeface="+mj-cs"/>
              </a:rPr>
              <a:t>in </a:t>
            </a:r>
            <a:r>
              <a:rPr lang="en-GB" dirty="0" smtClean="0">
                <a:latin typeface="Calibri Light" panose="020F0302020204030204" pitchFamily="34" charset="0"/>
                <a:cs typeface="+mj-cs"/>
              </a:rPr>
              <a:t>Japan </a:t>
            </a:r>
            <a:endParaRPr lang="en-GB" dirty="0">
              <a:latin typeface="Calibri Light" panose="020F0302020204030204" pitchFamily="34" charset="0"/>
              <a:cs typeface="+mj-cs"/>
            </a:endParaRPr>
          </a:p>
        </p:txBody>
      </p:sp>
      <p:pic>
        <p:nvPicPr>
          <p:cNvPr id="5"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614604" y="1180753"/>
            <a:ext cx="4227614" cy="1831271"/>
          </a:xfrm>
          <a:prstGeom prst="rect">
            <a:avLst/>
          </a:prstGeom>
        </p:spPr>
        <p:txBody>
          <a:bodyPr wrap="square">
            <a:spAutoFit/>
          </a:bodyPr>
          <a:lstStyle/>
          <a:p>
            <a:pPr>
              <a:spcBef>
                <a:spcPts val="300"/>
              </a:spcBef>
            </a:pPr>
            <a:r>
              <a:rPr lang="en-US" sz="1400" b="1" dirty="0">
                <a:solidFill>
                  <a:schemeClr val="tx1">
                    <a:lumMod val="85000"/>
                    <a:lumOff val="15000"/>
                  </a:schemeClr>
                </a:solidFill>
                <a:latin typeface="+mj-lt"/>
                <a:cs typeface="Arial" panose="020B0604020202020204" pitchFamily="34" charset="0"/>
              </a:rPr>
              <a:t>Plant type</a:t>
            </a:r>
            <a:r>
              <a:rPr lang="en-US" sz="1400" dirty="0">
                <a:solidFill>
                  <a:schemeClr val="tx1">
                    <a:lumMod val="85000"/>
                    <a:lumOff val="15000"/>
                  </a:schemeClr>
                </a:solidFill>
                <a:latin typeface="+mj-lt"/>
                <a:cs typeface="Arial" panose="020B0604020202020204" pitchFamily="34" charset="0"/>
              </a:rPr>
              <a:t>: brine + steam ORC geothermal </a:t>
            </a:r>
            <a:r>
              <a:rPr lang="en-US" sz="1400" dirty="0" smtClean="0">
                <a:solidFill>
                  <a:schemeClr val="tx1">
                    <a:lumMod val="85000"/>
                    <a:lumOff val="15000"/>
                  </a:schemeClr>
                </a:solidFill>
                <a:latin typeface="+mj-lt"/>
                <a:cs typeface="Arial" panose="020B0604020202020204" pitchFamily="34" charset="0"/>
              </a:rPr>
              <a:t>unit</a:t>
            </a:r>
            <a:endParaRPr lang="it-IT" sz="1400" dirty="0">
              <a:solidFill>
                <a:schemeClr val="tx1">
                  <a:lumMod val="85000"/>
                  <a:lumOff val="15000"/>
                </a:schemeClr>
              </a:solidFill>
              <a:latin typeface="+mj-lt"/>
              <a:cs typeface="Arial" panose="020B0604020202020204" pitchFamily="34" charset="0"/>
            </a:endParaRPr>
          </a:p>
          <a:p>
            <a:pPr>
              <a:spcBef>
                <a:spcPts val="300"/>
              </a:spcBef>
            </a:pPr>
            <a:r>
              <a:rPr lang="it-IT" sz="1400" b="1" dirty="0">
                <a:solidFill>
                  <a:schemeClr val="tx1">
                    <a:lumMod val="85000"/>
                    <a:lumOff val="15000"/>
                  </a:schemeClr>
                </a:solidFill>
                <a:latin typeface="+mj-lt"/>
                <a:cs typeface="Arial" panose="020B0604020202020204" pitchFamily="34" charset="0"/>
              </a:rPr>
              <a:t>Location</a:t>
            </a:r>
            <a:r>
              <a:rPr lang="it-IT" sz="1400" dirty="0">
                <a:solidFill>
                  <a:schemeClr val="tx1">
                    <a:lumMod val="85000"/>
                    <a:lumOff val="15000"/>
                  </a:schemeClr>
                </a:solidFill>
                <a:latin typeface="+mj-lt"/>
                <a:cs typeface="Arial" panose="020B0604020202020204" pitchFamily="34" charset="0"/>
              </a:rPr>
              <a:t>: Japan</a:t>
            </a:r>
          </a:p>
          <a:p>
            <a:pPr>
              <a:spcBef>
                <a:spcPts val="300"/>
              </a:spcBef>
            </a:pPr>
            <a:r>
              <a:rPr lang="en-US" sz="1400" b="1" dirty="0">
                <a:solidFill>
                  <a:schemeClr val="tx1">
                    <a:lumMod val="85000"/>
                    <a:lumOff val="15000"/>
                  </a:schemeClr>
                </a:solidFill>
                <a:latin typeface="+mj-lt"/>
                <a:cs typeface="Arial" panose="020B0604020202020204" pitchFamily="34" charset="0"/>
              </a:rPr>
              <a:t>Status</a:t>
            </a:r>
            <a:r>
              <a:rPr lang="en-US" sz="1400" dirty="0">
                <a:solidFill>
                  <a:schemeClr val="tx1">
                    <a:lumMod val="85000"/>
                    <a:lumOff val="15000"/>
                  </a:schemeClr>
                </a:solidFill>
                <a:latin typeface="+mj-lt"/>
                <a:cs typeface="Arial" panose="020B0604020202020204" pitchFamily="34" charset="0"/>
              </a:rPr>
              <a:t>: in operation since June 2015</a:t>
            </a:r>
          </a:p>
          <a:p>
            <a:pPr>
              <a:spcBef>
                <a:spcPts val="300"/>
              </a:spcBef>
            </a:pPr>
            <a:r>
              <a:rPr lang="en-US" sz="1400" b="1" dirty="0">
                <a:solidFill>
                  <a:schemeClr val="tx1">
                    <a:lumMod val="85000"/>
                    <a:lumOff val="15000"/>
                  </a:schemeClr>
                </a:solidFill>
                <a:latin typeface="+mj-lt"/>
                <a:cs typeface="Arial" panose="020B0604020202020204" pitchFamily="34" charset="0"/>
              </a:rPr>
              <a:t>Heat source</a:t>
            </a:r>
            <a:r>
              <a:rPr lang="en-US" sz="1400" dirty="0">
                <a:solidFill>
                  <a:schemeClr val="tx1">
                    <a:lumMod val="85000"/>
                    <a:lumOff val="15000"/>
                  </a:schemeClr>
                </a:solidFill>
                <a:latin typeface="+mj-lt"/>
                <a:cs typeface="Arial" panose="020B0604020202020204" pitchFamily="34" charset="0"/>
              </a:rPr>
              <a:t>: geothermal brine/steam 140°C</a:t>
            </a:r>
          </a:p>
          <a:p>
            <a:pPr>
              <a:spcBef>
                <a:spcPts val="300"/>
              </a:spcBef>
            </a:pPr>
            <a:r>
              <a:rPr lang="it-IT" sz="1400" b="1" dirty="0" err="1">
                <a:solidFill>
                  <a:schemeClr val="tx1">
                    <a:lumMod val="85000"/>
                    <a:lumOff val="15000"/>
                  </a:schemeClr>
                </a:solidFill>
                <a:latin typeface="+mj-lt"/>
                <a:cs typeface="Arial" panose="020B0604020202020204" pitchFamily="34" charset="0"/>
              </a:rPr>
              <a:t>Cooling</a:t>
            </a:r>
            <a:r>
              <a:rPr lang="it-IT" sz="1400" b="1" dirty="0">
                <a:solidFill>
                  <a:schemeClr val="tx1">
                    <a:lumMod val="85000"/>
                    <a:lumOff val="15000"/>
                  </a:schemeClr>
                </a:solidFill>
                <a:latin typeface="+mj-lt"/>
                <a:cs typeface="Arial" panose="020B0604020202020204" pitchFamily="34" charset="0"/>
              </a:rPr>
              <a:t> </a:t>
            </a:r>
            <a:r>
              <a:rPr lang="it-IT" sz="1400" b="1" dirty="0" err="1">
                <a:solidFill>
                  <a:schemeClr val="tx1">
                    <a:lumMod val="85000"/>
                    <a:lumOff val="15000"/>
                  </a:schemeClr>
                </a:solidFill>
                <a:latin typeface="+mj-lt"/>
                <a:cs typeface="Arial" panose="020B0604020202020204" pitchFamily="34" charset="0"/>
              </a:rPr>
              <a:t>device</a:t>
            </a:r>
            <a:r>
              <a:rPr lang="it-IT" sz="1400" dirty="0">
                <a:solidFill>
                  <a:schemeClr val="tx1">
                    <a:lumMod val="85000"/>
                    <a:lumOff val="15000"/>
                  </a:schemeClr>
                </a:solidFill>
                <a:latin typeface="+mj-lt"/>
                <a:cs typeface="Arial" panose="020B0604020202020204" pitchFamily="34" charset="0"/>
              </a:rPr>
              <a:t>: air </a:t>
            </a:r>
            <a:r>
              <a:rPr lang="it-IT" sz="1400" dirty="0" err="1">
                <a:solidFill>
                  <a:schemeClr val="tx1">
                    <a:lumMod val="85000"/>
                    <a:lumOff val="15000"/>
                  </a:schemeClr>
                </a:solidFill>
                <a:latin typeface="+mj-lt"/>
                <a:cs typeface="Arial" panose="020B0604020202020204" pitchFamily="34" charset="0"/>
              </a:rPr>
              <a:t>condensers</a:t>
            </a:r>
            <a:endParaRPr lang="it-IT" sz="1400" dirty="0">
              <a:solidFill>
                <a:schemeClr val="tx1">
                  <a:lumMod val="85000"/>
                  <a:lumOff val="15000"/>
                </a:schemeClr>
              </a:solidFill>
              <a:latin typeface="+mj-lt"/>
              <a:cs typeface="Arial" panose="020B0604020202020204" pitchFamily="34" charset="0"/>
            </a:endParaRPr>
          </a:p>
          <a:p>
            <a:pPr>
              <a:spcBef>
                <a:spcPts val="300"/>
              </a:spcBef>
            </a:pPr>
            <a:r>
              <a:rPr lang="en-US" sz="1400" b="1" dirty="0">
                <a:solidFill>
                  <a:schemeClr val="tx1">
                    <a:lumMod val="85000"/>
                    <a:lumOff val="15000"/>
                  </a:schemeClr>
                </a:solidFill>
                <a:latin typeface="+mj-lt"/>
                <a:cs typeface="Arial" panose="020B0604020202020204" pitchFamily="34" charset="0"/>
              </a:rPr>
              <a:t>Total electric power</a:t>
            </a:r>
            <a:r>
              <a:rPr lang="en-US" sz="1400" dirty="0">
                <a:solidFill>
                  <a:schemeClr val="tx1">
                    <a:lumMod val="85000"/>
                    <a:lumOff val="15000"/>
                  </a:schemeClr>
                </a:solidFill>
                <a:latin typeface="+mj-lt"/>
                <a:cs typeface="Arial" panose="020B0604020202020204" pitchFamily="34" charset="0"/>
              </a:rPr>
              <a:t>: 5+ MW</a:t>
            </a:r>
          </a:p>
          <a:p>
            <a:pPr>
              <a:spcBef>
                <a:spcPts val="300"/>
              </a:spcBef>
            </a:pPr>
            <a:r>
              <a:rPr lang="it-IT" sz="1400" b="1" dirty="0">
                <a:solidFill>
                  <a:schemeClr val="tx1">
                    <a:lumMod val="85000"/>
                    <a:lumOff val="15000"/>
                  </a:schemeClr>
                </a:solidFill>
                <a:latin typeface="+mj-lt"/>
                <a:cs typeface="Arial" panose="020B0604020202020204" pitchFamily="34" charset="0"/>
              </a:rPr>
              <a:t>Working </a:t>
            </a:r>
            <a:r>
              <a:rPr lang="it-IT" sz="1400" b="1" dirty="0" err="1">
                <a:solidFill>
                  <a:schemeClr val="tx1">
                    <a:lumMod val="85000"/>
                    <a:lumOff val="15000"/>
                  </a:schemeClr>
                </a:solidFill>
                <a:latin typeface="+mj-lt"/>
                <a:cs typeface="Arial" panose="020B0604020202020204" pitchFamily="34" charset="0"/>
              </a:rPr>
              <a:t>fluid</a:t>
            </a:r>
            <a:r>
              <a:rPr lang="it-IT" sz="1400" dirty="0">
                <a:solidFill>
                  <a:schemeClr val="tx1">
                    <a:lumMod val="85000"/>
                    <a:lumOff val="15000"/>
                  </a:schemeClr>
                </a:solidFill>
                <a:latin typeface="+mj-lt"/>
                <a:cs typeface="Arial" panose="020B0604020202020204" pitchFamily="34" charset="0"/>
              </a:rPr>
              <a:t>: n-</a:t>
            </a:r>
            <a:r>
              <a:rPr lang="it-IT" sz="1400" dirty="0" err="1">
                <a:solidFill>
                  <a:schemeClr val="tx1">
                    <a:lumMod val="85000"/>
                    <a:lumOff val="15000"/>
                  </a:schemeClr>
                </a:solidFill>
                <a:latin typeface="+mj-lt"/>
                <a:cs typeface="Arial" panose="020B0604020202020204" pitchFamily="34" charset="0"/>
              </a:rPr>
              <a:t>pentane</a:t>
            </a:r>
            <a:endParaRPr lang="it-IT" sz="1400" dirty="0">
              <a:solidFill>
                <a:schemeClr val="tx1">
                  <a:lumMod val="85000"/>
                  <a:lumOff val="15000"/>
                </a:schemeClr>
              </a:solidFill>
              <a:latin typeface="+mj-lt"/>
              <a:cs typeface="Arial" panose="020B0604020202020204" pitchFamily="34" charset="0"/>
            </a:endParaRPr>
          </a:p>
        </p:txBody>
      </p:sp>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5042" y="3171825"/>
            <a:ext cx="5206032" cy="3318906"/>
          </a:xfrm>
          <a:prstGeom prst="rect">
            <a:avLst/>
          </a:prstGeom>
          <a:ln>
            <a:noFill/>
          </a:ln>
          <a:effectLst>
            <a:outerShdw blurRad="292100" dist="139700" dir="2700000" algn="tl" rotWithShape="0">
              <a:srgbClr val="333333">
                <a:alpha val="65000"/>
              </a:srgbClr>
            </a:outerShdw>
          </a:effectLst>
        </p:spPr>
      </p:pic>
      <p:pic>
        <p:nvPicPr>
          <p:cNvPr id="8" name="Picture 118" descr="http://r03.isearch.c.yimg.jp/image?id=9b470a5a58514de39c7ce05fead4cca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54" y="1093221"/>
            <a:ext cx="24955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矢印コネクタ 5"/>
          <p:cNvCxnSpPr/>
          <p:nvPr/>
        </p:nvCxnSpPr>
        <p:spPr>
          <a:xfrm flipH="1" flipV="1">
            <a:off x="647700" y="3248025"/>
            <a:ext cx="107877" cy="4181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155"/>
          <p:cNvCxnSpPr/>
          <p:nvPr/>
        </p:nvCxnSpPr>
        <p:spPr>
          <a:xfrm>
            <a:off x="1400239" y="2298150"/>
            <a:ext cx="295211" cy="5117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70960" y="1907226"/>
            <a:ext cx="595869" cy="307777"/>
          </a:xfrm>
          <a:prstGeom prst="rect">
            <a:avLst/>
          </a:prstGeom>
          <a:solidFill>
            <a:schemeClr val="bg2">
              <a:lumMod val="90000"/>
            </a:schemeClr>
          </a:solidFill>
          <a:ln>
            <a:solidFill>
              <a:schemeClr val="tx1">
                <a:lumMod val="85000"/>
                <a:lumOff val="15000"/>
              </a:schemeClr>
            </a:solidFill>
          </a:ln>
        </p:spPr>
        <p:txBody>
          <a:bodyPr wrap="none" rtlCol="0">
            <a:spAutoFit/>
          </a:bodyPr>
          <a:lstStyle/>
          <a:p>
            <a:r>
              <a:rPr lang="it-IT" sz="1400" dirty="0">
                <a:solidFill>
                  <a:schemeClr val="tx1">
                    <a:lumMod val="85000"/>
                    <a:lumOff val="15000"/>
                  </a:schemeClr>
                </a:solidFill>
                <a:latin typeface="+mj-lt"/>
              </a:rPr>
              <a:t>Tokyo</a:t>
            </a:r>
          </a:p>
        </p:txBody>
      </p:sp>
      <p:sp>
        <p:nvSpPr>
          <p:cNvPr id="12" name="Text Box 111"/>
          <p:cNvSpPr txBox="1">
            <a:spLocks noChangeArrowheads="1"/>
          </p:cNvSpPr>
          <p:nvPr/>
        </p:nvSpPr>
        <p:spPr bwMode="auto">
          <a:xfrm>
            <a:off x="302179" y="3724756"/>
            <a:ext cx="1064650" cy="307777"/>
          </a:xfrm>
          <a:prstGeom prst="rect">
            <a:avLst/>
          </a:prstGeom>
          <a:solidFill>
            <a:schemeClr val="bg2">
              <a:lumMod val="90000"/>
            </a:schemeClr>
          </a:solidFill>
          <a:ln>
            <a:solidFill>
              <a:schemeClr val="tx1">
                <a:lumMod val="85000"/>
                <a:lumOff val="15000"/>
              </a:schemeClr>
            </a:solidFill>
          </a:ln>
          <a:extLst/>
        </p:spPr>
        <p:txBody>
          <a:bodyPr wrap="none" rtlCol="0">
            <a:spAutoFit/>
          </a:bodyPr>
          <a:lstStyle>
            <a:defPPr>
              <a:defRPr lang="it-IT"/>
            </a:defPPr>
            <a:lvl1pPr>
              <a:defRPr sz="1400">
                <a:solidFill>
                  <a:schemeClr val="tx1">
                    <a:lumMod val="85000"/>
                    <a:lumOff val="1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t>Kyusyu/Oita</a:t>
            </a:r>
            <a:endParaRPr lang="ja-JP" altLang="en-US" dirty="0"/>
          </a:p>
        </p:txBody>
      </p:sp>
    </p:spTree>
    <p:extLst>
      <p:ext uri="{BB962C8B-B14F-4D97-AF65-F5344CB8AC3E}">
        <p14:creationId xmlns:p14="http://schemas.microsoft.com/office/powerpoint/2010/main" val="1749426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rtlCol="0" anchor="ctr" anchorCtr="0" compatLnSpc="1">
            <a:prstTxWarp prst="textNoShape">
              <a:avLst/>
            </a:prstTxWarp>
            <a:noAutofit/>
          </a:bodyPr>
          <a:lstStyle/>
          <a:p>
            <a:pPr eaLnBrk="1" hangingPunct="1"/>
            <a:r>
              <a:rPr lang="en-GB" dirty="0" smtClean="0">
                <a:latin typeface="+mj-lt"/>
              </a:rPr>
              <a:t>Plant under construction: </a:t>
            </a:r>
            <a:r>
              <a:rPr lang="en-GB" dirty="0" err="1" smtClean="0">
                <a:latin typeface="+mj-lt"/>
              </a:rPr>
              <a:t>Montelago</a:t>
            </a:r>
            <a:r>
              <a:rPr lang="en-GB" dirty="0" smtClean="0">
                <a:latin typeface="+mj-lt"/>
              </a:rPr>
              <a:t> geothermal (Philippines)</a:t>
            </a:r>
            <a:endParaRPr lang="en-GB" dirty="0">
              <a:latin typeface="+mj-lt"/>
            </a:endParaRPr>
          </a:p>
        </p:txBody>
      </p:sp>
      <p:pic>
        <p:nvPicPr>
          <p:cNvPr id="5"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37" y="971456"/>
            <a:ext cx="2202584" cy="1469536"/>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937" y="2684634"/>
            <a:ext cx="2202585" cy="1651939"/>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36" y="4580215"/>
            <a:ext cx="2202585" cy="1651939"/>
          </a:xfrm>
          <a:prstGeom prst="rect">
            <a:avLst/>
          </a:prstGeom>
          <a:ln>
            <a:noFill/>
          </a:ln>
          <a:effectLst>
            <a:outerShdw blurRad="292100" dist="139700" dir="2700000" algn="tl" rotWithShape="0">
              <a:srgbClr val="333333">
                <a:alpha val="65000"/>
              </a:srgbClr>
            </a:outerShdw>
          </a:effectLst>
        </p:spPr>
      </p:pic>
      <p:pic>
        <p:nvPicPr>
          <p:cNvPr id="9" name="Picture 6" descr="EPI"/>
          <p:cNvPicPr>
            <a:picLocks noChangeAspect="1" noChangeArrowheads="1"/>
          </p:cNvPicPr>
          <p:nvPr/>
        </p:nvPicPr>
        <p:blipFill>
          <a:blip r:embed="rId6">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7145381" y="742951"/>
            <a:ext cx="1998619" cy="117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2663577" y="971456"/>
            <a:ext cx="6084887" cy="2354481"/>
          </a:xfrm>
          <a:prstGeom prst="rect">
            <a:avLst/>
          </a:prstGeom>
          <a:noFill/>
          <a:ln>
            <a:noFill/>
          </a:ln>
        </p:spPr>
        <p:txBody>
          <a:bodyPr lIns="91428" tIns="45715" rIns="91428" bIns="45715">
            <a:spAutoFit/>
          </a:bodyPr>
          <a:lstStyle/>
          <a:p>
            <a:pPr marL="457200" indent="-457200">
              <a:spcBef>
                <a:spcPts val="600"/>
              </a:spcBef>
              <a:tabLst>
                <a:tab pos="1076325" algn="l"/>
                <a:tab pos="1971675" algn="l"/>
              </a:tabLst>
              <a:defRPr/>
            </a:pPr>
            <a:r>
              <a:rPr lang="en-US" sz="1400" b="1" dirty="0">
                <a:solidFill>
                  <a:schemeClr val="tx1">
                    <a:lumMod val="85000"/>
                    <a:lumOff val="15000"/>
                  </a:schemeClr>
                </a:solidFill>
                <a:latin typeface="+mj-lt"/>
                <a:cs typeface="Arial" pitchFamily="34" charset="0"/>
              </a:rPr>
              <a:t>Plant type: </a:t>
            </a:r>
            <a:r>
              <a:rPr lang="en-US" sz="1400" dirty="0" smtClean="0">
                <a:solidFill>
                  <a:schemeClr val="tx1">
                    <a:lumMod val="85000"/>
                    <a:lumOff val="15000"/>
                  </a:schemeClr>
                </a:solidFill>
                <a:latin typeface="+mj-lt"/>
                <a:cs typeface="Arial" pitchFamily="34" charset="0"/>
              </a:rPr>
              <a:t>4 X </a:t>
            </a:r>
            <a:r>
              <a:rPr lang="en-US" sz="1400" dirty="0" err="1" smtClean="0">
                <a:solidFill>
                  <a:schemeClr val="tx1">
                    <a:lumMod val="85000"/>
                    <a:lumOff val="15000"/>
                  </a:schemeClr>
                </a:solidFill>
                <a:latin typeface="+mj-lt"/>
                <a:cs typeface="Arial" pitchFamily="34" charset="0"/>
              </a:rPr>
              <a:t>Turboden</a:t>
            </a:r>
            <a:r>
              <a:rPr lang="en-US" sz="1400" dirty="0" smtClean="0">
                <a:solidFill>
                  <a:schemeClr val="tx1">
                    <a:lumMod val="85000"/>
                    <a:lumOff val="15000"/>
                  </a:schemeClr>
                </a:solidFill>
                <a:latin typeface="+mj-lt"/>
                <a:cs typeface="Arial" pitchFamily="34" charset="0"/>
              </a:rPr>
              <a:t> 10 MW ORC units</a:t>
            </a:r>
            <a:endParaRPr lang="en-US" sz="1400" dirty="0">
              <a:solidFill>
                <a:schemeClr val="tx1">
                  <a:lumMod val="85000"/>
                  <a:lumOff val="15000"/>
                </a:schemeClr>
              </a:solidFill>
              <a:latin typeface="+mj-lt"/>
              <a:cs typeface="Arial" pitchFamily="34" charset="0"/>
            </a:endParaRPr>
          </a:p>
          <a:p>
            <a:pPr marL="457200" indent="-457200">
              <a:spcBef>
                <a:spcPts val="600"/>
              </a:spcBef>
              <a:tabLst>
                <a:tab pos="1076325" algn="l"/>
                <a:tab pos="1971675" algn="l"/>
              </a:tabLst>
              <a:defRPr/>
            </a:pPr>
            <a:r>
              <a:rPr lang="en-US" sz="1400" b="1" dirty="0">
                <a:solidFill>
                  <a:schemeClr val="tx1">
                    <a:lumMod val="85000"/>
                    <a:lumOff val="15000"/>
                  </a:schemeClr>
                </a:solidFill>
                <a:latin typeface="+mj-lt"/>
                <a:cs typeface="Arial" pitchFamily="34" charset="0"/>
              </a:rPr>
              <a:t>Customer: </a:t>
            </a:r>
            <a:r>
              <a:rPr lang="en-US" sz="1400" dirty="0" smtClean="0">
                <a:solidFill>
                  <a:schemeClr val="tx1">
                    <a:lumMod val="85000"/>
                    <a:lumOff val="15000"/>
                  </a:schemeClr>
                </a:solidFill>
                <a:latin typeface="+mj-lt"/>
                <a:cs typeface="Arial" pitchFamily="34" charset="0"/>
              </a:rPr>
              <a:t>Emerging Power </a:t>
            </a:r>
            <a:r>
              <a:rPr lang="en-US" sz="1400" dirty="0" err="1" smtClean="0">
                <a:solidFill>
                  <a:schemeClr val="tx1">
                    <a:lumMod val="85000"/>
                    <a:lumOff val="15000"/>
                  </a:schemeClr>
                </a:solidFill>
                <a:latin typeface="+mj-lt"/>
                <a:cs typeface="Arial" pitchFamily="34" charset="0"/>
              </a:rPr>
              <a:t>Inc</a:t>
            </a:r>
            <a:endParaRPr lang="en-US" sz="1400" b="1" dirty="0">
              <a:solidFill>
                <a:schemeClr val="tx1">
                  <a:lumMod val="85000"/>
                  <a:lumOff val="15000"/>
                </a:schemeClr>
              </a:solidFill>
              <a:latin typeface="+mj-lt"/>
              <a:cs typeface="Arial" pitchFamily="34" charset="0"/>
            </a:endParaRPr>
          </a:p>
          <a:p>
            <a:pPr marL="457200" indent="-457200">
              <a:spcBef>
                <a:spcPts val="600"/>
              </a:spcBef>
              <a:defRPr/>
            </a:pPr>
            <a:r>
              <a:rPr lang="en-US" sz="1400" b="1" dirty="0" smtClean="0">
                <a:solidFill>
                  <a:schemeClr val="tx1">
                    <a:lumMod val="85000"/>
                    <a:lumOff val="15000"/>
                  </a:schemeClr>
                </a:solidFill>
                <a:latin typeface="+mj-lt"/>
                <a:cs typeface="Arial" pitchFamily="34" charset="0"/>
              </a:rPr>
              <a:t>Site: </a:t>
            </a:r>
            <a:r>
              <a:rPr lang="en-US" sz="1400" dirty="0" smtClean="0">
                <a:solidFill>
                  <a:schemeClr val="tx1">
                    <a:lumMod val="85000"/>
                    <a:lumOff val="15000"/>
                  </a:schemeClr>
                </a:solidFill>
                <a:latin typeface="+mj-lt"/>
                <a:cs typeface="Arial" pitchFamily="34" charset="0"/>
              </a:rPr>
              <a:t>Mindoro Island, The Philippines</a:t>
            </a:r>
            <a:endParaRPr lang="en-US" sz="1400" dirty="0">
              <a:solidFill>
                <a:schemeClr val="tx1">
                  <a:lumMod val="85000"/>
                  <a:lumOff val="15000"/>
                </a:schemeClr>
              </a:solidFill>
              <a:latin typeface="+mj-lt"/>
              <a:cs typeface="Arial" pitchFamily="34" charset="0"/>
            </a:endParaRPr>
          </a:p>
          <a:p>
            <a:pPr marL="457200" indent="-457200">
              <a:spcBef>
                <a:spcPts val="600"/>
              </a:spcBef>
              <a:defRPr/>
            </a:pPr>
            <a:r>
              <a:rPr lang="en-US" sz="1400" b="1" dirty="0" smtClean="0">
                <a:solidFill>
                  <a:schemeClr val="tx1">
                    <a:lumMod val="85000"/>
                    <a:lumOff val="15000"/>
                  </a:schemeClr>
                </a:solidFill>
                <a:latin typeface="+mj-lt"/>
                <a:cs typeface="Arial" pitchFamily="34" charset="0"/>
              </a:rPr>
              <a:t>Start-up</a:t>
            </a:r>
            <a:r>
              <a:rPr lang="en-US" sz="1400" b="1" dirty="0">
                <a:solidFill>
                  <a:schemeClr val="tx1">
                    <a:lumMod val="85000"/>
                    <a:lumOff val="15000"/>
                  </a:schemeClr>
                </a:solidFill>
                <a:latin typeface="+mj-lt"/>
                <a:cs typeface="Arial" pitchFamily="34" charset="0"/>
              </a:rPr>
              <a:t>:</a:t>
            </a:r>
            <a:r>
              <a:rPr lang="en-US" sz="1400" dirty="0">
                <a:solidFill>
                  <a:schemeClr val="tx1">
                    <a:lumMod val="85000"/>
                    <a:lumOff val="15000"/>
                  </a:schemeClr>
                </a:solidFill>
                <a:latin typeface="+mj-lt"/>
                <a:cs typeface="Arial" pitchFamily="34" charset="0"/>
              </a:rPr>
              <a:t> </a:t>
            </a:r>
            <a:r>
              <a:rPr lang="en-US" sz="1400" dirty="0" smtClean="0">
                <a:solidFill>
                  <a:schemeClr val="tx1">
                    <a:lumMod val="85000"/>
                    <a:lumOff val="15000"/>
                  </a:schemeClr>
                </a:solidFill>
                <a:latin typeface="+mj-lt"/>
                <a:cs typeface="Arial" pitchFamily="34" charset="0"/>
              </a:rPr>
              <a:t>under construction (first 10 MW foreseen for Q3/Q4 2017)</a:t>
            </a:r>
            <a:endParaRPr lang="en-US" sz="1400" dirty="0">
              <a:solidFill>
                <a:schemeClr val="tx1">
                  <a:lumMod val="85000"/>
                  <a:lumOff val="15000"/>
                </a:schemeClr>
              </a:solidFill>
              <a:latin typeface="+mj-lt"/>
              <a:cs typeface="Arial" pitchFamily="34" charset="0"/>
            </a:endParaRPr>
          </a:p>
          <a:p>
            <a:pPr marL="457200" indent="-457200">
              <a:spcBef>
                <a:spcPts val="600"/>
              </a:spcBef>
              <a:defRPr/>
            </a:pPr>
            <a:r>
              <a:rPr lang="en-US" sz="1400" b="1" dirty="0">
                <a:solidFill>
                  <a:schemeClr val="tx1">
                    <a:lumMod val="85000"/>
                    <a:lumOff val="15000"/>
                  </a:schemeClr>
                </a:solidFill>
                <a:latin typeface="+mj-lt"/>
                <a:cs typeface="Arial" pitchFamily="34" charset="0"/>
              </a:rPr>
              <a:t>Heat source: </a:t>
            </a:r>
            <a:r>
              <a:rPr lang="en-US" sz="1400" dirty="0">
                <a:solidFill>
                  <a:schemeClr val="tx1">
                    <a:lumMod val="85000"/>
                    <a:lumOff val="15000"/>
                  </a:schemeClr>
                </a:solidFill>
                <a:latin typeface="+mj-lt"/>
                <a:cs typeface="Arial" pitchFamily="34" charset="0"/>
              </a:rPr>
              <a:t>geothermal fluid at </a:t>
            </a:r>
            <a:r>
              <a:rPr lang="en-US" sz="1400" dirty="0" smtClean="0">
                <a:solidFill>
                  <a:schemeClr val="tx1">
                    <a:lumMod val="85000"/>
                    <a:lumOff val="15000"/>
                  </a:schemeClr>
                </a:solidFill>
                <a:latin typeface="+mj-lt"/>
                <a:cs typeface="Arial" pitchFamily="34" charset="0"/>
              </a:rPr>
              <a:t>159°C</a:t>
            </a:r>
            <a:endParaRPr lang="en-US" sz="1400" dirty="0">
              <a:solidFill>
                <a:schemeClr val="tx1">
                  <a:lumMod val="85000"/>
                  <a:lumOff val="15000"/>
                </a:schemeClr>
              </a:solidFill>
              <a:latin typeface="+mj-lt"/>
              <a:cs typeface="Arial" pitchFamily="34" charset="0"/>
            </a:endParaRPr>
          </a:p>
          <a:p>
            <a:pPr marL="457200" indent="-457200">
              <a:spcBef>
                <a:spcPts val="600"/>
              </a:spcBef>
              <a:defRPr/>
            </a:pPr>
            <a:r>
              <a:rPr lang="en-US" sz="1400" b="1" dirty="0">
                <a:solidFill>
                  <a:schemeClr val="tx1">
                    <a:lumMod val="85000"/>
                    <a:lumOff val="15000"/>
                  </a:schemeClr>
                </a:solidFill>
                <a:latin typeface="+mj-lt"/>
                <a:cs typeface="Arial" pitchFamily="34" charset="0"/>
              </a:rPr>
              <a:t>Cooling device: </a:t>
            </a:r>
            <a:r>
              <a:rPr lang="en-US" sz="1400" dirty="0">
                <a:solidFill>
                  <a:schemeClr val="tx1">
                    <a:lumMod val="85000"/>
                    <a:lumOff val="15000"/>
                  </a:schemeClr>
                </a:solidFill>
                <a:latin typeface="+mj-lt"/>
                <a:cs typeface="Arial" pitchFamily="34" charset="0"/>
              </a:rPr>
              <a:t>air condensers</a:t>
            </a:r>
          </a:p>
          <a:p>
            <a:pPr marL="457200" indent="-457200">
              <a:spcBef>
                <a:spcPts val="600"/>
              </a:spcBef>
              <a:defRPr/>
            </a:pPr>
            <a:r>
              <a:rPr lang="en-US" sz="1400" b="1" dirty="0">
                <a:solidFill>
                  <a:schemeClr val="tx1">
                    <a:lumMod val="85000"/>
                    <a:lumOff val="15000"/>
                  </a:schemeClr>
                </a:solidFill>
                <a:latin typeface="+mj-lt"/>
                <a:cs typeface="Arial" pitchFamily="34" charset="0"/>
              </a:rPr>
              <a:t>Total </a:t>
            </a:r>
            <a:r>
              <a:rPr lang="en-US" sz="1400" b="1" dirty="0" smtClean="0">
                <a:solidFill>
                  <a:schemeClr val="tx1">
                    <a:lumMod val="85000"/>
                    <a:lumOff val="15000"/>
                  </a:schemeClr>
                </a:solidFill>
                <a:latin typeface="+mj-lt"/>
                <a:cs typeface="Arial" pitchFamily="34" charset="0"/>
              </a:rPr>
              <a:t>power</a:t>
            </a:r>
            <a:r>
              <a:rPr lang="en-US" sz="1400" b="1" dirty="0">
                <a:solidFill>
                  <a:schemeClr val="tx1">
                    <a:lumMod val="85000"/>
                    <a:lumOff val="15000"/>
                  </a:schemeClr>
                </a:solidFill>
                <a:latin typeface="+mj-lt"/>
                <a:cs typeface="Arial" pitchFamily="34" charset="0"/>
              </a:rPr>
              <a:t>: </a:t>
            </a:r>
            <a:r>
              <a:rPr lang="en-US" sz="1400" dirty="0" smtClean="0">
                <a:solidFill>
                  <a:schemeClr val="tx1">
                    <a:lumMod val="85000"/>
                    <a:lumOff val="15000"/>
                  </a:schemeClr>
                </a:solidFill>
                <a:latin typeface="+mj-lt"/>
                <a:cs typeface="Arial" pitchFamily="34" charset="0"/>
              </a:rPr>
              <a:t>40 MWel net</a:t>
            </a:r>
          </a:p>
          <a:p>
            <a:pPr marL="457200" indent="-457200">
              <a:spcBef>
                <a:spcPts val="600"/>
              </a:spcBef>
              <a:defRPr/>
            </a:pPr>
            <a:r>
              <a:rPr lang="en-US" sz="1400" b="1" dirty="0">
                <a:solidFill>
                  <a:schemeClr val="tx1">
                    <a:lumMod val="85000"/>
                    <a:lumOff val="15000"/>
                  </a:schemeClr>
                </a:solidFill>
                <a:latin typeface="+mj-lt"/>
              </a:rPr>
              <a:t>Working fluid: </a:t>
            </a:r>
            <a:r>
              <a:rPr lang="en-US" sz="1400" dirty="0" err="1" smtClean="0">
                <a:solidFill>
                  <a:schemeClr val="tx1">
                    <a:lumMod val="85000"/>
                    <a:lumOff val="15000"/>
                  </a:schemeClr>
                </a:solidFill>
                <a:latin typeface="+mj-lt"/>
                <a:cs typeface="Arial" pitchFamily="34" charset="0"/>
              </a:rPr>
              <a:t>Isopentane</a:t>
            </a:r>
            <a:endParaRPr lang="en-US" sz="1400" dirty="0">
              <a:solidFill>
                <a:schemeClr val="tx1">
                  <a:lumMod val="85000"/>
                  <a:lumOff val="15000"/>
                </a:schemeClr>
              </a:solidFill>
              <a:latin typeface="+mj-lt"/>
              <a:cs typeface="Arial" pitchFamily="34" charset="0"/>
            </a:endParaRPr>
          </a:p>
        </p:txBody>
      </p:sp>
      <p:pic>
        <p:nvPicPr>
          <p:cNvPr id="11" name="Immagine 10"/>
          <p:cNvPicPr>
            <a:picLocks noChangeAspect="1"/>
          </p:cNvPicPr>
          <p:nvPr/>
        </p:nvPicPr>
        <p:blipFill>
          <a:blip r:embed="rId7"/>
          <a:stretch>
            <a:fillRect/>
          </a:stretch>
        </p:blipFill>
        <p:spPr>
          <a:xfrm>
            <a:off x="3125788" y="3385504"/>
            <a:ext cx="5464174" cy="3080486"/>
          </a:xfrm>
          <a:prstGeom prst="rect">
            <a:avLst/>
          </a:prstGeom>
        </p:spPr>
      </p:pic>
    </p:spTree>
    <p:extLst>
      <p:ext uri="{BB962C8B-B14F-4D97-AF65-F5344CB8AC3E}">
        <p14:creationId xmlns:p14="http://schemas.microsoft.com/office/powerpoint/2010/main" val="299398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xfrm>
            <a:off x="8136383" y="6500813"/>
            <a:ext cx="900113" cy="357187"/>
          </a:xfrm>
        </p:spPr>
        <p:txBody>
          <a:bodyPr/>
          <a:lstStyle/>
          <a:p>
            <a:pPr>
              <a:defRPr/>
            </a:pPr>
            <a:fld id="{8CDF710F-EC58-4205-8DBC-C3B8F31A09F1}" type="slidenum">
              <a:rPr lang="en-US" smtClean="0"/>
              <a:pPr>
                <a:defRPr/>
              </a:pPr>
              <a:t>17</a:t>
            </a:fld>
            <a:endParaRPr lang="en-US" sz="1400">
              <a:solidFill>
                <a:schemeClr val="tx1"/>
              </a:solidFill>
            </a:endParaRPr>
          </a:p>
        </p:txBody>
      </p:sp>
      <p:sp>
        <p:nvSpPr>
          <p:cNvPr id="4" name="Titolo 2"/>
          <p:cNvSpPr txBox="1">
            <a:spLocks/>
          </p:cNvSpPr>
          <p:nvPr/>
        </p:nvSpPr>
        <p:spPr bwMode="auto">
          <a:xfrm>
            <a:off x="2749996" y="188640"/>
            <a:ext cx="62865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anchor="ctr" anchorCtr="0" compatLnSpc="1">
            <a:prstTxWarp prst="textNoShape">
              <a:avLst/>
            </a:prstTxWarp>
          </a:bodyPr>
          <a:lstStyle>
            <a:lvl1pPr algn="l" rtl="0" eaLnBrk="0" fontAlgn="base" hangingPunct="0">
              <a:spcBef>
                <a:spcPct val="0"/>
              </a:spcBef>
              <a:spcAft>
                <a:spcPct val="0"/>
              </a:spcAft>
              <a:defRPr sz="1800"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C00000"/>
                </a:solidFill>
                <a:latin typeface="Arial" charset="0"/>
                <a:cs typeface="Arial" charset="0"/>
              </a:defRPr>
            </a:lvl2pPr>
            <a:lvl3pPr algn="l" rtl="0" eaLnBrk="0" fontAlgn="base" hangingPunct="0">
              <a:spcBef>
                <a:spcPct val="0"/>
              </a:spcBef>
              <a:spcAft>
                <a:spcPct val="0"/>
              </a:spcAft>
              <a:defRPr sz="2400">
                <a:solidFill>
                  <a:srgbClr val="C00000"/>
                </a:solidFill>
                <a:latin typeface="Arial" charset="0"/>
                <a:cs typeface="Arial" charset="0"/>
              </a:defRPr>
            </a:lvl3pPr>
            <a:lvl4pPr algn="l" rtl="0" eaLnBrk="0" fontAlgn="base" hangingPunct="0">
              <a:spcBef>
                <a:spcPct val="0"/>
              </a:spcBef>
              <a:spcAft>
                <a:spcPct val="0"/>
              </a:spcAft>
              <a:defRPr sz="2400">
                <a:solidFill>
                  <a:srgbClr val="C00000"/>
                </a:solidFill>
                <a:latin typeface="Arial" charset="0"/>
                <a:cs typeface="Arial" charset="0"/>
              </a:defRPr>
            </a:lvl4pPr>
            <a:lvl5pPr algn="l" rtl="0" eaLnBrk="0" fontAlgn="base" hangingPunct="0">
              <a:spcBef>
                <a:spcPct val="0"/>
              </a:spcBef>
              <a:spcAft>
                <a:spcPct val="0"/>
              </a:spcAft>
              <a:defRPr sz="2400">
                <a:solidFill>
                  <a:srgbClr val="C00000"/>
                </a:solidFill>
                <a:latin typeface="Arial" charset="0"/>
                <a:cs typeface="Arial" charset="0"/>
              </a:defRPr>
            </a:lvl5pPr>
            <a:lvl6pPr marL="457200" algn="l" rtl="0" fontAlgn="base">
              <a:spcBef>
                <a:spcPct val="0"/>
              </a:spcBef>
              <a:spcAft>
                <a:spcPct val="0"/>
              </a:spcAft>
              <a:defRPr sz="2400">
                <a:solidFill>
                  <a:srgbClr val="C00000"/>
                </a:solidFill>
                <a:latin typeface="Arial" charset="0"/>
                <a:cs typeface="Arial" charset="0"/>
              </a:defRPr>
            </a:lvl6pPr>
            <a:lvl7pPr marL="914400" algn="l" rtl="0" fontAlgn="base">
              <a:spcBef>
                <a:spcPct val="0"/>
              </a:spcBef>
              <a:spcAft>
                <a:spcPct val="0"/>
              </a:spcAft>
              <a:defRPr sz="2400">
                <a:solidFill>
                  <a:srgbClr val="C00000"/>
                </a:solidFill>
                <a:latin typeface="Arial" charset="0"/>
                <a:cs typeface="Arial" charset="0"/>
              </a:defRPr>
            </a:lvl7pPr>
            <a:lvl8pPr marL="1371600" algn="l" rtl="0" fontAlgn="base">
              <a:spcBef>
                <a:spcPct val="0"/>
              </a:spcBef>
              <a:spcAft>
                <a:spcPct val="0"/>
              </a:spcAft>
              <a:defRPr sz="2400">
                <a:solidFill>
                  <a:srgbClr val="C00000"/>
                </a:solidFill>
                <a:latin typeface="Arial" charset="0"/>
                <a:cs typeface="Arial" charset="0"/>
              </a:defRPr>
            </a:lvl8pPr>
            <a:lvl9pPr marL="1828800" algn="l" rtl="0" fontAlgn="base">
              <a:spcBef>
                <a:spcPct val="0"/>
              </a:spcBef>
              <a:spcAft>
                <a:spcPct val="0"/>
              </a:spcAft>
              <a:defRPr sz="2400">
                <a:solidFill>
                  <a:srgbClr val="C00000"/>
                </a:solidFill>
                <a:latin typeface="Arial" charset="0"/>
                <a:cs typeface="Arial" charset="0"/>
              </a:defRPr>
            </a:lvl9pPr>
          </a:lstStyle>
          <a:p>
            <a:pPr eaLnBrk="1" hangingPunct="1"/>
            <a:r>
              <a:rPr lang="it-IT" sz="2800" dirty="0" err="1" smtClean="0">
                <a:latin typeface="+mj-lt"/>
              </a:rPr>
              <a:t>Turboden’s</a:t>
            </a:r>
            <a:r>
              <a:rPr lang="it-IT" sz="2800" dirty="0" smtClean="0">
                <a:latin typeface="+mj-lt"/>
              </a:rPr>
              <a:t> </a:t>
            </a:r>
            <a:r>
              <a:rPr lang="it-IT" sz="2800" dirty="0" err="1" smtClean="0">
                <a:latin typeface="+mj-lt"/>
              </a:rPr>
              <a:t>vision</a:t>
            </a:r>
            <a:r>
              <a:rPr lang="it-IT" sz="2800" dirty="0" smtClean="0">
                <a:latin typeface="+mj-lt"/>
              </a:rPr>
              <a:t> of ETIP</a:t>
            </a:r>
          </a:p>
        </p:txBody>
      </p:sp>
      <p:sp>
        <p:nvSpPr>
          <p:cNvPr id="7" name="CasellaDiTesto 6"/>
          <p:cNvSpPr txBox="1"/>
          <p:nvPr/>
        </p:nvSpPr>
        <p:spPr>
          <a:xfrm>
            <a:off x="251519" y="1042573"/>
            <a:ext cx="8640960" cy="1785104"/>
          </a:xfrm>
          <a:prstGeom prst="rect">
            <a:avLst/>
          </a:prstGeom>
          <a:noFill/>
        </p:spPr>
        <p:txBody>
          <a:bodyPr wrap="square" rtlCol="0">
            <a:spAutoFit/>
          </a:bodyPr>
          <a:lstStyle/>
          <a:p>
            <a:pPr algn="just" defTabSz="896938"/>
            <a:r>
              <a:rPr lang="it-IT" sz="2000" b="1" dirty="0" err="1" smtClean="0">
                <a:latin typeface="+mj-lt"/>
              </a:rPr>
              <a:t>Turboden</a:t>
            </a:r>
            <a:r>
              <a:rPr lang="it-IT" sz="2000" b="1" dirty="0" smtClean="0">
                <a:latin typeface="+mj-lt"/>
              </a:rPr>
              <a:t> </a:t>
            </a:r>
            <a:r>
              <a:rPr lang="it-IT" sz="2000" b="1" dirty="0" err="1" smtClean="0">
                <a:latin typeface="+mj-lt"/>
              </a:rPr>
              <a:t>is</a:t>
            </a:r>
            <a:r>
              <a:rPr lang="it-IT" sz="2000" b="1" dirty="0" smtClean="0">
                <a:latin typeface="+mj-lt"/>
              </a:rPr>
              <a:t> </a:t>
            </a:r>
            <a:r>
              <a:rPr lang="it-IT" sz="2000" b="1" dirty="0" err="1" smtClean="0">
                <a:latin typeface="+mj-lt"/>
              </a:rPr>
              <a:t>member</a:t>
            </a:r>
            <a:r>
              <a:rPr lang="it-IT" sz="2000" b="1" dirty="0" smtClean="0">
                <a:latin typeface="+mj-lt"/>
              </a:rPr>
              <a:t> of  	EGEC  </a:t>
            </a:r>
            <a:r>
              <a:rPr lang="it-IT" sz="2000" b="1" dirty="0" err="1" smtClean="0">
                <a:latin typeface="+mj-lt"/>
              </a:rPr>
              <a:t>since</a:t>
            </a:r>
            <a:r>
              <a:rPr lang="it-IT" sz="2000" b="1" dirty="0" smtClean="0">
                <a:latin typeface="+mj-lt"/>
              </a:rPr>
              <a:t> </a:t>
            </a:r>
            <a:r>
              <a:rPr lang="it-IT" sz="2000" b="1" dirty="0">
                <a:latin typeface="+mj-lt"/>
              </a:rPr>
              <a:t>2007</a:t>
            </a:r>
          </a:p>
          <a:p>
            <a:pPr algn="just" defTabSz="673100"/>
            <a:r>
              <a:rPr lang="it-IT" sz="2000" b="1" dirty="0" smtClean="0">
                <a:latin typeface="+mj-lt"/>
              </a:rPr>
              <a:t>			</a:t>
            </a:r>
            <a:r>
              <a:rPr lang="it-IT" sz="2000" b="1" dirty="0">
                <a:latin typeface="+mj-lt"/>
              </a:rPr>
              <a:t>	</a:t>
            </a:r>
            <a:r>
              <a:rPr lang="it-IT" sz="2000" b="1" dirty="0" smtClean="0">
                <a:latin typeface="+mj-lt"/>
              </a:rPr>
              <a:t>Rete </a:t>
            </a:r>
            <a:r>
              <a:rPr lang="it-IT" sz="2000" b="1" dirty="0">
                <a:latin typeface="+mj-lt"/>
              </a:rPr>
              <a:t>Geotermica </a:t>
            </a:r>
            <a:endParaRPr lang="it-IT" sz="2000" dirty="0">
              <a:latin typeface="+mj-lt"/>
            </a:endParaRPr>
          </a:p>
          <a:p>
            <a:pPr algn="just" defTabSz="265113"/>
            <a:r>
              <a:rPr lang="en-US" sz="2000" b="1" dirty="0" smtClean="0">
                <a:latin typeface="+mj-lt"/>
              </a:rPr>
              <a:t>	</a:t>
            </a:r>
          </a:p>
          <a:p>
            <a:pPr algn="just" defTabSz="265113"/>
            <a:endParaRPr lang="en-US" sz="1000" dirty="0" smtClean="0">
              <a:latin typeface="+mj-lt"/>
            </a:endParaRPr>
          </a:p>
          <a:p>
            <a:pPr algn="just"/>
            <a:r>
              <a:rPr lang="en-US" sz="2000" dirty="0" smtClean="0"/>
              <a:t>R&amp;D was important and is still crucial for </a:t>
            </a:r>
            <a:r>
              <a:rPr lang="en-US" sz="2000" dirty="0" err="1" smtClean="0"/>
              <a:t>Turboden</a:t>
            </a:r>
            <a:r>
              <a:rPr lang="en-US" sz="2000" dirty="0" smtClean="0"/>
              <a:t> developments … with more than 320 ORC plants in 33 countries it represents an EU technology excellence</a:t>
            </a:r>
            <a:r>
              <a:rPr lang="en-US" sz="1600" b="1" dirty="0" smtClean="0">
                <a:latin typeface="+mj-lt"/>
              </a:rPr>
              <a:t>	</a:t>
            </a:r>
            <a:endParaRPr lang="en-US" sz="1600" dirty="0" smtClean="0">
              <a:latin typeface="+mj-lt"/>
            </a:endParaRPr>
          </a:p>
        </p:txBody>
      </p:sp>
      <p:pic>
        <p:nvPicPr>
          <p:cNvPr id="8"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contenuto 2"/>
          <p:cNvSpPr txBox="1">
            <a:spLocks/>
          </p:cNvSpPr>
          <p:nvPr/>
        </p:nvSpPr>
        <p:spPr>
          <a:xfrm>
            <a:off x="952085" y="5093843"/>
            <a:ext cx="8263923" cy="9369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it-IT" dirty="0">
              <a:latin typeface="+mj-lt"/>
            </a:endParaRPr>
          </a:p>
        </p:txBody>
      </p:sp>
      <p:pic>
        <p:nvPicPr>
          <p:cNvPr id="11" name="Immagin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6144" y="1112986"/>
            <a:ext cx="2630352" cy="763270"/>
          </a:xfrm>
          <a:prstGeom prst="rect">
            <a:avLst/>
          </a:prstGeom>
        </p:spPr>
      </p:pic>
      <p:pic>
        <p:nvPicPr>
          <p:cNvPr id="12" name="Immagine 11" descr="logo ege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6508" y="1054118"/>
            <a:ext cx="1133475" cy="88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ella 9"/>
          <p:cNvGraphicFramePr>
            <a:graphicFrameLocks noGrp="1"/>
          </p:cNvGraphicFramePr>
          <p:nvPr>
            <p:extLst>
              <p:ext uri="{D42A27DB-BD31-4B8C-83A1-F6EECF244321}">
                <p14:modId xmlns:p14="http://schemas.microsoft.com/office/powerpoint/2010/main" val="4278281771"/>
              </p:ext>
            </p:extLst>
          </p:nvPr>
        </p:nvGraphicFramePr>
        <p:xfrm>
          <a:off x="1493499" y="3056586"/>
          <a:ext cx="6157001" cy="2773680"/>
        </p:xfrm>
        <a:graphic>
          <a:graphicData uri="http://schemas.openxmlformats.org/drawingml/2006/table">
            <a:tbl>
              <a:tblPr firstRow="1" bandRow="1">
                <a:tableStyleId>{0E3FDE45-AF77-4B5C-9715-49D594BDF05E}</a:tableStyleId>
              </a:tblPr>
              <a:tblGrid>
                <a:gridCol w="61570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R&amp;D further efforts are strongly recommended for ORC</a:t>
                      </a:r>
                      <a:endParaRPr lang="it-IT" sz="2000" dirty="0"/>
                    </a:p>
                  </a:txBody>
                  <a:tcPr/>
                </a:tc>
              </a:tr>
              <a:tr h="370840">
                <a:tc>
                  <a:txBody>
                    <a:bodyPr/>
                    <a:lstStyle/>
                    <a:p>
                      <a:pPr marL="436563" lvl="1" indent="-342900" algn="just">
                        <a:spcBef>
                          <a:spcPts val="600"/>
                        </a:spcBef>
                        <a:buFont typeface="Wingdings" panose="05000000000000000000" pitchFamily="2" charset="2"/>
                        <a:buChar char="ü"/>
                      </a:pPr>
                      <a:r>
                        <a:rPr lang="en-US" sz="2000" kern="1200" dirty="0" smtClean="0"/>
                        <a:t>focus on specific components</a:t>
                      </a:r>
                      <a:endParaRPr lang="it-IT" dirty="0"/>
                    </a:p>
                  </a:txBody>
                  <a:tcPr/>
                </a:tc>
              </a:tr>
              <a:tr h="370840">
                <a:tc>
                  <a:txBody>
                    <a:bodyPr/>
                    <a:lstStyle/>
                    <a:p>
                      <a:pPr marL="436563" lvl="1" indent="-342900" algn="just">
                        <a:spcBef>
                          <a:spcPts val="600"/>
                        </a:spcBef>
                        <a:buFont typeface="Wingdings" panose="05000000000000000000" pitchFamily="2" charset="2"/>
                        <a:buChar char="ü"/>
                        <a:tabLst>
                          <a:tab pos="93663" algn="l"/>
                        </a:tabLst>
                      </a:pPr>
                      <a:r>
                        <a:rPr lang="en-US" sz="2000" kern="1200" dirty="0" smtClean="0"/>
                        <a:t>district heating application</a:t>
                      </a:r>
                      <a:endParaRPr lang="it-IT" dirty="0"/>
                    </a:p>
                  </a:txBody>
                  <a:tcPr/>
                </a:tc>
              </a:tr>
              <a:tr h="370840">
                <a:tc>
                  <a:txBody>
                    <a:bodyPr/>
                    <a:lstStyle/>
                    <a:p>
                      <a:pPr marL="436563" lvl="1" indent="-342900" algn="just">
                        <a:spcBef>
                          <a:spcPts val="600"/>
                        </a:spcBef>
                        <a:buFont typeface="Wingdings" panose="05000000000000000000" pitchFamily="2" charset="2"/>
                        <a:buChar char="ü"/>
                      </a:pPr>
                      <a:r>
                        <a:rPr lang="en-US" sz="2000" kern="1200" dirty="0" smtClean="0"/>
                        <a:t>increase cooling system efficiency</a:t>
                      </a:r>
                      <a:endParaRPr lang="en-US" sz="2000" kern="1200" dirty="0" smtClean="0">
                        <a:solidFill>
                          <a:schemeClr val="dk1"/>
                        </a:solidFill>
                        <a:latin typeface="+mn-lt"/>
                        <a:ea typeface="+mn-ea"/>
                        <a:cs typeface="+mn-cs"/>
                      </a:endParaRPr>
                    </a:p>
                  </a:txBody>
                  <a:tcPr/>
                </a:tc>
              </a:tr>
              <a:tr h="370840">
                <a:tc>
                  <a:txBody>
                    <a:bodyPr/>
                    <a:lstStyle/>
                    <a:p>
                      <a:pPr marL="436563" lvl="1" indent="-342900" algn="just">
                        <a:spcBef>
                          <a:spcPts val="600"/>
                        </a:spcBef>
                        <a:buFont typeface="Wingdings" panose="05000000000000000000" pitchFamily="2" charset="2"/>
                        <a:buChar char="ü"/>
                      </a:pPr>
                      <a:r>
                        <a:rPr lang="en-US" sz="2000" kern="1200" dirty="0" smtClean="0"/>
                        <a:t>bottoming existing flash plants</a:t>
                      </a:r>
                      <a:endParaRPr lang="en-US" sz="2000" kern="1200" dirty="0" smtClean="0">
                        <a:solidFill>
                          <a:schemeClr val="dk1"/>
                        </a:solidFill>
                        <a:latin typeface="+mn-lt"/>
                        <a:ea typeface="+mn-ea"/>
                        <a:cs typeface="+mn-cs"/>
                      </a:endParaRPr>
                    </a:p>
                  </a:txBody>
                  <a:tcPr/>
                </a:tc>
              </a:tr>
              <a:tr h="370840">
                <a:tc>
                  <a:txBody>
                    <a:bodyPr/>
                    <a:lstStyle/>
                    <a:p>
                      <a:pPr marL="436563" lvl="1" indent="-342900" algn="just">
                        <a:spcBef>
                          <a:spcPts val="600"/>
                        </a:spcBef>
                        <a:buFont typeface="Wingdings" panose="05000000000000000000" pitchFamily="2" charset="2"/>
                        <a:buChar char="ü"/>
                      </a:pPr>
                      <a:r>
                        <a:rPr lang="en-US" sz="2000" kern="1200" dirty="0" smtClean="0"/>
                        <a:t>testing the next generation of working fluids</a:t>
                      </a:r>
                      <a:endParaRPr lang="it-IT" dirty="0"/>
                    </a:p>
                  </a:txBody>
                  <a:tcPr/>
                </a:tc>
              </a:tr>
              <a:tr h="370840">
                <a:tc>
                  <a:txBody>
                    <a:bodyPr/>
                    <a:lstStyle/>
                    <a:p>
                      <a:pPr marL="436563" lvl="1" indent="-342900" algn="just">
                        <a:spcBef>
                          <a:spcPts val="600"/>
                        </a:spcBef>
                        <a:buFont typeface="Wingdings" panose="05000000000000000000" pitchFamily="2" charset="2"/>
                        <a:buChar char="ü"/>
                      </a:pPr>
                      <a:r>
                        <a:rPr lang="it-IT" sz="2000" kern="1200" dirty="0" err="1" smtClean="0"/>
                        <a:t>storage</a:t>
                      </a:r>
                      <a:r>
                        <a:rPr lang="it-IT" sz="2000" kern="1200" dirty="0" smtClean="0"/>
                        <a:t> and </a:t>
                      </a:r>
                      <a:r>
                        <a:rPr lang="it-IT" sz="2000" kern="1200" dirty="0" err="1" smtClean="0"/>
                        <a:t>grid</a:t>
                      </a:r>
                      <a:r>
                        <a:rPr lang="it-IT" sz="2000" kern="1200" dirty="0" smtClean="0"/>
                        <a:t> balance</a:t>
                      </a:r>
                      <a:endParaRPr lang="it-IT" sz="20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3660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Thank</a:t>
            </a:r>
            <a:r>
              <a:rPr lang="it-IT" dirty="0" smtClean="0"/>
              <a:t> </a:t>
            </a:r>
            <a:r>
              <a:rPr lang="it-IT" dirty="0" err="1" smtClean="0"/>
              <a:t>you</a:t>
            </a:r>
            <a:r>
              <a:rPr lang="it-IT" dirty="0" smtClean="0"/>
              <a:t> for </a:t>
            </a:r>
            <a:r>
              <a:rPr lang="it-IT" dirty="0" err="1" smtClean="0"/>
              <a:t>your</a:t>
            </a:r>
            <a:r>
              <a:rPr lang="it-IT" dirty="0" smtClean="0"/>
              <a:t> </a:t>
            </a:r>
            <a:r>
              <a:rPr lang="it-IT" dirty="0" err="1" smtClean="0"/>
              <a:t>attention</a:t>
            </a:r>
            <a:endParaRPr lang="it-IT" dirty="0"/>
          </a:p>
        </p:txBody>
      </p:sp>
      <p:sp>
        <p:nvSpPr>
          <p:cNvPr id="3" name="Segnaposto testo 2"/>
          <p:cNvSpPr>
            <a:spLocks noGrp="1"/>
          </p:cNvSpPr>
          <p:nvPr>
            <p:ph type="body" sz="quarter" idx="10"/>
          </p:nvPr>
        </p:nvSpPr>
        <p:spPr/>
        <p:txBody>
          <a:bodyPr>
            <a:noAutofit/>
          </a:bodyPr>
          <a:lstStyle/>
          <a:p>
            <a:r>
              <a:rPr lang="it-IT" sz="1400" dirty="0" smtClean="0"/>
              <a:t>Marco Baresi – </a:t>
            </a:r>
            <a:r>
              <a:rPr lang="it-IT" sz="1400" dirty="0" err="1" smtClean="0"/>
              <a:t>Institutional</a:t>
            </a:r>
            <a:r>
              <a:rPr lang="it-IT" sz="1400" dirty="0" smtClean="0"/>
              <a:t> Relations Manager</a:t>
            </a:r>
          </a:p>
          <a:p>
            <a:r>
              <a:rPr lang="it-IT" sz="1400" dirty="0" smtClean="0">
                <a:hlinkClick r:id="rId2"/>
              </a:rPr>
              <a:t>marco.baresi@turboden.it</a:t>
            </a:r>
            <a:r>
              <a:rPr lang="it-IT" sz="1400" dirty="0" smtClean="0"/>
              <a:t> </a:t>
            </a:r>
            <a:endParaRPr lang="it-IT" sz="1400" dirty="0"/>
          </a:p>
        </p:txBody>
      </p:sp>
    </p:spTree>
    <p:extLst>
      <p:ext uri="{BB962C8B-B14F-4D97-AF65-F5344CB8AC3E}">
        <p14:creationId xmlns:p14="http://schemas.microsoft.com/office/powerpoint/2010/main" val="1173307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4"/>
          <p:cNvSpPr txBox="1">
            <a:spLocks/>
          </p:cNvSpPr>
          <p:nvPr/>
        </p:nvSpPr>
        <p:spPr>
          <a:xfrm>
            <a:off x="2676600" y="188640"/>
            <a:ext cx="5038650" cy="500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200" dirty="0" smtClean="0">
                <a:solidFill>
                  <a:srgbClr val="C00000"/>
                </a:solidFill>
                <a:latin typeface="Calibri Light" panose="020F0302020204030204" pitchFamily="34" charset="0"/>
              </a:rPr>
              <a:t>35 </a:t>
            </a:r>
            <a:r>
              <a:rPr lang="it-IT" sz="3200" dirty="0" err="1" smtClean="0">
                <a:solidFill>
                  <a:srgbClr val="C00000"/>
                </a:solidFill>
                <a:latin typeface="Calibri Light" panose="020F0302020204030204" pitchFamily="34" charset="0"/>
              </a:rPr>
              <a:t>Years</a:t>
            </a:r>
            <a:r>
              <a:rPr lang="it-IT" sz="3200" dirty="0" smtClean="0">
                <a:solidFill>
                  <a:srgbClr val="C00000"/>
                </a:solidFill>
                <a:latin typeface="Calibri Light" panose="020F0302020204030204" pitchFamily="34" charset="0"/>
              </a:rPr>
              <a:t> of Experience </a:t>
            </a:r>
            <a:endParaRPr lang="it-IT" sz="3200" dirty="0">
              <a:solidFill>
                <a:srgbClr val="C00000"/>
              </a:solidFill>
              <a:latin typeface="Calibri Light" panose="020F0302020204030204" pitchFamily="34" charset="0"/>
            </a:endParaRPr>
          </a:p>
        </p:txBody>
      </p:sp>
      <p:cxnSp>
        <p:nvCxnSpPr>
          <p:cNvPr id="12" name="Connettore 1 11"/>
          <p:cNvCxnSpPr/>
          <p:nvPr/>
        </p:nvCxnSpPr>
        <p:spPr>
          <a:xfrm flipH="1">
            <a:off x="5103821" y="3371459"/>
            <a:ext cx="5473" cy="30159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6864054" y="1636254"/>
            <a:ext cx="1884410" cy="887751"/>
          </a:xfrm>
          <a:prstGeom prst="line">
            <a:avLst/>
          </a:prstGeom>
          <a:ln w="762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73969" y="4702892"/>
            <a:ext cx="1901588" cy="8502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3030319" y="2937257"/>
            <a:ext cx="3083362" cy="135462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272143" y="3314482"/>
            <a:ext cx="2452064" cy="492443"/>
          </a:xfrm>
          <a:prstGeom prst="rect">
            <a:avLst/>
          </a:prstGeom>
          <a:noFill/>
        </p:spPr>
        <p:txBody>
          <a:bodyPr wrap="square" rtlCol="0">
            <a:spAutoFit/>
          </a:bodyPr>
          <a:lstStyle/>
          <a:p>
            <a:r>
              <a:rPr lang="en-US" sz="1300" b="1" dirty="0" smtClean="0">
                <a:solidFill>
                  <a:schemeClr val="tx1">
                    <a:lumMod val="85000"/>
                    <a:lumOff val="15000"/>
                  </a:schemeClr>
                </a:solidFill>
              </a:rPr>
              <a:t>1980</a:t>
            </a:r>
            <a:r>
              <a:rPr lang="en-US" sz="1300" dirty="0" smtClean="0">
                <a:solidFill>
                  <a:schemeClr val="tx1">
                    <a:lumMod val="85000"/>
                    <a:lumOff val="15000"/>
                  </a:schemeClr>
                </a:solidFill>
              </a:rPr>
              <a:t> - Founded by Mario Gaia, professor at </a:t>
            </a:r>
            <a:r>
              <a:rPr lang="en-US" sz="1300" i="1" dirty="0" err="1" smtClean="0">
                <a:solidFill>
                  <a:schemeClr val="tx1">
                    <a:lumMod val="85000"/>
                    <a:lumOff val="15000"/>
                  </a:schemeClr>
                </a:solidFill>
              </a:rPr>
              <a:t>Politecnico</a:t>
            </a:r>
            <a:r>
              <a:rPr lang="en-US" sz="1300" i="1" dirty="0" smtClean="0">
                <a:solidFill>
                  <a:schemeClr val="tx1">
                    <a:lumMod val="85000"/>
                    <a:lumOff val="15000"/>
                  </a:schemeClr>
                </a:solidFill>
              </a:rPr>
              <a:t> di Milano</a:t>
            </a:r>
            <a:endParaRPr lang="en-US" sz="1300" i="1" dirty="0">
              <a:solidFill>
                <a:schemeClr val="tx1">
                  <a:lumMod val="85000"/>
                  <a:lumOff val="15000"/>
                </a:schemeClr>
              </a:solidFill>
            </a:endParaRPr>
          </a:p>
        </p:txBody>
      </p:sp>
      <p:sp>
        <p:nvSpPr>
          <p:cNvPr id="17" name="Rettangolo 16"/>
          <p:cNvSpPr/>
          <p:nvPr/>
        </p:nvSpPr>
        <p:spPr>
          <a:xfrm>
            <a:off x="3319928" y="2672200"/>
            <a:ext cx="2092891" cy="692497"/>
          </a:xfrm>
          <a:prstGeom prst="rect">
            <a:avLst/>
          </a:prstGeom>
        </p:spPr>
        <p:txBody>
          <a:bodyPr wrap="square">
            <a:spAutoFit/>
          </a:bodyPr>
          <a:lstStyle/>
          <a:p>
            <a:r>
              <a:rPr lang="en-US" sz="1300" b="1" dirty="0" smtClean="0">
                <a:solidFill>
                  <a:schemeClr val="tx1">
                    <a:lumMod val="85000"/>
                    <a:lumOff val="15000"/>
                  </a:schemeClr>
                </a:solidFill>
              </a:rPr>
              <a:t>1998</a:t>
            </a:r>
            <a:r>
              <a:rPr lang="en-US" sz="1300" dirty="0" smtClean="0">
                <a:solidFill>
                  <a:schemeClr val="tx1">
                    <a:lumMod val="85000"/>
                    <a:lumOff val="15000"/>
                  </a:schemeClr>
                </a:solidFill>
              </a:rPr>
              <a:t> – First ORC biomass plant in Switzerland </a:t>
            </a:r>
            <a:br>
              <a:rPr lang="en-US" sz="1300" dirty="0" smtClean="0">
                <a:solidFill>
                  <a:schemeClr val="tx1">
                    <a:lumMod val="85000"/>
                    <a:lumOff val="15000"/>
                  </a:schemeClr>
                </a:solidFill>
              </a:rPr>
            </a:br>
            <a:r>
              <a:rPr lang="en-US" sz="1300" dirty="0" smtClean="0">
                <a:solidFill>
                  <a:schemeClr val="tx1">
                    <a:lumMod val="85000"/>
                    <a:lumOff val="15000"/>
                  </a:schemeClr>
                </a:solidFill>
              </a:rPr>
              <a:t>(300 kW)</a:t>
            </a:r>
            <a:endParaRPr lang="en-US" sz="1300" dirty="0">
              <a:solidFill>
                <a:schemeClr val="tx1">
                  <a:lumMod val="85000"/>
                  <a:lumOff val="15000"/>
                </a:schemeClr>
              </a:solidFill>
            </a:endParaRPr>
          </a:p>
        </p:txBody>
      </p:sp>
      <p:sp>
        <p:nvSpPr>
          <p:cNvPr id="18" name="Rettangolo 17"/>
          <p:cNvSpPr/>
          <p:nvPr/>
        </p:nvSpPr>
        <p:spPr>
          <a:xfrm>
            <a:off x="858054" y="5400799"/>
            <a:ext cx="2235006" cy="692497"/>
          </a:xfrm>
          <a:prstGeom prst="rect">
            <a:avLst/>
          </a:prstGeom>
        </p:spPr>
        <p:txBody>
          <a:bodyPr wrap="square">
            <a:spAutoFit/>
          </a:bodyPr>
          <a:lstStyle/>
          <a:p>
            <a:r>
              <a:rPr lang="en-US" sz="1300" b="1" dirty="0" smtClean="0">
                <a:solidFill>
                  <a:schemeClr val="tx1">
                    <a:lumMod val="85000"/>
                    <a:lumOff val="15000"/>
                  </a:schemeClr>
                </a:solidFill>
              </a:rPr>
              <a:t>1990’s</a:t>
            </a:r>
            <a:r>
              <a:rPr lang="en-US" sz="1300" dirty="0" smtClean="0">
                <a:solidFill>
                  <a:schemeClr val="tx1">
                    <a:lumMod val="85000"/>
                    <a:lumOff val="15000"/>
                  </a:schemeClr>
                </a:solidFill>
              </a:rPr>
              <a:t> – First ORC projects in solar, geothermal and heat recovery applications</a:t>
            </a:r>
          </a:p>
        </p:txBody>
      </p:sp>
      <p:sp>
        <p:nvSpPr>
          <p:cNvPr id="19" name="Rettangolo 18"/>
          <p:cNvSpPr/>
          <p:nvPr/>
        </p:nvSpPr>
        <p:spPr>
          <a:xfrm>
            <a:off x="3460550" y="4667821"/>
            <a:ext cx="1662360" cy="692497"/>
          </a:xfrm>
          <a:prstGeom prst="rect">
            <a:avLst/>
          </a:prstGeom>
        </p:spPr>
        <p:txBody>
          <a:bodyPr wrap="square">
            <a:spAutoFit/>
          </a:bodyPr>
          <a:lstStyle/>
          <a:p>
            <a:r>
              <a:rPr lang="en-US" sz="1300" b="1" dirty="0" smtClean="0">
                <a:solidFill>
                  <a:schemeClr val="tx1">
                    <a:lumMod val="85000"/>
                    <a:lumOff val="15000"/>
                  </a:schemeClr>
                </a:solidFill>
              </a:rPr>
              <a:t>2000‘s</a:t>
            </a:r>
            <a:r>
              <a:rPr lang="en-US" sz="1300" dirty="0" smtClean="0">
                <a:solidFill>
                  <a:schemeClr val="tx1">
                    <a:lumMod val="85000"/>
                    <a:lumOff val="15000"/>
                  </a:schemeClr>
                </a:solidFill>
              </a:rPr>
              <a:t> - ORC biomass plants in Europe</a:t>
            </a:r>
            <a:br>
              <a:rPr lang="en-US" sz="1300" dirty="0" smtClean="0">
                <a:solidFill>
                  <a:schemeClr val="tx1">
                    <a:lumMod val="85000"/>
                    <a:lumOff val="15000"/>
                  </a:schemeClr>
                </a:solidFill>
              </a:rPr>
            </a:br>
            <a:endParaRPr lang="en-US" sz="1300" dirty="0">
              <a:solidFill>
                <a:schemeClr val="tx1">
                  <a:lumMod val="85000"/>
                  <a:lumOff val="15000"/>
                </a:schemeClr>
              </a:solidFill>
            </a:endParaRPr>
          </a:p>
        </p:txBody>
      </p:sp>
      <p:sp>
        <p:nvSpPr>
          <p:cNvPr id="20" name="Rettangolo 19"/>
          <p:cNvSpPr/>
          <p:nvPr/>
        </p:nvSpPr>
        <p:spPr>
          <a:xfrm>
            <a:off x="5103821" y="5447834"/>
            <a:ext cx="2989521" cy="1092607"/>
          </a:xfrm>
          <a:prstGeom prst="rect">
            <a:avLst/>
          </a:prstGeom>
        </p:spPr>
        <p:txBody>
          <a:bodyPr wrap="square">
            <a:spAutoFit/>
          </a:bodyPr>
          <a:lstStyle/>
          <a:p>
            <a:r>
              <a:rPr lang="en-US" sz="1300" b="1" dirty="0">
                <a:solidFill>
                  <a:schemeClr val="tx1">
                    <a:lumMod val="85000"/>
                    <a:lumOff val="15000"/>
                  </a:schemeClr>
                </a:solidFill>
              </a:rPr>
              <a:t>2009</a:t>
            </a:r>
            <a:r>
              <a:rPr lang="en-US" sz="1300" dirty="0">
                <a:solidFill>
                  <a:schemeClr val="tx1">
                    <a:lumMod val="85000"/>
                    <a:lumOff val="15000"/>
                  </a:schemeClr>
                </a:solidFill>
              </a:rPr>
              <a:t> </a:t>
            </a:r>
            <a:r>
              <a:rPr lang="en-US" sz="1300" dirty="0" smtClean="0">
                <a:solidFill>
                  <a:schemeClr val="tx1">
                    <a:lumMod val="85000"/>
                    <a:lumOff val="15000"/>
                  </a:schemeClr>
                </a:solidFill>
              </a:rPr>
              <a:t>- United </a:t>
            </a:r>
            <a:r>
              <a:rPr lang="en-US" sz="1300" dirty="0">
                <a:solidFill>
                  <a:schemeClr val="tx1">
                    <a:lumMod val="85000"/>
                    <a:lumOff val="15000"/>
                  </a:schemeClr>
                </a:solidFill>
              </a:rPr>
              <a:t>Technologies Corp. (UTC) acquires the majority of </a:t>
            </a:r>
            <a:r>
              <a:rPr lang="en-US" sz="1300" dirty="0" err="1">
                <a:solidFill>
                  <a:schemeClr val="tx1">
                    <a:lumMod val="85000"/>
                    <a:lumOff val="15000"/>
                  </a:schemeClr>
                </a:solidFill>
              </a:rPr>
              <a:t>Turboden’s</a:t>
            </a:r>
            <a:r>
              <a:rPr lang="en-US" sz="1300" dirty="0">
                <a:solidFill>
                  <a:schemeClr val="tx1">
                    <a:lumMod val="85000"/>
                    <a:lumOff val="15000"/>
                  </a:schemeClr>
                </a:solidFill>
              </a:rPr>
              <a:t> </a:t>
            </a:r>
            <a:r>
              <a:rPr lang="en-US" sz="1300" dirty="0" smtClean="0">
                <a:solidFill>
                  <a:schemeClr val="tx1">
                    <a:lumMod val="85000"/>
                    <a:lumOff val="15000"/>
                  </a:schemeClr>
                </a:solidFill>
              </a:rPr>
              <a:t>quotas. </a:t>
            </a:r>
            <a:r>
              <a:rPr lang="en-US" sz="1300" dirty="0">
                <a:solidFill>
                  <a:schemeClr val="tx1">
                    <a:lumMod val="85000"/>
                    <a:lumOff val="15000"/>
                  </a:schemeClr>
                </a:solidFill>
              </a:rPr>
              <a:t>PW Power Systems supports Turboden in new markets beyond </a:t>
            </a:r>
            <a:r>
              <a:rPr lang="en-US" sz="1300" dirty="0" smtClean="0">
                <a:solidFill>
                  <a:schemeClr val="tx1">
                    <a:lumMod val="85000"/>
                    <a:lumOff val="15000"/>
                  </a:schemeClr>
                </a:solidFill>
              </a:rPr>
              <a:t>Europe. </a:t>
            </a:r>
            <a:r>
              <a:rPr lang="en-US" sz="1300" b="1" dirty="0" smtClean="0">
                <a:solidFill>
                  <a:schemeClr val="tx1">
                    <a:lumMod val="85000"/>
                    <a:lumOff val="15000"/>
                  </a:schemeClr>
                </a:solidFill>
              </a:rPr>
              <a:t>100 </a:t>
            </a:r>
            <a:r>
              <a:rPr lang="en-US" sz="1300" b="1" dirty="0">
                <a:solidFill>
                  <a:schemeClr val="tx1">
                    <a:lumMod val="85000"/>
                    <a:lumOff val="15000"/>
                  </a:schemeClr>
                </a:solidFill>
              </a:rPr>
              <a:t>plants </a:t>
            </a:r>
            <a:r>
              <a:rPr lang="en-US" sz="1300" b="1" dirty="0" smtClean="0">
                <a:solidFill>
                  <a:schemeClr val="tx1">
                    <a:lumMod val="85000"/>
                    <a:lumOff val="15000"/>
                  </a:schemeClr>
                </a:solidFill>
              </a:rPr>
              <a:t>sold</a:t>
            </a:r>
            <a:endParaRPr lang="en-US" sz="1300" dirty="0">
              <a:solidFill>
                <a:schemeClr val="tx1">
                  <a:lumMod val="85000"/>
                  <a:lumOff val="15000"/>
                </a:schemeClr>
              </a:solidFill>
            </a:endParaRPr>
          </a:p>
        </p:txBody>
      </p:sp>
      <p:sp>
        <p:nvSpPr>
          <p:cNvPr id="21" name="CasellaDiTesto 15"/>
          <p:cNvSpPr txBox="1">
            <a:spLocks noChangeArrowheads="1"/>
          </p:cNvSpPr>
          <p:nvPr/>
        </p:nvSpPr>
        <p:spPr bwMode="auto">
          <a:xfrm>
            <a:off x="7076409" y="2396489"/>
            <a:ext cx="215807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00" b="1" dirty="0" smtClean="0">
                <a:solidFill>
                  <a:schemeClr val="tx1">
                    <a:lumMod val="85000"/>
                    <a:lumOff val="15000"/>
                  </a:schemeClr>
                </a:solidFill>
                <a:latin typeface="+mn-lt"/>
                <a:cs typeface="Arial" pitchFamily="34" charset="0"/>
              </a:rPr>
              <a:t>Today</a:t>
            </a:r>
            <a:r>
              <a:rPr lang="en-US" sz="1300" dirty="0" smtClean="0">
                <a:solidFill>
                  <a:schemeClr val="tx1">
                    <a:lumMod val="85000"/>
                    <a:lumOff val="15000"/>
                  </a:schemeClr>
                </a:solidFill>
                <a:latin typeface="+mn-lt"/>
                <a:cs typeface="Arial" pitchFamily="34" charset="0"/>
              </a:rPr>
              <a:t> </a:t>
            </a:r>
            <a:r>
              <a:rPr lang="en-US" sz="1300" dirty="0">
                <a:solidFill>
                  <a:schemeClr val="tx1">
                    <a:lumMod val="85000"/>
                    <a:lumOff val="15000"/>
                  </a:schemeClr>
                </a:solidFill>
                <a:latin typeface="+mn-lt"/>
                <a:cs typeface="Arial" pitchFamily="34" charset="0"/>
              </a:rPr>
              <a:t>- Over </a:t>
            </a:r>
            <a:r>
              <a:rPr lang="en-US" sz="1300" dirty="0" smtClean="0">
                <a:solidFill>
                  <a:schemeClr val="tx1">
                    <a:lumMod val="85000"/>
                    <a:lumOff val="15000"/>
                  </a:schemeClr>
                </a:solidFill>
                <a:latin typeface="+mn-lt"/>
                <a:cs typeface="Arial" pitchFamily="34" charset="0"/>
              </a:rPr>
              <a:t>320 plants </a:t>
            </a:r>
            <a:r>
              <a:rPr lang="en-US" sz="1300" dirty="0">
                <a:solidFill>
                  <a:schemeClr val="tx1">
                    <a:lumMod val="85000"/>
                    <a:lumOff val="15000"/>
                  </a:schemeClr>
                </a:solidFill>
                <a:latin typeface="+mn-lt"/>
                <a:cs typeface="Arial" pitchFamily="34" charset="0"/>
              </a:rPr>
              <a:t>in the </a:t>
            </a:r>
            <a:r>
              <a:rPr lang="en-US" sz="1300" dirty="0" smtClean="0">
                <a:solidFill>
                  <a:schemeClr val="tx1">
                    <a:lumMod val="85000"/>
                    <a:lumOff val="15000"/>
                  </a:schemeClr>
                </a:solidFill>
                <a:latin typeface="+mn-lt"/>
                <a:cs typeface="Arial" pitchFamily="34" charset="0"/>
              </a:rPr>
              <a:t>world, </a:t>
            </a:r>
            <a:r>
              <a:rPr lang="en-US" sz="1300" b="1" dirty="0" smtClean="0">
                <a:solidFill>
                  <a:schemeClr val="tx1">
                    <a:lumMod val="85000"/>
                    <a:lumOff val="15000"/>
                  </a:schemeClr>
                </a:solidFill>
                <a:latin typeface="+mn-lt"/>
                <a:cs typeface="Arial" pitchFamily="34" charset="0"/>
              </a:rPr>
              <a:t>265 </a:t>
            </a:r>
            <a:r>
              <a:rPr lang="en-US" sz="1300" b="1" dirty="0">
                <a:solidFill>
                  <a:schemeClr val="tx1">
                    <a:lumMod val="85000"/>
                    <a:lumOff val="15000"/>
                  </a:schemeClr>
                </a:solidFill>
                <a:latin typeface="+mn-lt"/>
                <a:cs typeface="Arial" pitchFamily="34" charset="0"/>
              </a:rPr>
              <a:t>in </a:t>
            </a:r>
            <a:r>
              <a:rPr lang="en-US" sz="1300" b="1" dirty="0" smtClean="0">
                <a:solidFill>
                  <a:schemeClr val="tx1">
                    <a:lumMod val="85000"/>
                    <a:lumOff val="15000"/>
                  </a:schemeClr>
                </a:solidFill>
                <a:latin typeface="+mn-lt"/>
                <a:cs typeface="Arial" pitchFamily="34" charset="0"/>
              </a:rPr>
              <a:t>operation</a:t>
            </a:r>
            <a:r>
              <a:rPr lang="en-US" sz="1300" dirty="0" smtClean="0">
                <a:solidFill>
                  <a:schemeClr val="tx1">
                    <a:lumMod val="85000"/>
                    <a:lumOff val="15000"/>
                  </a:schemeClr>
                </a:solidFill>
                <a:latin typeface="+mn-lt"/>
                <a:cs typeface="Arial" pitchFamily="34" charset="0"/>
              </a:rPr>
              <a:t>,</a:t>
            </a:r>
            <a:br>
              <a:rPr lang="en-US" sz="1300" dirty="0" smtClean="0">
                <a:solidFill>
                  <a:schemeClr val="tx1">
                    <a:lumMod val="85000"/>
                    <a:lumOff val="15000"/>
                  </a:schemeClr>
                </a:solidFill>
                <a:latin typeface="+mn-lt"/>
                <a:cs typeface="Arial" pitchFamily="34" charset="0"/>
              </a:rPr>
            </a:br>
            <a:r>
              <a:rPr lang="en-US" sz="1300" dirty="0" smtClean="0">
                <a:solidFill>
                  <a:schemeClr val="tx1">
                    <a:lumMod val="85000"/>
                    <a:lumOff val="15000"/>
                  </a:schemeClr>
                </a:solidFill>
                <a:latin typeface="+mn-lt"/>
              </a:rPr>
              <a:t>200+ employees, </a:t>
            </a:r>
          </a:p>
          <a:p>
            <a:r>
              <a:rPr lang="en-US" sz="1300" dirty="0" smtClean="0">
                <a:solidFill>
                  <a:schemeClr val="tx1">
                    <a:lumMod val="85000"/>
                    <a:lumOff val="15000"/>
                  </a:schemeClr>
                </a:solidFill>
                <a:latin typeface="+mn-lt"/>
                <a:sym typeface="Symbol"/>
              </a:rPr>
              <a:t> 70</a:t>
            </a:r>
            <a:r>
              <a:rPr lang="en-US" sz="1300" dirty="0" smtClean="0">
                <a:solidFill>
                  <a:schemeClr val="tx1">
                    <a:lumMod val="85000"/>
                    <a:lumOff val="15000"/>
                  </a:schemeClr>
                </a:solidFill>
                <a:latin typeface="+mn-lt"/>
              </a:rPr>
              <a:t> M</a:t>
            </a:r>
            <a:r>
              <a:rPr lang="en-US" sz="1300" dirty="0">
                <a:solidFill>
                  <a:schemeClr val="tx1">
                    <a:lumMod val="85000"/>
                    <a:lumOff val="15000"/>
                  </a:schemeClr>
                </a:solidFill>
                <a:latin typeface="+mn-lt"/>
              </a:rPr>
              <a:t>€ </a:t>
            </a:r>
            <a:r>
              <a:rPr lang="en-US" sz="1300" dirty="0" smtClean="0">
                <a:solidFill>
                  <a:schemeClr val="tx1">
                    <a:lumMod val="85000"/>
                    <a:lumOff val="15000"/>
                  </a:schemeClr>
                </a:solidFill>
                <a:latin typeface="+mn-lt"/>
              </a:rPr>
              <a:t>turnover </a:t>
            </a:r>
            <a:br>
              <a:rPr lang="en-US" sz="1300" dirty="0" smtClean="0">
                <a:solidFill>
                  <a:schemeClr val="tx1">
                    <a:lumMod val="85000"/>
                    <a:lumOff val="15000"/>
                  </a:schemeClr>
                </a:solidFill>
                <a:latin typeface="+mn-lt"/>
              </a:rPr>
            </a:br>
            <a:r>
              <a:rPr lang="en-US" sz="1300" dirty="0" smtClean="0">
                <a:solidFill>
                  <a:schemeClr val="tx1">
                    <a:lumMod val="85000"/>
                    <a:lumOff val="15000"/>
                  </a:schemeClr>
                </a:solidFill>
                <a:latin typeface="+mn-lt"/>
              </a:rPr>
              <a:t>(2015)</a:t>
            </a:r>
          </a:p>
        </p:txBody>
      </p:sp>
      <p:pic>
        <p:nvPicPr>
          <p:cNvPr id="22" name="Picture 4" descr="http://www.geoclima.it/media/Logo_MitsubishiHeav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708" y="2531859"/>
            <a:ext cx="1351530" cy="945354"/>
          </a:xfrm>
          <a:prstGeom prst="rect">
            <a:avLst/>
          </a:prstGeom>
          <a:solidFill>
            <a:schemeClr val="bg1"/>
          </a:solidFill>
          <a:extLst/>
        </p:spPr>
      </p:pic>
      <p:sp>
        <p:nvSpPr>
          <p:cNvPr id="23" name="Rettangolo 22"/>
          <p:cNvSpPr/>
          <p:nvPr/>
        </p:nvSpPr>
        <p:spPr>
          <a:xfrm>
            <a:off x="6444277" y="830985"/>
            <a:ext cx="1944216" cy="892552"/>
          </a:xfrm>
          <a:prstGeom prst="rect">
            <a:avLst/>
          </a:prstGeom>
        </p:spPr>
        <p:txBody>
          <a:bodyPr wrap="square">
            <a:spAutoFit/>
          </a:bodyPr>
          <a:lstStyle/>
          <a:p>
            <a:pPr lvl="0"/>
            <a:r>
              <a:rPr lang="en-US" sz="1300" b="1" dirty="0" smtClean="0">
                <a:solidFill>
                  <a:schemeClr val="tx1">
                    <a:lumMod val="85000"/>
                    <a:lumOff val="15000"/>
                  </a:schemeClr>
                </a:solidFill>
              </a:rPr>
              <a:t>201</a:t>
            </a:r>
            <a:r>
              <a:rPr lang="en-US" sz="1300" b="1" dirty="0">
                <a:solidFill>
                  <a:schemeClr val="tx1">
                    <a:lumMod val="85000"/>
                    <a:lumOff val="15000"/>
                  </a:schemeClr>
                </a:solidFill>
              </a:rPr>
              <a:t>3</a:t>
            </a:r>
            <a:r>
              <a:rPr lang="en-US" sz="1300" dirty="0" smtClean="0">
                <a:solidFill>
                  <a:schemeClr val="tx1">
                    <a:lumMod val="85000"/>
                    <a:lumOff val="15000"/>
                  </a:schemeClr>
                </a:solidFill>
              </a:rPr>
              <a:t> - </a:t>
            </a:r>
            <a:r>
              <a:rPr lang="en-US" sz="1300" b="1" dirty="0" smtClean="0">
                <a:solidFill>
                  <a:schemeClr val="tx1">
                    <a:lumMod val="85000"/>
                    <a:lumOff val="15000"/>
                  </a:schemeClr>
                </a:solidFill>
              </a:rPr>
              <a:t>MHI</a:t>
            </a:r>
            <a:r>
              <a:rPr lang="en-US" sz="1300" dirty="0" smtClean="0">
                <a:solidFill>
                  <a:schemeClr val="tx1">
                    <a:lumMod val="85000"/>
                    <a:lumOff val="15000"/>
                  </a:schemeClr>
                </a:solidFill>
              </a:rPr>
              <a:t> </a:t>
            </a:r>
            <a:r>
              <a:rPr lang="en-US" sz="1300" dirty="0">
                <a:solidFill>
                  <a:schemeClr val="tx1">
                    <a:lumMod val="85000"/>
                    <a:lumOff val="15000"/>
                  </a:schemeClr>
                </a:solidFill>
              </a:rPr>
              <a:t>acquires the majority of </a:t>
            </a:r>
            <a:r>
              <a:rPr lang="en-US" sz="1300" dirty="0" err="1">
                <a:solidFill>
                  <a:schemeClr val="tx1">
                    <a:lumMod val="85000"/>
                    <a:lumOff val="15000"/>
                  </a:schemeClr>
                </a:solidFill>
              </a:rPr>
              <a:t>Turboden</a:t>
            </a:r>
            <a:r>
              <a:rPr lang="en-US" sz="1300" dirty="0">
                <a:solidFill>
                  <a:schemeClr val="tx1">
                    <a:lumMod val="85000"/>
                    <a:lumOff val="15000"/>
                  </a:schemeClr>
                </a:solidFill>
              </a:rPr>
              <a:t>. Italian </a:t>
            </a:r>
            <a:r>
              <a:rPr lang="en-US" sz="1300" dirty="0" smtClean="0">
                <a:solidFill>
                  <a:schemeClr val="tx1">
                    <a:lumMod val="85000"/>
                    <a:lumOff val="15000"/>
                  </a:schemeClr>
                </a:solidFill>
              </a:rPr>
              <a:t>shareholders </a:t>
            </a:r>
            <a:r>
              <a:rPr lang="en-US" sz="1300" dirty="0">
                <a:solidFill>
                  <a:schemeClr val="tx1">
                    <a:lumMod val="85000"/>
                    <a:lumOff val="15000"/>
                  </a:schemeClr>
                </a:solidFill>
              </a:rPr>
              <a:t>stay in charge of management</a:t>
            </a:r>
          </a:p>
        </p:txBody>
      </p:sp>
      <p:cxnSp>
        <p:nvCxnSpPr>
          <p:cNvPr id="24" name="Connettore 1 23"/>
          <p:cNvCxnSpPr/>
          <p:nvPr/>
        </p:nvCxnSpPr>
        <p:spPr>
          <a:xfrm>
            <a:off x="323528" y="2918754"/>
            <a:ext cx="0" cy="242535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H="1">
            <a:off x="3259673" y="2142361"/>
            <a:ext cx="1" cy="1980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3470310" y="4114782"/>
            <a:ext cx="948" cy="972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H="1">
            <a:off x="6453514" y="896185"/>
            <a:ext cx="0" cy="1620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34" y="1636254"/>
            <a:ext cx="2462114" cy="1699414"/>
          </a:xfrm>
          <a:prstGeom prst="rect">
            <a:avLst/>
          </a:prstGeom>
        </p:spPr>
      </p:pic>
      <p:pic>
        <p:nvPicPr>
          <p:cNvPr id="29" name="Immagin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57" y="3854623"/>
            <a:ext cx="2190587" cy="1512000"/>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330" y="1004174"/>
            <a:ext cx="2435366" cy="1680952"/>
          </a:xfrm>
          <a:prstGeom prst="rect">
            <a:avLst/>
          </a:prstGeom>
        </p:spPr>
      </p:pic>
      <p:cxnSp>
        <p:nvCxnSpPr>
          <p:cNvPr id="31" name="Connettore 1 30"/>
          <p:cNvCxnSpPr/>
          <p:nvPr/>
        </p:nvCxnSpPr>
        <p:spPr>
          <a:xfrm flipH="1">
            <a:off x="858054" y="5147528"/>
            <a:ext cx="3310" cy="864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2" name="Immagin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3798" y="3513742"/>
            <a:ext cx="2228202" cy="1484887"/>
          </a:xfrm>
          <a:prstGeom prst="rect">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05688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7"/>
          <p:cNvSpPr>
            <a:spLocks noGrp="1"/>
          </p:cNvSpPr>
          <p:nvPr>
            <p:ph type="title"/>
          </p:nvPr>
        </p:nvSpPr>
        <p:spPr/>
        <p:txBody>
          <a:bodyPr>
            <a:noAutofit/>
          </a:bodyPr>
          <a:lstStyle/>
          <a:p>
            <a:r>
              <a:rPr lang="en-US" sz="3200" dirty="0" smtClean="0">
                <a:latin typeface="+mj-lt"/>
              </a:rPr>
              <a:t>What We Do</a:t>
            </a:r>
          </a:p>
        </p:txBody>
      </p:sp>
      <p:sp>
        <p:nvSpPr>
          <p:cNvPr id="5" name="Rectangle 1027"/>
          <p:cNvSpPr txBox="1">
            <a:spLocks noChangeArrowheads="1"/>
          </p:cNvSpPr>
          <p:nvPr/>
        </p:nvSpPr>
        <p:spPr bwMode="auto">
          <a:xfrm>
            <a:off x="2700338" y="5445125"/>
            <a:ext cx="5759450" cy="36009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19050" cap="rnd">
            <a:noFill/>
            <a:headEnd/>
            <a:tailEnd/>
          </a:ln>
        </p:spPr>
        <p:style>
          <a:lnRef idx="1">
            <a:schemeClr val="dk1"/>
          </a:lnRef>
          <a:fillRef idx="2">
            <a:schemeClr val="dk1"/>
          </a:fillRef>
          <a:effectRef idx="1">
            <a:schemeClr val="dk1"/>
          </a:effectRef>
          <a:fontRef idx="minor">
            <a:schemeClr val="dk1"/>
          </a:fontRef>
        </p:style>
        <p:txBody>
          <a:bodyPr lIns="91428" tIns="45715" rIns="91428" bIns="45715"/>
          <a:lstStyle/>
          <a:p>
            <a:pPr>
              <a:spcBef>
                <a:spcPct val="50000"/>
              </a:spcBef>
              <a:buFont typeface="Wingdings" pitchFamily="2" charset="2"/>
              <a:buChar char="Ø"/>
              <a:defRPr/>
            </a:pPr>
            <a:r>
              <a:rPr lang="en-GB" sz="1200" dirty="0">
                <a:solidFill>
                  <a:schemeClr val="tx1">
                    <a:lumMod val="75000"/>
                    <a:lumOff val="25000"/>
                  </a:schemeClr>
                </a:solidFill>
                <a:latin typeface="Arial" pitchFamily="34" charset="0"/>
                <a:cs typeface="Arial" pitchFamily="34" charset="0"/>
              </a:rPr>
              <a:t> </a:t>
            </a:r>
            <a:r>
              <a:rPr lang="en-GB" sz="1200" b="1" dirty="0" err="1" smtClean="0">
                <a:solidFill>
                  <a:schemeClr val="tx1">
                    <a:lumMod val="75000"/>
                    <a:lumOff val="25000"/>
                  </a:schemeClr>
                </a:solidFill>
                <a:latin typeface="Arial" pitchFamily="34" charset="0"/>
                <a:cs typeface="Arial" pitchFamily="34" charset="0"/>
              </a:rPr>
              <a:t>Turboden</a:t>
            </a:r>
            <a:r>
              <a:rPr lang="en-GB" sz="1200" b="1" dirty="0" smtClean="0">
                <a:solidFill>
                  <a:schemeClr val="tx1">
                    <a:lumMod val="75000"/>
                    <a:lumOff val="25000"/>
                  </a:schemeClr>
                </a:solidFill>
                <a:latin typeface="Arial" pitchFamily="34" charset="0"/>
                <a:cs typeface="Arial" pitchFamily="34" charset="0"/>
              </a:rPr>
              <a:t> solutions </a:t>
            </a:r>
            <a:r>
              <a:rPr lang="en-GB" sz="1200" dirty="0" smtClean="0">
                <a:solidFill>
                  <a:schemeClr val="tx1">
                    <a:lumMod val="75000"/>
                    <a:lumOff val="25000"/>
                  </a:schemeClr>
                </a:solidFill>
                <a:latin typeface="Arial" pitchFamily="34" charset="0"/>
                <a:cs typeface="Arial" pitchFamily="34" charset="0"/>
              </a:rPr>
              <a:t>from </a:t>
            </a:r>
            <a:r>
              <a:rPr lang="en-GB" sz="1200" dirty="0">
                <a:solidFill>
                  <a:schemeClr val="tx1">
                    <a:lumMod val="75000"/>
                    <a:lumOff val="25000"/>
                  </a:schemeClr>
                </a:solidFill>
                <a:latin typeface="Arial" pitchFamily="34" charset="0"/>
                <a:cs typeface="Arial" pitchFamily="34" charset="0"/>
              </a:rPr>
              <a:t>200 kW to </a:t>
            </a:r>
            <a:r>
              <a:rPr lang="en-GB" sz="1200" dirty="0" smtClean="0">
                <a:solidFill>
                  <a:schemeClr val="tx1">
                    <a:lumMod val="75000"/>
                    <a:lumOff val="25000"/>
                  </a:schemeClr>
                </a:solidFill>
                <a:latin typeface="Arial" pitchFamily="34" charset="0"/>
                <a:cs typeface="Arial" pitchFamily="34" charset="0"/>
              </a:rPr>
              <a:t>15 MW electric per single unit</a:t>
            </a:r>
            <a:endParaRPr lang="en-GB" sz="1200" dirty="0">
              <a:solidFill>
                <a:schemeClr val="tx1">
                  <a:lumMod val="75000"/>
                  <a:lumOff val="25000"/>
                </a:schemeClr>
              </a:solidFill>
              <a:latin typeface="Arial" pitchFamily="34" charset="0"/>
              <a:cs typeface="Arial" pitchFamily="34" charset="0"/>
            </a:endParaRPr>
          </a:p>
          <a:p>
            <a:pPr>
              <a:spcBef>
                <a:spcPct val="50000"/>
              </a:spcBef>
              <a:defRPr/>
            </a:pPr>
            <a:endParaRPr lang="en-GB" sz="1200" dirty="0">
              <a:solidFill>
                <a:schemeClr val="tx1">
                  <a:lumMod val="75000"/>
                  <a:lumOff val="25000"/>
                </a:schemeClr>
              </a:solidFill>
              <a:latin typeface="Arial" pitchFamily="34" charset="0"/>
              <a:cs typeface="Arial" pitchFamily="34" charset="0"/>
            </a:endParaRPr>
          </a:p>
          <a:p>
            <a:pPr>
              <a:spcBef>
                <a:spcPct val="50000"/>
              </a:spcBef>
              <a:defRPr/>
            </a:pPr>
            <a:endParaRPr lang="en-US" sz="1200" dirty="0">
              <a:solidFill>
                <a:schemeClr val="tx1">
                  <a:lumMod val="75000"/>
                  <a:lumOff val="25000"/>
                </a:schemeClr>
              </a:solidFill>
              <a:latin typeface="Arial" pitchFamily="34" charset="0"/>
              <a:cs typeface="Arial" pitchFamily="34" charset="0"/>
            </a:endParaRPr>
          </a:p>
        </p:txBody>
      </p:sp>
      <p:pic>
        <p:nvPicPr>
          <p:cNvPr id="6" name="turboden_anim_ITA.wmv">
            <a:hlinkClick r:id="" action="ppaction://media"/>
          </p:cNvPr>
          <p:cNvPicPr>
            <a:picLocks noRot="1" noChangeAspect="1"/>
          </p:cNvPicPr>
          <p:nvPr>
            <a:videoFile r:link="rId1"/>
          </p:nvPr>
        </p:nvPicPr>
        <p:blipFill>
          <a:blip r:embed="rId3">
            <a:clrChange>
              <a:clrFrom>
                <a:srgbClr val="D3E1EC"/>
              </a:clrFrom>
              <a:clrTo>
                <a:srgbClr val="D3E1EC">
                  <a:alpha val="0"/>
                </a:srgbClr>
              </a:clrTo>
            </a:clrChange>
            <a:extLst>
              <a:ext uri="{28A0092B-C50C-407E-A947-70E740481C1C}">
                <a14:useLocalDpi xmlns:a14="http://schemas.microsoft.com/office/drawing/2010/main" val="0"/>
              </a:ext>
            </a:extLst>
          </a:blip>
          <a:srcRect/>
          <a:stretch>
            <a:fillRect/>
          </a:stretch>
        </p:blipFill>
        <p:spPr bwMode="auto">
          <a:xfrm>
            <a:off x="2627313" y="1125538"/>
            <a:ext cx="6048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Documents and Settings\alessandra.costa\Desktop\BORSONI\ICONE 4 APPLICAZIONI\RECUPERO CAL.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69" y="1844029"/>
            <a:ext cx="9413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Documents and Settings\alessandra.costa\Desktop\BORSONI\ICONE 4 APPLICAZIONI\BIOMAS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836712"/>
            <a:ext cx="9413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con strisce 8"/>
          <p:cNvSpPr/>
          <p:nvPr/>
        </p:nvSpPr>
        <p:spPr>
          <a:xfrm>
            <a:off x="6372200" y="3212976"/>
            <a:ext cx="1728192" cy="648072"/>
          </a:xfrm>
          <a:prstGeom prst="stripedRightArrow">
            <a:avLst/>
          </a:prstGeom>
          <a:solidFill>
            <a:schemeClr val="bg1">
              <a:lumMod val="75000"/>
            </a:schemeClr>
          </a:solidFill>
          <a:ln w="12700">
            <a:no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electricity</a:t>
            </a:r>
          </a:p>
        </p:txBody>
      </p:sp>
      <p:sp>
        <p:nvSpPr>
          <p:cNvPr id="10" name="Freccia a destra con strisce 9"/>
          <p:cNvSpPr/>
          <p:nvPr/>
        </p:nvSpPr>
        <p:spPr>
          <a:xfrm>
            <a:off x="6372200" y="3645024"/>
            <a:ext cx="1728192" cy="648072"/>
          </a:xfrm>
          <a:prstGeom prst="stripedRightArrow">
            <a:avLst/>
          </a:prstGeom>
          <a:solidFill>
            <a:schemeClr val="bg1">
              <a:lumMod val="75000"/>
            </a:schemeClr>
          </a:solidFill>
          <a:ln w="12700">
            <a:no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rPr>
              <a:t>heat</a:t>
            </a:r>
          </a:p>
        </p:txBody>
      </p:sp>
      <p:sp>
        <p:nvSpPr>
          <p:cNvPr id="11" name="CasellaDiTesto 16"/>
          <p:cNvSpPr txBox="1">
            <a:spLocks noChangeArrowheads="1"/>
          </p:cNvSpPr>
          <p:nvPr/>
        </p:nvSpPr>
        <p:spPr bwMode="auto">
          <a:xfrm>
            <a:off x="472307" y="1627287"/>
            <a:ext cx="1439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dirty="0">
                <a:solidFill>
                  <a:srgbClr val="006600"/>
                </a:solidFill>
              </a:rPr>
              <a:t>Biomass</a:t>
            </a:r>
            <a:r>
              <a:rPr lang="en-US" sz="1100" dirty="0">
                <a:solidFill>
                  <a:srgbClr val="006600"/>
                </a:solidFill>
              </a:rPr>
              <a:t> </a:t>
            </a:r>
          </a:p>
        </p:txBody>
      </p:sp>
      <p:sp>
        <p:nvSpPr>
          <p:cNvPr id="12" name="CasellaDiTesto 17"/>
          <p:cNvSpPr txBox="1">
            <a:spLocks noChangeArrowheads="1"/>
          </p:cNvSpPr>
          <p:nvPr/>
        </p:nvSpPr>
        <p:spPr bwMode="auto">
          <a:xfrm>
            <a:off x="472307" y="2660005"/>
            <a:ext cx="15128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dirty="0" smtClean="0">
                <a:solidFill>
                  <a:srgbClr val="7030A0"/>
                </a:solidFill>
              </a:rPr>
              <a:t>Heat recovery </a:t>
            </a:r>
            <a:endParaRPr lang="en-US" sz="1100" b="1" dirty="0">
              <a:solidFill>
                <a:srgbClr val="7030A0"/>
              </a:solidFill>
            </a:endParaRPr>
          </a:p>
        </p:txBody>
      </p:sp>
      <p:sp>
        <p:nvSpPr>
          <p:cNvPr id="13" name="CasellaDiTesto 18"/>
          <p:cNvSpPr txBox="1">
            <a:spLocks noChangeArrowheads="1"/>
          </p:cNvSpPr>
          <p:nvPr/>
        </p:nvSpPr>
        <p:spPr bwMode="auto">
          <a:xfrm>
            <a:off x="472307" y="4679850"/>
            <a:ext cx="1439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dirty="0">
                <a:solidFill>
                  <a:srgbClr val="003399"/>
                </a:solidFill>
              </a:rPr>
              <a:t>Geothermal</a:t>
            </a:r>
          </a:p>
        </p:txBody>
      </p:sp>
      <p:sp>
        <p:nvSpPr>
          <p:cNvPr id="14" name="CasellaDiTesto 19"/>
          <p:cNvSpPr txBox="1">
            <a:spLocks noChangeArrowheads="1"/>
          </p:cNvSpPr>
          <p:nvPr/>
        </p:nvSpPr>
        <p:spPr bwMode="auto">
          <a:xfrm>
            <a:off x="467544" y="5733677"/>
            <a:ext cx="1439863" cy="261938"/>
          </a:xfrm>
          <a:prstGeom prst="rect">
            <a:avLst/>
          </a:prstGeom>
          <a:noFill/>
          <a:ln w="9525">
            <a:noFill/>
            <a:miter lim="800000"/>
            <a:headEnd/>
            <a:tailEnd/>
          </a:ln>
        </p:spPr>
        <p:txBody>
          <a:bodyPr>
            <a:spAutoFit/>
          </a:bodyPr>
          <a:lstStyle/>
          <a:p>
            <a:pPr>
              <a:defRPr/>
            </a:pPr>
            <a:r>
              <a:rPr lang="en-US" sz="1100" b="1" dirty="0">
                <a:solidFill>
                  <a:schemeClr val="accent6">
                    <a:lumMod val="75000"/>
                  </a:schemeClr>
                </a:solidFill>
              </a:rPr>
              <a:t>Solar</a:t>
            </a:r>
          </a:p>
        </p:txBody>
      </p:sp>
      <p:sp>
        <p:nvSpPr>
          <p:cNvPr id="15" name="Rectangle 1027"/>
          <p:cNvSpPr txBox="1">
            <a:spLocks noChangeArrowheads="1"/>
          </p:cNvSpPr>
          <p:nvPr/>
        </p:nvSpPr>
        <p:spPr bwMode="auto">
          <a:xfrm>
            <a:off x="2698750" y="4437063"/>
            <a:ext cx="5761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1200" dirty="0" err="1">
                <a:solidFill>
                  <a:schemeClr val="tx1">
                    <a:lumMod val="75000"/>
                    <a:lumOff val="25000"/>
                  </a:schemeClr>
                </a:solidFill>
              </a:rPr>
              <a:t>Turboden</a:t>
            </a:r>
            <a:r>
              <a:rPr lang="en-US" sz="1200" dirty="0">
                <a:solidFill>
                  <a:schemeClr val="tx1">
                    <a:lumMod val="75000"/>
                    <a:lumOff val="25000"/>
                  </a:schemeClr>
                </a:solidFill>
              </a:rPr>
              <a:t> </a:t>
            </a:r>
            <a:r>
              <a:rPr lang="en-US" sz="1200" dirty="0" smtClean="0">
                <a:solidFill>
                  <a:schemeClr val="tx1">
                    <a:lumMod val="75000"/>
                    <a:lumOff val="25000"/>
                  </a:schemeClr>
                </a:solidFill>
              </a:rPr>
              <a:t>designs, develops and maintains </a:t>
            </a:r>
            <a:r>
              <a:rPr lang="en-US" sz="1200" dirty="0" err="1">
                <a:solidFill>
                  <a:schemeClr val="tx1">
                    <a:lumMod val="75000"/>
                    <a:lumOff val="25000"/>
                  </a:schemeClr>
                </a:solidFill>
              </a:rPr>
              <a:t>turbogenerators</a:t>
            </a:r>
            <a:r>
              <a:rPr lang="en-US" sz="1200" dirty="0">
                <a:solidFill>
                  <a:schemeClr val="tx1">
                    <a:lumMod val="75000"/>
                    <a:lumOff val="25000"/>
                  </a:schemeClr>
                </a:solidFill>
              </a:rPr>
              <a:t> based on the Organic Rankine Cycle (ORC), a technology </a:t>
            </a:r>
            <a:r>
              <a:rPr lang="en-US" sz="1200" dirty="0" smtClean="0">
                <a:solidFill>
                  <a:schemeClr val="tx1">
                    <a:lumMod val="75000"/>
                    <a:lumOff val="25000"/>
                  </a:schemeClr>
                </a:solidFill>
              </a:rPr>
              <a:t>for </a:t>
            </a:r>
            <a:r>
              <a:rPr lang="en-US" sz="1200" dirty="0">
                <a:solidFill>
                  <a:schemeClr val="tx1">
                    <a:lumMod val="75000"/>
                    <a:lumOff val="25000"/>
                  </a:schemeClr>
                </a:solidFill>
              </a:rPr>
              <a:t>the combined generation of </a:t>
            </a:r>
            <a:r>
              <a:rPr lang="en-US" sz="1200" dirty="0" smtClean="0">
                <a:solidFill>
                  <a:schemeClr val="tx1">
                    <a:lumMod val="75000"/>
                    <a:lumOff val="25000"/>
                  </a:schemeClr>
                </a:solidFill>
              </a:rPr>
              <a:t>electric </a:t>
            </a:r>
            <a:r>
              <a:rPr lang="en-US" sz="1200" dirty="0">
                <a:solidFill>
                  <a:schemeClr val="tx1">
                    <a:lumMod val="75000"/>
                    <a:lumOff val="25000"/>
                  </a:schemeClr>
                </a:solidFill>
              </a:rPr>
              <a:t>power  </a:t>
            </a:r>
            <a:r>
              <a:rPr lang="en-US" sz="1200" dirty="0" smtClean="0">
                <a:solidFill>
                  <a:schemeClr val="tx1">
                    <a:lumMod val="75000"/>
                    <a:lumOff val="25000"/>
                  </a:schemeClr>
                </a:solidFill>
              </a:rPr>
              <a:t>and heat from </a:t>
            </a:r>
            <a:r>
              <a:rPr lang="en-US" sz="1200" dirty="0">
                <a:solidFill>
                  <a:schemeClr val="tx1">
                    <a:lumMod val="75000"/>
                    <a:lumOff val="25000"/>
                  </a:schemeClr>
                </a:solidFill>
              </a:rPr>
              <a:t>various renewable sources, particularly suitable for distributed generation</a:t>
            </a:r>
            <a:r>
              <a:rPr lang="en-US" sz="1200" dirty="0" smtClean="0">
                <a:solidFill>
                  <a:schemeClr val="tx1">
                    <a:lumMod val="75000"/>
                    <a:lumOff val="25000"/>
                  </a:schemeClr>
                </a:solidFill>
              </a:rPr>
              <a:t>.</a:t>
            </a:r>
            <a:endParaRPr lang="en-GB" sz="1200" dirty="0">
              <a:solidFill>
                <a:schemeClr val="tx1">
                  <a:lumMod val="75000"/>
                  <a:lumOff val="25000"/>
                </a:schemeClr>
              </a:solidFill>
              <a:cs typeface="Arial" pitchFamily="34" charset="0"/>
            </a:endParaRPr>
          </a:p>
        </p:txBody>
      </p:sp>
      <p:pic>
        <p:nvPicPr>
          <p:cNvPr id="16" name="Picture 3" descr="\\w2000server\dati\MARKETING\BORSONI\ICONE APPLICAZIONI\Icone Turboden\Icona-Waste-to-energy.jpg"/>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42355" y="2882901"/>
            <a:ext cx="792162" cy="792162"/>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7"/>
          <p:cNvSpPr txBox="1">
            <a:spLocks noChangeArrowheads="1"/>
          </p:cNvSpPr>
          <p:nvPr/>
        </p:nvSpPr>
        <p:spPr bwMode="auto">
          <a:xfrm>
            <a:off x="467544" y="3645024"/>
            <a:ext cx="15128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dirty="0" smtClean="0">
                <a:solidFill>
                  <a:srgbClr val="EEC100"/>
                </a:solidFill>
              </a:rPr>
              <a:t>Waste to energy</a:t>
            </a:r>
            <a:endParaRPr lang="en-US" sz="1100" b="1" dirty="0">
              <a:solidFill>
                <a:srgbClr val="EEC100"/>
              </a:solidFill>
            </a:endParaRPr>
          </a:p>
        </p:txBody>
      </p:sp>
      <p:sp>
        <p:nvSpPr>
          <p:cNvPr id="18" name="Triangolo isoscele 17"/>
          <p:cNvSpPr/>
          <p:nvPr/>
        </p:nvSpPr>
        <p:spPr>
          <a:xfrm rot="5400000">
            <a:off x="-71674" y="2817775"/>
            <a:ext cx="4607446" cy="1079500"/>
          </a:xfrm>
          <a:prstGeom prst="triangle">
            <a:avLst>
              <a:gd name="adj" fmla="val 50000"/>
            </a:avLst>
          </a:prstGeom>
          <a:gradFill>
            <a:gsLst>
              <a:gs pos="7000">
                <a:schemeClr val="accent1">
                  <a:lumMod val="75000"/>
                </a:schemeClr>
              </a:gs>
              <a:gs pos="100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9" name="Immagine 12" descr="MARCHIO GEOTERMIA.jpeg"/>
          <p:cNvPicPr>
            <a:picLocks noChangeAspect="1"/>
          </p:cNvPicPr>
          <p:nvPr/>
        </p:nvPicPr>
        <p:blipFill>
          <a:blip r:embed="rId7"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44825" y="3944763"/>
            <a:ext cx="787221"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3" descr="ICONA SOLARE TURBODEN.jpg"/>
          <p:cNvPicPr>
            <a:picLocks noChangeAspect="1"/>
          </p:cNvPicPr>
          <p:nvPr/>
        </p:nvPicPr>
        <p:blipFill>
          <a:blip r:embed="rId8"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39849" y="4941168"/>
            <a:ext cx="792197" cy="79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96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vert="horz" lIns="91440" tIns="45720" rIns="91440" bIns="45720" rtlCol="0" anchor="ctr">
            <a:noAutofit/>
          </a:bodyPr>
          <a:lstStyle/>
          <a:p>
            <a:pPr algn="l"/>
            <a:r>
              <a:rPr lang="en-US" sz="3200" dirty="0">
                <a:solidFill>
                  <a:srgbClr val="C00000"/>
                </a:solidFill>
                <a:latin typeface="Calibri Light" panose="020F0302020204030204" pitchFamily="34" charset="0"/>
              </a:rPr>
              <a:t>Organic </a:t>
            </a:r>
            <a:r>
              <a:rPr lang="en-US" sz="3200" dirty="0" err="1">
                <a:solidFill>
                  <a:srgbClr val="C00000"/>
                </a:solidFill>
                <a:latin typeface="Calibri Light" panose="020F0302020204030204" pitchFamily="34" charset="0"/>
              </a:rPr>
              <a:t>Rankine</a:t>
            </a:r>
            <a:r>
              <a:rPr lang="en-US" sz="3200" dirty="0">
                <a:solidFill>
                  <a:srgbClr val="C00000"/>
                </a:solidFill>
                <a:latin typeface="Calibri Light" panose="020F0302020204030204" pitchFamily="34" charset="0"/>
              </a:rPr>
              <a:t> Cycle: concept</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128" y="908720"/>
            <a:ext cx="2303876" cy="184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6520755" y="908720"/>
            <a:ext cx="2550207" cy="1910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123728" y="2325379"/>
            <a:ext cx="4320480" cy="576263"/>
          </a:xfrm>
          <a:prstGeom prst="rect">
            <a:avLst/>
          </a:prstGeom>
          <a:solidFill>
            <a:schemeClr val="tx1">
              <a:lumMod val="50000"/>
              <a:lumOff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it-IT"/>
          </a:p>
        </p:txBody>
      </p:sp>
      <p:sp>
        <p:nvSpPr>
          <p:cNvPr id="8" name="Rettangolo 7"/>
          <p:cNvSpPr/>
          <p:nvPr/>
        </p:nvSpPr>
        <p:spPr>
          <a:xfrm>
            <a:off x="2123728" y="1624548"/>
            <a:ext cx="4320480" cy="576263"/>
          </a:xfrm>
          <a:prstGeom prst="rect">
            <a:avLst/>
          </a:prstGeom>
          <a:solidFill>
            <a:schemeClr val="tx1">
              <a:lumMod val="50000"/>
              <a:lumOff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it-IT"/>
          </a:p>
        </p:txBody>
      </p:sp>
      <p:sp>
        <p:nvSpPr>
          <p:cNvPr id="9" name="Rettangolo 8"/>
          <p:cNvSpPr/>
          <p:nvPr/>
        </p:nvSpPr>
        <p:spPr>
          <a:xfrm>
            <a:off x="2123728" y="1052736"/>
            <a:ext cx="4320480" cy="471229"/>
          </a:xfrm>
          <a:prstGeom prst="rect">
            <a:avLst/>
          </a:prstGeom>
          <a:solidFill>
            <a:schemeClr val="tx1">
              <a:lumMod val="50000"/>
              <a:lumOff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it-IT"/>
          </a:p>
        </p:txBody>
      </p:sp>
      <p:sp>
        <p:nvSpPr>
          <p:cNvPr id="10" name="CasellaDiTesto 5"/>
          <p:cNvSpPr txBox="1">
            <a:spLocks noChangeArrowheads="1"/>
          </p:cNvSpPr>
          <p:nvPr/>
        </p:nvSpPr>
        <p:spPr bwMode="auto">
          <a:xfrm>
            <a:off x="2123728" y="1052736"/>
            <a:ext cx="44644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r>
              <a:rPr lang="en-US" altLang="it-IT" sz="1200" b="1" dirty="0">
                <a:solidFill>
                  <a:srgbClr val="C00000"/>
                </a:solidFill>
                <a:latin typeface="+mn-lt"/>
              </a:rPr>
              <a:t>C</a:t>
            </a:r>
            <a:r>
              <a:rPr lang="en-US" altLang="it-IT" sz="1200" b="1" dirty="0">
                <a:solidFill>
                  <a:schemeClr val="tx1">
                    <a:lumMod val="75000"/>
                    <a:lumOff val="25000"/>
                  </a:schemeClr>
                </a:solidFill>
                <a:latin typeface="+mn-lt"/>
              </a:rPr>
              <a:t>ycle</a:t>
            </a:r>
            <a:r>
              <a:rPr lang="en-US" altLang="it-IT" sz="1200" b="1" dirty="0">
                <a:solidFill>
                  <a:srgbClr val="C00000"/>
                </a:solidFill>
                <a:latin typeface="+mn-lt"/>
              </a:rPr>
              <a:t>		</a:t>
            </a:r>
            <a:r>
              <a:rPr lang="en-US" altLang="it-IT" sz="1200" dirty="0">
                <a:solidFill>
                  <a:schemeClr val="tx1">
                    <a:lumMod val="75000"/>
                    <a:lumOff val="25000"/>
                  </a:schemeClr>
                </a:solidFill>
                <a:latin typeface="+mn-lt"/>
              </a:rPr>
              <a:t>it is a thermodynamic </a:t>
            </a:r>
            <a:r>
              <a:rPr lang="en-US" altLang="it-IT" sz="1200" dirty="0" smtClean="0">
                <a:solidFill>
                  <a:schemeClr val="tx1">
                    <a:lumMod val="75000"/>
                    <a:lumOff val="25000"/>
                  </a:schemeClr>
                </a:solidFill>
                <a:latin typeface="+mn-lt"/>
              </a:rPr>
              <a:t>cycle</a:t>
            </a:r>
          </a:p>
          <a:p>
            <a:pPr eaLnBrk="1" hangingPunct="1"/>
            <a:endParaRPr lang="en-US" altLang="it-IT" sz="1200" b="1" dirty="0">
              <a:latin typeface="+mn-lt"/>
            </a:endParaRPr>
          </a:p>
          <a:p>
            <a:pPr eaLnBrk="1" hangingPunct="1"/>
            <a:endParaRPr lang="en-US" altLang="it-IT" sz="1200" b="1" dirty="0">
              <a:solidFill>
                <a:srgbClr val="C00000"/>
              </a:solidFill>
              <a:latin typeface="+mn-lt"/>
            </a:endParaRPr>
          </a:p>
          <a:p>
            <a:pPr eaLnBrk="1" hangingPunct="1"/>
            <a:r>
              <a:rPr lang="en-US" altLang="it-IT" sz="1200" b="1" dirty="0" err="1">
                <a:solidFill>
                  <a:srgbClr val="C00000"/>
                </a:solidFill>
                <a:latin typeface="+mn-lt"/>
              </a:rPr>
              <a:t>R</a:t>
            </a:r>
            <a:r>
              <a:rPr lang="en-US" altLang="it-IT" sz="1200" b="1" dirty="0" err="1">
                <a:solidFill>
                  <a:schemeClr val="tx1">
                    <a:lumMod val="75000"/>
                    <a:lumOff val="25000"/>
                  </a:schemeClr>
                </a:solidFill>
                <a:latin typeface="+mn-lt"/>
              </a:rPr>
              <a:t>ankine</a:t>
            </a:r>
            <a:r>
              <a:rPr lang="en-US" altLang="it-IT" sz="1200" b="1" dirty="0">
                <a:latin typeface="+mn-lt"/>
              </a:rPr>
              <a:t>		</a:t>
            </a:r>
            <a:r>
              <a:rPr lang="en-US" altLang="it-IT" sz="1200" dirty="0">
                <a:solidFill>
                  <a:schemeClr val="tx1">
                    <a:lumMod val="75000"/>
                    <a:lumOff val="25000"/>
                  </a:schemeClr>
                </a:solidFill>
                <a:latin typeface="+mn-lt"/>
              </a:rPr>
              <a:t>it is theoretically given by </a:t>
            </a:r>
            <a:r>
              <a:rPr lang="en-US" altLang="it-IT" sz="1200" dirty="0" smtClean="0">
                <a:solidFill>
                  <a:schemeClr val="tx1">
                    <a:lumMod val="75000"/>
                    <a:lumOff val="25000"/>
                  </a:schemeClr>
                </a:solidFill>
                <a:latin typeface="+mn-lt"/>
              </a:rPr>
              <a:t>2 			isobar </a:t>
            </a:r>
            <a:r>
              <a:rPr lang="en-US" altLang="it-IT" sz="1200" dirty="0">
                <a:solidFill>
                  <a:schemeClr val="tx1">
                    <a:lumMod val="75000"/>
                    <a:lumOff val="25000"/>
                  </a:schemeClr>
                </a:solidFill>
                <a:latin typeface="+mn-lt"/>
              </a:rPr>
              <a:t>and 2 </a:t>
            </a:r>
            <a:r>
              <a:rPr lang="en-US" altLang="it-IT" sz="1200" dirty="0" smtClean="0">
                <a:solidFill>
                  <a:schemeClr val="tx1">
                    <a:lumMod val="75000"/>
                    <a:lumOff val="25000"/>
                  </a:schemeClr>
                </a:solidFill>
                <a:latin typeface="+mn-lt"/>
              </a:rPr>
              <a:t>adiabatic 			thermodynamic transformation</a:t>
            </a:r>
            <a:r>
              <a:rPr lang="en-US" altLang="it-IT" sz="1200" dirty="0" smtClean="0">
                <a:latin typeface="+mn-lt"/>
              </a:rPr>
              <a:t>s </a:t>
            </a:r>
            <a:endParaRPr lang="en-US" altLang="it-IT" sz="1200" dirty="0">
              <a:latin typeface="+mn-lt"/>
            </a:endParaRPr>
          </a:p>
          <a:p>
            <a:pPr eaLnBrk="1" hangingPunct="1"/>
            <a:endParaRPr lang="en-US" altLang="it-IT" sz="1200" b="1" dirty="0">
              <a:solidFill>
                <a:srgbClr val="C00000"/>
              </a:solidFill>
              <a:latin typeface="+mn-lt"/>
            </a:endParaRPr>
          </a:p>
          <a:p>
            <a:pPr eaLnBrk="1" hangingPunct="1"/>
            <a:r>
              <a:rPr lang="en-US" altLang="it-IT" sz="1200" b="1" dirty="0">
                <a:solidFill>
                  <a:srgbClr val="C00000"/>
                </a:solidFill>
                <a:latin typeface="+mn-lt"/>
              </a:rPr>
              <a:t>O</a:t>
            </a:r>
            <a:r>
              <a:rPr lang="en-US" altLang="it-IT" sz="1200" b="1" dirty="0">
                <a:solidFill>
                  <a:schemeClr val="tx1">
                    <a:lumMod val="75000"/>
                    <a:lumOff val="25000"/>
                  </a:schemeClr>
                </a:solidFill>
                <a:latin typeface="+mn-lt"/>
              </a:rPr>
              <a:t>rganic</a:t>
            </a:r>
            <a:r>
              <a:rPr lang="en-US" altLang="it-IT" sz="1200" b="1" dirty="0">
                <a:latin typeface="+mn-lt"/>
              </a:rPr>
              <a:t>		</a:t>
            </a:r>
            <a:r>
              <a:rPr lang="en-US" altLang="it-IT" sz="1200" dirty="0">
                <a:solidFill>
                  <a:schemeClr val="tx1">
                    <a:lumMod val="75000"/>
                    <a:lumOff val="25000"/>
                  </a:schemeClr>
                </a:solidFill>
                <a:latin typeface="+mn-lt"/>
              </a:rPr>
              <a:t>it exploits an organic working </a:t>
            </a:r>
            <a:r>
              <a:rPr lang="en-US" altLang="it-IT" sz="1200" dirty="0" smtClean="0">
                <a:solidFill>
                  <a:schemeClr val="tx1">
                    <a:lumMod val="75000"/>
                    <a:lumOff val="25000"/>
                  </a:schemeClr>
                </a:solidFill>
                <a:latin typeface="+mn-lt"/>
              </a:rPr>
              <a:t>		fluid</a:t>
            </a:r>
            <a:endParaRPr lang="en-US" altLang="it-IT" sz="1200" dirty="0">
              <a:solidFill>
                <a:schemeClr val="tx1">
                  <a:lumMod val="75000"/>
                  <a:lumOff val="25000"/>
                </a:schemeClr>
              </a:solidFill>
              <a:latin typeface="+mn-lt"/>
            </a:endParaRPr>
          </a:p>
          <a:p>
            <a:pPr eaLnBrk="1" hangingPunct="1"/>
            <a:endParaRPr lang="en-US" altLang="it-IT" sz="1200" b="1" dirty="0">
              <a:solidFill>
                <a:srgbClr val="C00000"/>
              </a:solidFill>
              <a:latin typeface="+mn-lt"/>
            </a:endParaRPr>
          </a:p>
        </p:txBody>
      </p:sp>
      <p:pic>
        <p:nvPicPr>
          <p:cNvPr id="11" name="Immagine 10" descr="Copia di Copia di IMGL4130.jpg"/>
          <p:cNvPicPr>
            <a:picLocks noChangeAspect="1"/>
          </p:cNvPicPr>
          <p:nvPr/>
        </p:nvPicPr>
        <p:blipFill rotWithShape="1">
          <a:blip r:embed="rId3"/>
          <a:srcRect b="8040"/>
          <a:stretch/>
        </p:blipFill>
        <p:spPr>
          <a:xfrm>
            <a:off x="278181" y="4482412"/>
            <a:ext cx="1725258" cy="1141348"/>
          </a:xfrm>
          <a:prstGeom prst="rect">
            <a:avLst/>
          </a:prstGeom>
          <a:ln>
            <a:solidFill>
              <a:schemeClr val="bg1">
                <a:lumMod val="50000"/>
              </a:schemeClr>
            </a:solidFill>
          </a:ln>
        </p:spPr>
      </p:pic>
      <p:pic>
        <p:nvPicPr>
          <p:cNvPr id="12" name="Immagine 11"/>
          <p:cNvPicPr>
            <a:picLocks noChangeAspect="1"/>
          </p:cNvPicPr>
          <p:nvPr/>
        </p:nvPicPr>
        <p:blipFill rotWithShape="1">
          <a:blip r:embed="rId4" cstate="print">
            <a:extLst>
              <a:ext uri="{28A0092B-C50C-407E-A947-70E740481C1C}">
                <a14:useLocalDpi xmlns:a14="http://schemas.microsoft.com/office/drawing/2010/main" val="0"/>
              </a:ext>
            </a:extLst>
          </a:blip>
          <a:srcRect r="33992" b="23787"/>
          <a:stretch/>
        </p:blipFill>
        <p:spPr>
          <a:xfrm>
            <a:off x="278000" y="1161167"/>
            <a:ext cx="1725620" cy="1379723"/>
          </a:xfrm>
          <a:prstGeom prst="rect">
            <a:avLst/>
          </a:prstGeom>
          <a:ln>
            <a:solidFill>
              <a:schemeClr val="bg1">
                <a:lumMod val="50000"/>
              </a:schemeClr>
            </a:solidFill>
          </a:ln>
        </p:spPr>
      </p:pic>
      <p:sp>
        <p:nvSpPr>
          <p:cNvPr id="13" name="Rettangolo 12"/>
          <p:cNvSpPr/>
          <p:nvPr/>
        </p:nvSpPr>
        <p:spPr>
          <a:xfrm>
            <a:off x="2064352" y="2950820"/>
            <a:ext cx="4523871" cy="2880789"/>
          </a:xfrm>
          <a:prstGeom prst="rect">
            <a:avLst/>
          </a:prstGeom>
        </p:spPr>
        <p:txBody>
          <a:bodyPr wrap="square">
            <a:spAutoFit/>
          </a:bodyPr>
          <a:lstStyle/>
          <a:p>
            <a:pPr lvl="0">
              <a:lnSpc>
                <a:spcPct val="120000"/>
              </a:lnSpc>
            </a:pPr>
            <a:r>
              <a:rPr lang="en-US" altLang="it-IT" sz="1200" b="1" dirty="0">
                <a:solidFill>
                  <a:srgbClr val="C00000"/>
                </a:solidFill>
              </a:rPr>
              <a:t>The principle </a:t>
            </a:r>
            <a:r>
              <a:rPr lang="en-US" altLang="it-IT" sz="1200" dirty="0">
                <a:solidFill>
                  <a:schemeClr val="tx1">
                    <a:lumMod val="85000"/>
                    <a:lumOff val="15000"/>
                  </a:schemeClr>
                </a:solidFill>
              </a:rPr>
              <a:t>is based on a </a:t>
            </a:r>
            <a:r>
              <a:rPr lang="en-US" altLang="it-IT" sz="1200" dirty="0" err="1" smtClean="0">
                <a:solidFill>
                  <a:schemeClr val="tx1">
                    <a:lumMod val="85000"/>
                    <a:lumOff val="15000"/>
                  </a:schemeClr>
                </a:solidFill>
              </a:rPr>
              <a:t>turbogenerator</a:t>
            </a:r>
            <a:r>
              <a:rPr lang="en-US" altLang="it-IT" sz="1200" dirty="0" smtClean="0">
                <a:solidFill>
                  <a:schemeClr val="tx1">
                    <a:lumMod val="85000"/>
                    <a:lumOff val="15000"/>
                  </a:schemeClr>
                </a:solidFill>
              </a:rPr>
              <a:t> </a:t>
            </a:r>
            <a:r>
              <a:rPr lang="en-US" altLang="it-IT" sz="1200" dirty="0">
                <a:solidFill>
                  <a:schemeClr val="tx1">
                    <a:lumMod val="85000"/>
                    <a:lumOff val="15000"/>
                  </a:schemeClr>
                </a:solidFill>
              </a:rPr>
              <a:t>working as a normal steam turbine to transform thermal energy into mechanical energy and finally into electric energy through an electric generator. </a:t>
            </a:r>
            <a:r>
              <a:rPr lang="en-US" altLang="it-IT" sz="1200" b="1" dirty="0">
                <a:solidFill>
                  <a:schemeClr val="tx1">
                    <a:lumMod val="85000"/>
                    <a:lumOff val="15000"/>
                  </a:schemeClr>
                </a:solidFill>
              </a:rPr>
              <a:t>Instead of</a:t>
            </a:r>
            <a:r>
              <a:rPr lang="en-US" altLang="it-IT" sz="1200" dirty="0">
                <a:solidFill>
                  <a:schemeClr val="tx1">
                    <a:lumMod val="85000"/>
                    <a:lumOff val="15000"/>
                  </a:schemeClr>
                </a:solidFill>
              </a:rPr>
              <a:t> the </a:t>
            </a:r>
            <a:r>
              <a:rPr lang="en-US" altLang="it-IT" sz="1200" b="1" dirty="0">
                <a:solidFill>
                  <a:schemeClr val="tx1">
                    <a:lumMod val="85000"/>
                    <a:lumOff val="15000"/>
                  </a:schemeClr>
                </a:solidFill>
              </a:rPr>
              <a:t>water</a:t>
            </a:r>
            <a:r>
              <a:rPr lang="en-US" altLang="it-IT" sz="1200" dirty="0">
                <a:solidFill>
                  <a:schemeClr val="tx1">
                    <a:lumMod val="85000"/>
                    <a:lumOff val="15000"/>
                  </a:schemeClr>
                </a:solidFill>
              </a:rPr>
              <a:t> steam, the ORC system </a:t>
            </a:r>
            <a:r>
              <a:rPr lang="en-US" altLang="it-IT" sz="1200" b="1" dirty="0">
                <a:solidFill>
                  <a:schemeClr val="tx1">
                    <a:lumMod val="85000"/>
                    <a:lumOff val="15000"/>
                  </a:schemeClr>
                </a:solidFill>
              </a:rPr>
              <a:t>vaporizes an organic fluid</a:t>
            </a:r>
            <a:r>
              <a:rPr lang="en-US" altLang="it-IT" sz="1200" dirty="0">
                <a:solidFill>
                  <a:schemeClr val="tx1">
                    <a:lumMod val="85000"/>
                    <a:lumOff val="15000"/>
                  </a:schemeClr>
                </a:solidFill>
              </a:rPr>
              <a:t>, characterized by a </a:t>
            </a:r>
            <a:r>
              <a:rPr lang="en-US" altLang="it-IT" sz="1200" b="1" dirty="0">
                <a:solidFill>
                  <a:schemeClr val="tx1">
                    <a:lumMod val="85000"/>
                    <a:lumOff val="15000"/>
                  </a:schemeClr>
                </a:solidFill>
              </a:rPr>
              <a:t>molecular mass higher than water</a:t>
            </a:r>
            <a:r>
              <a:rPr lang="en-US" altLang="it-IT" sz="1200" dirty="0">
                <a:solidFill>
                  <a:schemeClr val="tx1">
                    <a:lumMod val="85000"/>
                    <a:lumOff val="15000"/>
                  </a:schemeClr>
                </a:solidFill>
              </a:rPr>
              <a:t>, which </a:t>
            </a:r>
            <a:r>
              <a:rPr lang="en-US" altLang="it-IT" sz="1200" b="1" dirty="0">
                <a:solidFill>
                  <a:schemeClr val="tx1">
                    <a:lumMod val="85000"/>
                    <a:lumOff val="15000"/>
                  </a:schemeClr>
                </a:solidFill>
              </a:rPr>
              <a:t>leads to </a:t>
            </a:r>
            <a:r>
              <a:rPr lang="en-US" altLang="it-IT" sz="1200" dirty="0">
                <a:solidFill>
                  <a:schemeClr val="tx1">
                    <a:lumMod val="85000"/>
                    <a:lumOff val="15000"/>
                  </a:schemeClr>
                </a:solidFill>
              </a:rPr>
              <a:t>a </a:t>
            </a:r>
            <a:r>
              <a:rPr lang="en-US" altLang="it-IT" sz="1200" b="1" dirty="0">
                <a:solidFill>
                  <a:schemeClr val="tx1">
                    <a:lumMod val="85000"/>
                    <a:lumOff val="15000"/>
                  </a:schemeClr>
                </a:solidFill>
              </a:rPr>
              <a:t>slower</a:t>
            </a:r>
            <a:r>
              <a:rPr lang="en-US" altLang="it-IT" sz="1200" dirty="0">
                <a:solidFill>
                  <a:schemeClr val="tx1">
                    <a:lumMod val="85000"/>
                    <a:lumOff val="15000"/>
                  </a:schemeClr>
                </a:solidFill>
              </a:rPr>
              <a:t> </a:t>
            </a:r>
            <a:r>
              <a:rPr lang="en-US" altLang="it-IT" sz="1200" b="1" dirty="0">
                <a:solidFill>
                  <a:schemeClr val="tx1">
                    <a:lumMod val="85000"/>
                    <a:lumOff val="15000"/>
                  </a:schemeClr>
                </a:solidFill>
              </a:rPr>
              <a:t>rotation</a:t>
            </a:r>
            <a:r>
              <a:rPr lang="en-US" altLang="it-IT" sz="1200" dirty="0">
                <a:solidFill>
                  <a:schemeClr val="tx1">
                    <a:lumMod val="85000"/>
                    <a:lumOff val="15000"/>
                  </a:schemeClr>
                </a:solidFill>
              </a:rPr>
              <a:t> of the turbine and</a:t>
            </a:r>
            <a:r>
              <a:rPr lang="en-US" altLang="it-IT" sz="1200" b="1" dirty="0">
                <a:solidFill>
                  <a:schemeClr val="tx1">
                    <a:lumMod val="85000"/>
                    <a:lumOff val="15000"/>
                  </a:schemeClr>
                </a:solidFill>
              </a:rPr>
              <a:t> </a:t>
            </a:r>
            <a:r>
              <a:rPr lang="en-US" altLang="it-IT" sz="1200" b="1" dirty="0" smtClean="0">
                <a:solidFill>
                  <a:schemeClr val="tx1">
                    <a:lumMod val="85000"/>
                    <a:lumOff val="15000"/>
                  </a:schemeClr>
                </a:solidFill>
              </a:rPr>
              <a:t>to lower </a:t>
            </a:r>
            <a:r>
              <a:rPr lang="en-US" altLang="it-IT" sz="1200" b="1" dirty="0">
                <a:solidFill>
                  <a:schemeClr val="tx1">
                    <a:lumMod val="85000"/>
                    <a:lumOff val="15000"/>
                  </a:schemeClr>
                </a:solidFill>
              </a:rPr>
              <a:t>pressure and erosion </a:t>
            </a:r>
            <a:r>
              <a:rPr lang="en-US" altLang="it-IT" sz="1200" dirty="0">
                <a:solidFill>
                  <a:schemeClr val="tx1">
                    <a:lumMod val="85000"/>
                    <a:lumOff val="15000"/>
                  </a:schemeClr>
                </a:solidFill>
              </a:rPr>
              <a:t>of the metallic parts and </a:t>
            </a:r>
            <a:r>
              <a:rPr lang="en-US" altLang="it-IT" sz="1200" dirty="0" smtClean="0">
                <a:solidFill>
                  <a:schemeClr val="tx1">
                    <a:lumMod val="85000"/>
                    <a:lumOff val="15000"/>
                  </a:schemeClr>
                </a:solidFill>
              </a:rPr>
              <a:t>blades.</a:t>
            </a:r>
            <a:endParaRPr lang="en-US" altLang="it-IT" sz="1200" dirty="0">
              <a:solidFill>
                <a:schemeClr val="tx1">
                  <a:lumMod val="85000"/>
                  <a:lumOff val="15000"/>
                </a:schemeClr>
              </a:solidFill>
            </a:endParaRPr>
          </a:p>
          <a:p>
            <a:pPr lvl="0">
              <a:lnSpc>
                <a:spcPct val="120000"/>
              </a:lnSpc>
            </a:pPr>
            <a:endParaRPr lang="en-US" altLang="it-IT" sz="700" dirty="0">
              <a:solidFill>
                <a:prstClr val="black"/>
              </a:solidFill>
            </a:endParaRPr>
          </a:p>
          <a:p>
            <a:pPr lvl="0">
              <a:lnSpc>
                <a:spcPct val="120000"/>
              </a:lnSpc>
            </a:pPr>
            <a:r>
              <a:rPr lang="en-US" altLang="it-IT" sz="1200" b="1" dirty="0">
                <a:solidFill>
                  <a:srgbClr val="C00000"/>
                </a:solidFill>
              </a:rPr>
              <a:t>Efficiency:</a:t>
            </a:r>
            <a:r>
              <a:rPr lang="en-US" altLang="it-IT" sz="1200" dirty="0">
                <a:solidFill>
                  <a:schemeClr val="tx1">
                    <a:lumMod val="75000"/>
                    <a:lumOff val="25000"/>
                  </a:schemeClr>
                </a:solidFill>
              </a:rPr>
              <a:t> </a:t>
            </a:r>
            <a:r>
              <a:rPr lang="en-US" altLang="it-IT" sz="1200" b="1" dirty="0">
                <a:solidFill>
                  <a:schemeClr val="tx1">
                    <a:lumMod val="85000"/>
                    <a:lumOff val="15000"/>
                  </a:schemeClr>
                </a:solidFill>
              </a:rPr>
              <a:t>98%</a:t>
            </a:r>
            <a:r>
              <a:rPr lang="en-US" altLang="it-IT" sz="1200" dirty="0">
                <a:solidFill>
                  <a:schemeClr val="tx1">
                    <a:lumMod val="85000"/>
                    <a:lumOff val="15000"/>
                  </a:schemeClr>
                </a:solidFill>
              </a:rPr>
              <a:t> of incoming thermal power is </a:t>
            </a:r>
            <a:r>
              <a:rPr lang="en-US" altLang="it-IT" sz="1200" dirty="0" smtClean="0">
                <a:solidFill>
                  <a:schemeClr val="tx1">
                    <a:lumMod val="85000"/>
                    <a:lumOff val="15000"/>
                  </a:schemeClr>
                </a:solidFill>
              </a:rPr>
              <a:t>transformed </a:t>
            </a:r>
            <a:r>
              <a:rPr lang="en-US" altLang="it-IT" sz="1200" dirty="0">
                <a:solidFill>
                  <a:schemeClr val="tx1">
                    <a:lumMod val="85000"/>
                    <a:lumOff val="15000"/>
                  </a:schemeClr>
                </a:solidFill>
              </a:rPr>
              <a:t>into </a:t>
            </a:r>
            <a:r>
              <a:rPr lang="en-US" altLang="it-IT" sz="1200" b="1" dirty="0">
                <a:solidFill>
                  <a:schemeClr val="tx1">
                    <a:lumMod val="85000"/>
                    <a:lumOff val="15000"/>
                  </a:schemeClr>
                </a:solidFill>
              </a:rPr>
              <a:t>electric power </a:t>
            </a:r>
            <a:r>
              <a:rPr lang="en-US" altLang="it-IT" sz="1200" dirty="0">
                <a:solidFill>
                  <a:schemeClr val="tx1">
                    <a:lumMod val="85000"/>
                    <a:lumOff val="15000"/>
                  </a:schemeClr>
                </a:solidFill>
              </a:rPr>
              <a:t>(around </a:t>
            </a:r>
            <a:r>
              <a:rPr lang="en-US" altLang="it-IT" sz="1200" b="1" dirty="0">
                <a:solidFill>
                  <a:schemeClr val="tx1">
                    <a:lumMod val="85000"/>
                    <a:lumOff val="15000"/>
                  </a:schemeClr>
                </a:solidFill>
              </a:rPr>
              <a:t>20%</a:t>
            </a:r>
            <a:r>
              <a:rPr lang="en-US" altLang="it-IT" sz="1200" dirty="0">
                <a:solidFill>
                  <a:schemeClr val="tx1">
                    <a:lumMod val="85000"/>
                    <a:lumOff val="15000"/>
                  </a:schemeClr>
                </a:solidFill>
              </a:rPr>
              <a:t>)</a:t>
            </a:r>
            <a:r>
              <a:rPr lang="en-US" altLang="it-IT" sz="1200" b="1" dirty="0">
                <a:solidFill>
                  <a:schemeClr val="tx1">
                    <a:lumMod val="85000"/>
                    <a:lumOff val="15000"/>
                  </a:schemeClr>
                </a:solidFill>
              </a:rPr>
              <a:t> </a:t>
            </a:r>
            <a:r>
              <a:rPr lang="en-US" altLang="it-IT" sz="1200" dirty="0">
                <a:solidFill>
                  <a:schemeClr val="tx1">
                    <a:lumMod val="85000"/>
                    <a:lumOff val="15000"/>
                  </a:schemeClr>
                </a:solidFill>
              </a:rPr>
              <a:t>and </a:t>
            </a:r>
            <a:r>
              <a:rPr lang="en-US" altLang="it-IT" sz="1200" b="1" dirty="0">
                <a:solidFill>
                  <a:schemeClr val="tx1">
                    <a:lumMod val="85000"/>
                    <a:lumOff val="15000"/>
                  </a:schemeClr>
                </a:solidFill>
              </a:rPr>
              <a:t>heat </a:t>
            </a:r>
            <a:r>
              <a:rPr lang="en-US" altLang="it-IT" sz="1200" dirty="0">
                <a:solidFill>
                  <a:schemeClr val="tx1">
                    <a:lumMod val="85000"/>
                    <a:lumOff val="15000"/>
                  </a:schemeClr>
                </a:solidFill>
              </a:rPr>
              <a:t>(</a:t>
            </a:r>
            <a:r>
              <a:rPr lang="en-US" altLang="it-IT" sz="1200" b="1" dirty="0">
                <a:solidFill>
                  <a:schemeClr val="tx1">
                    <a:lumMod val="85000"/>
                    <a:lumOff val="15000"/>
                  </a:schemeClr>
                </a:solidFill>
              </a:rPr>
              <a:t>78%</a:t>
            </a:r>
            <a:r>
              <a:rPr lang="en-US" altLang="it-IT" sz="1200" dirty="0">
                <a:solidFill>
                  <a:schemeClr val="tx1">
                    <a:lumMod val="85000"/>
                    <a:lumOff val="15000"/>
                  </a:schemeClr>
                </a:solidFill>
              </a:rPr>
              <a:t>), with extremely limited thermal leaks, only </a:t>
            </a:r>
            <a:r>
              <a:rPr lang="en-US" altLang="it-IT" sz="1200" dirty="0" smtClean="0">
                <a:solidFill>
                  <a:schemeClr val="tx1">
                    <a:lumMod val="85000"/>
                    <a:lumOff val="15000"/>
                  </a:schemeClr>
                </a:solidFill>
              </a:rPr>
              <a:t>2% </a:t>
            </a:r>
            <a:r>
              <a:rPr lang="en-US" altLang="it-IT" sz="1200" dirty="0">
                <a:solidFill>
                  <a:schemeClr val="tx1">
                    <a:lumMod val="85000"/>
                    <a:lumOff val="15000"/>
                  </a:schemeClr>
                </a:solidFill>
              </a:rPr>
              <a:t>due to thermal isolation, radiance and losses in the </a:t>
            </a:r>
            <a:r>
              <a:rPr lang="en-US" altLang="it-IT" sz="1200" dirty="0" smtClean="0">
                <a:solidFill>
                  <a:schemeClr val="tx1">
                    <a:lumMod val="85000"/>
                    <a:lumOff val="15000"/>
                  </a:schemeClr>
                </a:solidFill>
              </a:rPr>
              <a:t>generator. The </a:t>
            </a:r>
            <a:r>
              <a:rPr lang="en-US" altLang="it-IT" sz="1200" dirty="0">
                <a:solidFill>
                  <a:schemeClr val="tx1">
                    <a:lumMod val="85000"/>
                    <a:lumOff val="15000"/>
                  </a:schemeClr>
                </a:solidFill>
              </a:rPr>
              <a:t>electric efficiency obtained in </a:t>
            </a:r>
            <a:r>
              <a:rPr lang="en-US" altLang="it-IT" sz="1200" b="1" dirty="0">
                <a:solidFill>
                  <a:schemeClr val="tx1">
                    <a:lumMod val="85000"/>
                    <a:lumOff val="15000"/>
                  </a:schemeClr>
                </a:solidFill>
              </a:rPr>
              <a:t>non-cogeneration </a:t>
            </a:r>
            <a:r>
              <a:rPr lang="en-US" altLang="it-IT" sz="1200" dirty="0">
                <a:solidFill>
                  <a:schemeClr val="tx1">
                    <a:lumMod val="85000"/>
                    <a:lumOff val="15000"/>
                  </a:schemeClr>
                </a:solidFill>
              </a:rPr>
              <a:t>cases is much higher (more than </a:t>
            </a:r>
            <a:r>
              <a:rPr lang="en-US" altLang="it-IT" sz="1200" b="1" dirty="0">
                <a:solidFill>
                  <a:schemeClr val="tx1">
                    <a:lumMod val="85000"/>
                    <a:lumOff val="15000"/>
                  </a:schemeClr>
                </a:solidFill>
              </a:rPr>
              <a:t>24% </a:t>
            </a:r>
            <a:r>
              <a:rPr lang="en-US" sz="1200" dirty="0">
                <a:solidFill>
                  <a:schemeClr val="tx1">
                    <a:lumMod val="85000"/>
                    <a:lumOff val="15000"/>
                  </a:schemeClr>
                </a:solidFill>
              </a:rPr>
              <a:t>of the thermal input</a:t>
            </a:r>
            <a:r>
              <a:rPr lang="en-US" altLang="it-IT" sz="1200" dirty="0" smtClean="0">
                <a:solidFill>
                  <a:schemeClr val="tx1">
                    <a:lumMod val="85000"/>
                    <a:lumOff val="15000"/>
                  </a:schemeClr>
                </a:solidFill>
              </a:rPr>
              <a:t>).</a:t>
            </a:r>
            <a:endParaRPr lang="en-US" altLang="it-IT" sz="1400" dirty="0">
              <a:solidFill>
                <a:schemeClr val="tx1">
                  <a:lumMod val="85000"/>
                  <a:lumOff val="15000"/>
                </a:schemeClr>
              </a:solidFill>
            </a:endParaRPr>
          </a:p>
        </p:txBody>
      </p:sp>
      <p:sp>
        <p:nvSpPr>
          <p:cNvPr id="14" name="CasellaDiTesto 8"/>
          <p:cNvSpPr txBox="1">
            <a:spLocks noChangeArrowheads="1"/>
          </p:cNvSpPr>
          <p:nvPr/>
        </p:nvSpPr>
        <p:spPr bwMode="auto">
          <a:xfrm>
            <a:off x="7040005" y="2567756"/>
            <a:ext cx="1530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800" dirty="0">
                <a:latin typeface="+mn-lt"/>
              </a:rPr>
              <a:t>FEED PUMP</a:t>
            </a:r>
          </a:p>
        </p:txBody>
      </p:sp>
      <p:sp>
        <p:nvSpPr>
          <p:cNvPr id="15" name="CasellaDiTesto 9"/>
          <p:cNvSpPr txBox="1">
            <a:spLocks noChangeArrowheads="1"/>
          </p:cNvSpPr>
          <p:nvPr/>
        </p:nvSpPr>
        <p:spPr bwMode="auto">
          <a:xfrm>
            <a:off x="6448747" y="1591431"/>
            <a:ext cx="760144" cy="215444"/>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800" dirty="0">
                <a:latin typeface="+mn-lt"/>
              </a:rPr>
              <a:t>EVAPORATOR</a:t>
            </a:r>
          </a:p>
        </p:txBody>
      </p:sp>
      <p:sp>
        <p:nvSpPr>
          <p:cNvPr id="16" name="CasellaDiTesto 10"/>
          <p:cNvSpPr txBox="1">
            <a:spLocks noChangeArrowheads="1"/>
          </p:cNvSpPr>
          <p:nvPr/>
        </p:nvSpPr>
        <p:spPr bwMode="auto">
          <a:xfrm>
            <a:off x="7524328" y="1018699"/>
            <a:ext cx="15128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800" dirty="0">
                <a:latin typeface="+mn-lt"/>
              </a:rPr>
              <a:t>EXPANDER</a:t>
            </a:r>
          </a:p>
        </p:txBody>
      </p:sp>
      <p:pic>
        <p:nvPicPr>
          <p:cNvPr id="27" name="Immagin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25" y="2918594"/>
            <a:ext cx="1725914" cy="1148446"/>
          </a:xfrm>
          <a:prstGeom prst="rect">
            <a:avLst/>
          </a:prstGeom>
          <a:ln>
            <a:solidFill>
              <a:schemeClr val="bg1">
                <a:lumMod val="50000"/>
              </a:schemeClr>
            </a:solidFill>
          </a:ln>
        </p:spPr>
      </p:pic>
      <p:grpSp>
        <p:nvGrpSpPr>
          <p:cNvPr id="28" name="Gruppo 27"/>
          <p:cNvGrpSpPr/>
          <p:nvPr/>
        </p:nvGrpSpPr>
        <p:grpSpPr>
          <a:xfrm>
            <a:off x="6518668" y="4686190"/>
            <a:ext cx="2550207" cy="1875140"/>
            <a:chOff x="6520755" y="4797153"/>
            <a:chExt cx="2550207" cy="1875140"/>
          </a:xfrm>
        </p:grpSpPr>
        <p:graphicFrame>
          <p:nvGraphicFramePr>
            <p:cNvPr id="29" name="Grafico 28"/>
            <p:cNvGraphicFramePr/>
            <p:nvPr>
              <p:extLst/>
            </p:nvPr>
          </p:nvGraphicFramePr>
          <p:xfrm>
            <a:off x="6520755" y="4810073"/>
            <a:ext cx="2520000" cy="1800000"/>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 Box 62"/>
            <p:cNvSpPr txBox="1">
              <a:spLocks noChangeArrowheads="1"/>
            </p:cNvSpPr>
            <p:nvPr/>
          </p:nvSpPr>
          <p:spPr bwMode="auto">
            <a:xfrm rot="16200000">
              <a:off x="6188395" y="5141427"/>
              <a:ext cx="918686" cy="2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eaLnBrk="1" fontAlgn="auto" hangingPunct="1">
                <a:spcBef>
                  <a:spcPct val="50000"/>
                </a:spcBef>
                <a:spcAft>
                  <a:spcPts val="0"/>
                </a:spcAft>
                <a:defRPr/>
              </a:pPr>
              <a:r>
                <a:rPr lang="it-IT" sz="900" b="0" kern="0" dirty="0" smtClean="0">
                  <a:solidFill>
                    <a:schemeClr val="tx1">
                      <a:lumMod val="75000"/>
                      <a:lumOff val="25000"/>
                    </a:schemeClr>
                  </a:solidFill>
                  <a:latin typeface="+mn-lt"/>
                  <a:cs typeface="Arial" pitchFamily="34" charset="0"/>
                </a:rPr>
                <a:t>Temperature</a:t>
              </a:r>
              <a:endParaRPr lang="it-IT" sz="1100" b="0" kern="0" dirty="0" smtClean="0">
                <a:solidFill>
                  <a:schemeClr val="tx1">
                    <a:lumMod val="75000"/>
                    <a:lumOff val="25000"/>
                  </a:schemeClr>
                </a:solidFill>
                <a:latin typeface="+mn-lt"/>
                <a:cs typeface="Arial" pitchFamily="34" charset="0"/>
              </a:endParaRPr>
            </a:p>
          </p:txBody>
        </p:sp>
        <p:sp>
          <p:nvSpPr>
            <p:cNvPr id="31" name="Text Box 65"/>
            <p:cNvSpPr txBox="1">
              <a:spLocks noChangeArrowheads="1"/>
            </p:cNvSpPr>
            <p:nvPr/>
          </p:nvSpPr>
          <p:spPr bwMode="auto">
            <a:xfrm>
              <a:off x="8387879" y="6441461"/>
              <a:ext cx="6830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eaLnBrk="1" fontAlgn="auto" hangingPunct="1">
                <a:spcBef>
                  <a:spcPct val="50000"/>
                </a:spcBef>
                <a:spcAft>
                  <a:spcPts val="0"/>
                </a:spcAft>
                <a:defRPr/>
              </a:pPr>
              <a:r>
                <a:rPr lang="en-US" sz="900" b="0" kern="0" dirty="0" smtClean="0">
                  <a:solidFill>
                    <a:schemeClr val="tx1">
                      <a:lumMod val="75000"/>
                      <a:lumOff val="25000"/>
                    </a:schemeClr>
                  </a:solidFill>
                  <a:latin typeface="+mn-lt"/>
                  <a:cs typeface="Arial" pitchFamily="34" charset="0"/>
                </a:rPr>
                <a:t>Entropy</a:t>
              </a:r>
            </a:p>
          </p:txBody>
        </p:sp>
      </p:grpSp>
      <p:grpSp>
        <p:nvGrpSpPr>
          <p:cNvPr id="32" name="Group 67"/>
          <p:cNvGrpSpPr>
            <a:grpSpLocks/>
          </p:cNvGrpSpPr>
          <p:nvPr/>
        </p:nvGrpSpPr>
        <p:grpSpPr bwMode="auto">
          <a:xfrm>
            <a:off x="6518357" y="2852937"/>
            <a:ext cx="2661971" cy="1816908"/>
            <a:chOff x="3993" y="985"/>
            <a:chExt cx="1816" cy="1397"/>
          </a:xfrm>
        </p:grpSpPr>
        <p:pic>
          <p:nvPicPr>
            <p:cNvPr id="33" name="Picture 64" descr="Rankine_cycle_with_superheat"/>
            <p:cNvPicPr>
              <a:picLocks noChangeAspect="1" noChangeArrowheads="1"/>
            </p:cNvPicPr>
            <p:nvPr/>
          </p:nvPicPr>
          <p:blipFill>
            <a:blip r:embed="rId7">
              <a:extLst>
                <a:ext uri="{28A0092B-C50C-407E-A947-70E740481C1C}">
                  <a14:useLocalDpi xmlns:a14="http://schemas.microsoft.com/office/drawing/2010/main" val="0"/>
                </a:ext>
              </a:extLst>
            </a:blip>
            <a:srcRect l="5447" b="5893"/>
            <a:stretch>
              <a:fillRect/>
            </a:stretch>
          </p:blipFill>
          <p:spPr bwMode="auto">
            <a:xfrm>
              <a:off x="3997" y="985"/>
              <a:ext cx="1719" cy="1384"/>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46"/>
            <p:cNvSpPr txBox="1">
              <a:spLocks noChangeArrowheads="1"/>
            </p:cNvSpPr>
            <p:nvPr/>
          </p:nvSpPr>
          <p:spPr bwMode="auto">
            <a:xfrm>
              <a:off x="4347" y="987"/>
              <a:ext cx="10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algn="ctr" eaLnBrk="1" fontAlgn="auto" hangingPunct="1">
                <a:spcBef>
                  <a:spcPct val="50000"/>
                </a:spcBef>
                <a:spcAft>
                  <a:spcPts val="0"/>
                </a:spcAft>
                <a:defRPr/>
              </a:pPr>
              <a:r>
                <a:rPr lang="it-IT" sz="1200" b="0" kern="0" dirty="0" smtClean="0">
                  <a:solidFill>
                    <a:schemeClr val="tx1">
                      <a:lumMod val="75000"/>
                      <a:lumOff val="25000"/>
                    </a:schemeClr>
                  </a:solidFill>
                  <a:latin typeface="+mn-lt"/>
                  <a:cs typeface="Arial" pitchFamily="34" charset="0"/>
                </a:rPr>
                <a:t>Water / </a:t>
              </a:r>
              <a:r>
                <a:rPr lang="it-IT" sz="1200" b="0" kern="0" dirty="0" err="1" smtClean="0">
                  <a:solidFill>
                    <a:schemeClr val="tx1">
                      <a:lumMod val="75000"/>
                      <a:lumOff val="25000"/>
                    </a:schemeClr>
                  </a:solidFill>
                  <a:latin typeface="+mn-lt"/>
                  <a:cs typeface="Arial" pitchFamily="34" charset="0"/>
                </a:rPr>
                <a:t>steam</a:t>
              </a:r>
              <a:endParaRPr lang="en-GB" sz="1200" b="0" kern="0" dirty="0" smtClean="0">
                <a:solidFill>
                  <a:schemeClr val="tx1">
                    <a:lumMod val="75000"/>
                    <a:lumOff val="25000"/>
                  </a:schemeClr>
                </a:solidFill>
                <a:latin typeface="+mn-lt"/>
                <a:cs typeface="Arial" pitchFamily="34" charset="0"/>
              </a:endParaRPr>
            </a:p>
          </p:txBody>
        </p:sp>
        <p:sp>
          <p:nvSpPr>
            <p:cNvPr id="35" name="Text Box 62"/>
            <p:cNvSpPr txBox="1">
              <a:spLocks noChangeArrowheads="1"/>
            </p:cNvSpPr>
            <p:nvPr/>
          </p:nvSpPr>
          <p:spPr bwMode="auto">
            <a:xfrm rot="16200000">
              <a:off x="3734" y="1350"/>
              <a:ext cx="67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eaLnBrk="1" fontAlgn="auto" hangingPunct="1">
                <a:spcBef>
                  <a:spcPct val="50000"/>
                </a:spcBef>
                <a:spcAft>
                  <a:spcPts val="0"/>
                </a:spcAft>
                <a:defRPr/>
              </a:pPr>
              <a:r>
                <a:rPr lang="it-IT" sz="900" b="0" kern="0" dirty="0" smtClean="0">
                  <a:solidFill>
                    <a:schemeClr val="tx1">
                      <a:lumMod val="75000"/>
                      <a:lumOff val="25000"/>
                    </a:schemeClr>
                  </a:solidFill>
                  <a:latin typeface="+mn-lt"/>
                  <a:cs typeface="Arial" pitchFamily="34" charset="0"/>
                </a:rPr>
                <a:t>Temperature</a:t>
              </a:r>
              <a:endParaRPr lang="it-IT" sz="1100" b="0" kern="0" dirty="0" smtClean="0">
                <a:solidFill>
                  <a:schemeClr val="tx1">
                    <a:lumMod val="75000"/>
                    <a:lumOff val="25000"/>
                  </a:schemeClr>
                </a:solidFill>
                <a:latin typeface="+mn-lt"/>
                <a:cs typeface="Arial" pitchFamily="34" charset="0"/>
              </a:endParaRPr>
            </a:p>
          </p:txBody>
        </p:sp>
        <p:sp>
          <p:nvSpPr>
            <p:cNvPr id="36" name="Text Box 65"/>
            <p:cNvSpPr txBox="1">
              <a:spLocks noChangeArrowheads="1"/>
            </p:cNvSpPr>
            <p:nvPr/>
          </p:nvSpPr>
          <p:spPr bwMode="auto">
            <a:xfrm>
              <a:off x="5343" y="2205"/>
              <a:ext cx="46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eaLnBrk="1" fontAlgn="auto" hangingPunct="1">
                <a:spcBef>
                  <a:spcPct val="50000"/>
                </a:spcBef>
                <a:spcAft>
                  <a:spcPts val="0"/>
                </a:spcAft>
                <a:defRPr/>
              </a:pPr>
              <a:r>
                <a:rPr lang="en-US" sz="900" b="0" kern="0" dirty="0" smtClean="0">
                  <a:solidFill>
                    <a:schemeClr val="tx1">
                      <a:lumMod val="75000"/>
                      <a:lumOff val="25000"/>
                    </a:schemeClr>
                  </a:solidFill>
                  <a:latin typeface="+mn-lt"/>
                  <a:cs typeface="Arial" pitchFamily="34" charset="0"/>
                </a:rPr>
                <a:t>Entropy</a:t>
              </a:r>
            </a:p>
          </p:txBody>
        </p:sp>
      </p:grpSp>
      <p:sp>
        <p:nvSpPr>
          <p:cNvPr id="37" name="Freccia bidirezionale verticale 36"/>
          <p:cNvSpPr/>
          <p:nvPr/>
        </p:nvSpPr>
        <p:spPr>
          <a:xfrm>
            <a:off x="8748464" y="3282377"/>
            <a:ext cx="146584" cy="841839"/>
          </a:xfrm>
          <a:prstGeom prst="up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38" name="Connettore 1 37"/>
          <p:cNvCxnSpPr/>
          <p:nvPr/>
        </p:nvCxnSpPr>
        <p:spPr>
          <a:xfrm>
            <a:off x="8172547" y="3246750"/>
            <a:ext cx="698389"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8450064" y="4153313"/>
            <a:ext cx="448252" cy="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Ovale 39"/>
          <p:cNvSpPr/>
          <p:nvPr/>
        </p:nvSpPr>
        <p:spPr>
          <a:xfrm rot="-720000">
            <a:off x="7917235" y="3122422"/>
            <a:ext cx="633244" cy="113197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1" name="Text Box 46"/>
          <p:cNvSpPr txBox="1">
            <a:spLocks noChangeArrowheads="1"/>
          </p:cNvSpPr>
          <p:nvPr/>
        </p:nvSpPr>
        <p:spPr bwMode="auto">
          <a:xfrm>
            <a:off x="7178202" y="4679547"/>
            <a:ext cx="1492228" cy="2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000" b="1">
                <a:solidFill>
                  <a:schemeClr val="tx1"/>
                </a:solidFill>
                <a:latin typeface="Arial" pitchFamily="34" charset="0"/>
                <a:ea typeface="MS PGothic" pitchFamily="34" charset="-128"/>
              </a:defRPr>
            </a:lvl9pPr>
          </a:lstStyle>
          <a:p>
            <a:pPr algn="ctr" eaLnBrk="1" fontAlgn="auto" hangingPunct="1">
              <a:spcBef>
                <a:spcPct val="50000"/>
              </a:spcBef>
              <a:spcAft>
                <a:spcPts val="0"/>
              </a:spcAft>
              <a:defRPr/>
            </a:pPr>
            <a:r>
              <a:rPr lang="en-US" sz="1200" b="0" kern="0" dirty="0" smtClean="0">
                <a:solidFill>
                  <a:schemeClr val="tx1">
                    <a:lumMod val="75000"/>
                    <a:lumOff val="25000"/>
                  </a:schemeClr>
                </a:solidFill>
                <a:latin typeface="+mn-lt"/>
                <a:cs typeface="Arial" pitchFamily="34" charset="0"/>
              </a:rPr>
              <a:t>Organic fluid</a:t>
            </a:r>
          </a:p>
        </p:txBody>
      </p:sp>
      <p:sp>
        <p:nvSpPr>
          <p:cNvPr id="42" name="Ovale 41"/>
          <p:cNvSpPr/>
          <p:nvPr/>
        </p:nvSpPr>
        <p:spPr>
          <a:xfrm rot="20659231">
            <a:off x="8190394" y="5244695"/>
            <a:ext cx="413968" cy="8421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43" name="Connettore 1 42"/>
          <p:cNvCxnSpPr/>
          <p:nvPr/>
        </p:nvCxnSpPr>
        <p:spPr>
          <a:xfrm>
            <a:off x="8401445" y="5601687"/>
            <a:ext cx="576609"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8450676" y="5449479"/>
            <a:ext cx="52411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riangolo isoscele 44"/>
          <p:cNvSpPr/>
          <p:nvPr/>
        </p:nvSpPr>
        <p:spPr>
          <a:xfrm>
            <a:off x="8744902" y="5593221"/>
            <a:ext cx="243971" cy="964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Triangolo isoscele 45"/>
          <p:cNvSpPr/>
          <p:nvPr/>
        </p:nvSpPr>
        <p:spPr>
          <a:xfrm flipV="1">
            <a:off x="8744902" y="5342043"/>
            <a:ext cx="243971" cy="964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4436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dirty="0">
                <a:latin typeface="+mj-lt"/>
              </a:rPr>
              <a:t>Geothermal technology: </a:t>
            </a:r>
            <a:r>
              <a:rPr lang="en-US" dirty="0" smtClean="0">
                <a:latin typeface="+mj-lt"/>
              </a:rPr>
              <a:t>binary plant</a:t>
            </a:r>
            <a:endParaRPr lang="it-IT" dirty="0">
              <a:latin typeface="+mj-lt"/>
            </a:endParaRPr>
          </a:p>
        </p:txBody>
      </p:sp>
      <p:sp>
        <p:nvSpPr>
          <p:cNvPr id="4" name="CasellaDiTesto 3"/>
          <p:cNvSpPr txBox="1"/>
          <p:nvPr/>
        </p:nvSpPr>
        <p:spPr>
          <a:xfrm>
            <a:off x="812795" y="957549"/>
            <a:ext cx="7131017" cy="584775"/>
          </a:xfrm>
          <a:prstGeom prst="rect">
            <a:avLst/>
          </a:prstGeom>
          <a:noFill/>
        </p:spPr>
        <p:txBody>
          <a:bodyPr wrap="square" rtlCol="0">
            <a:spAutoFit/>
          </a:bodyPr>
          <a:lstStyle/>
          <a:p>
            <a:r>
              <a:rPr lang="it-IT" sz="3200" b="1" dirty="0" smtClean="0">
                <a:solidFill>
                  <a:schemeClr val="tx1">
                    <a:lumMod val="75000"/>
                    <a:lumOff val="25000"/>
                  </a:schemeClr>
                </a:solidFill>
              </a:rPr>
              <a:t>BINARY PLANT</a:t>
            </a:r>
            <a:endParaRPr lang="it-IT" sz="3200" b="1" dirty="0">
              <a:solidFill>
                <a:schemeClr val="tx1">
                  <a:lumMod val="75000"/>
                  <a:lumOff val="25000"/>
                </a:schemeClr>
              </a:solidFill>
            </a:endParaRPr>
          </a:p>
        </p:txBody>
      </p:sp>
      <p:grpSp>
        <p:nvGrpSpPr>
          <p:cNvPr id="155" name="Gruppo 154"/>
          <p:cNvGrpSpPr/>
          <p:nvPr/>
        </p:nvGrpSpPr>
        <p:grpSpPr>
          <a:xfrm>
            <a:off x="812795" y="1738832"/>
            <a:ext cx="6666763" cy="3110944"/>
            <a:chOff x="552542" y="1741037"/>
            <a:chExt cx="6202507" cy="2865461"/>
          </a:xfrm>
        </p:grpSpPr>
        <p:sp>
          <p:nvSpPr>
            <p:cNvPr id="156" name="Line 46"/>
            <p:cNvSpPr>
              <a:spLocks noChangeShapeType="1"/>
            </p:cNvSpPr>
            <p:nvPr/>
          </p:nvSpPr>
          <p:spPr bwMode="auto">
            <a:xfrm flipV="1">
              <a:off x="2848679" y="2405855"/>
              <a:ext cx="369249" cy="1589"/>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57" name="Line 46"/>
            <p:cNvSpPr>
              <a:spLocks noChangeShapeType="1"/>
            </p:cNvSpPr>
            <p:nvPr/>
          </p:nvSpPr>
          <p:spPr bwMode="auto">
            <a:xfrm>
              <a:off x="1916178" y="3001169"/>
              <a:ext cx="1301750" cy="0"/>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58" name="Line 6"/>
            <p:cNvSpPr>
              <a:spLocks noChangeShapeType="1"/>
            </p:cNvSpPr>
            <p:nvPr/>
          </p:nvSpPr>
          <p:spPr bwMode="auto">
            <a:xfrm>
              <a:off x="990692" y="2392324"/>
              <a:ext cx="0" cy="430212"/>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59" name="Line 7"/>
            <p:cNvSpPr>
              <a:spLocks noChangeShapeType="1"/>
            </p:cNvSpPr>
            <p:nvPr/>
          </p:nvSpPr>
          <p:spPr bwMode="auto">
            <a:xfrm>
              <a:off x="971641" y="2393911"/>
              <a:ext cx="1435755" cy="4008"/>
            </a:xfrm>
            <a:prstGeom prst="line">
              <a:avLst/>
            </a:prstGeom>
            <a:noFill/>
            <a:ln w="444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0" name="Line 8"/>
            <p:cNvSpPr>
              <a:spLocks noChangeShapeType="1"/>
            </p:cNvSpPr>
            <p:nvPr/>
          </p:nvSpPr>
          <p:spPr bwMode="auto">
            <a:xfrm>
              <a:off x="990692" y="3022561"/>
              <a:ext cx="0" cy="390525"/>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161" name="Group 9"/>
            <p:cNvGrpSpPr>
              <a:grpSpLocks/>
            </p:cNvGrpSpPr>
            <p:nvPr/>
          </p:nvGrpSpPr>
          <p:grpSpPr bwMode="auto">
            <a:xfrm>
              <a:off x="911317" y="2828886"/>
              <a:ext cx="155575" cy="188913"/>
              <a:chOff x="846" y="2482"/>
              <a:chExt cx="76" cy="85"/>
            </a:xfrm>
          </p:grpSpPr>
          <p:sp>
            <p:nvSpPr>
              <p:cNvPr id="249" name="AutoShape 10"/>
              <p:cNvSpPr>
                <a:spLocks noChangeArrowheads="1"/>
              </p:cNvSpPr>
              <p:nvPr/>
            </p:nvSpPr>
            <p:spPr bwMode="auto">
              <a:xfrm>
                <a:off x="846" y="2520"/>
                <a:ext cx="76" cy="47"/>
              </a:xfrm>
              <a:prstGeom prst="triangle">
                <a:avLst>
                  <a:gd name="adj" fmla="val 50000"/>
                </a:avLst>
              </a:prstGeom>
              <a:solidFill>
                <a:schemeClr val="bg1"/>
              </a:solidFill>
              <a:ln w="190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250" name="AutoShape 11"/>
              <p:cNvSpPr>
                <a:spLocks noChangeArrowheads="1"/>
              </p:cNvSpPr>
              <p:nvPr/>
            </p:nvSpPr>
            <p:spPr bwMode="auto">
              <a:xfrm rot="10800000">
                <a:off x="846" y="2482"/>
                <a:ext cx="76" cy="41"/>
              </a:xfrm>
              <a:prstGeom prst="triangle">
                <a:avLst>
                  <a:gd name="adj" fmla="val 50000"/>
                </a:avLst>
              </a:prstGeom>
              <a:solidFill>
                <a:schemeClr val="bg1"/>
              </a:solidFill>
              <a:ln w="190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grpSp>
        <p:grpSp>
          <p:nvGrpSpPr>
            <p:cNvPr id="162" name="Group 18"/>
            <p:cNvGrpSpPr>
              <a:grpSpLocks/>
            </p:cNvGrpSpPr>
            <p:nvPr/>
          </p:nvGrpSpPr>
          <p:grpSpPr bwMode="auto">
            <a:xfrm>
              <a:off x="552542" y="3197186"/>
              <a:ext cx="844550" cy="393700"/>
              <a:chOff x="312" y="1824"/>
              <a:chExt cx="532" cy="248"/>
            </a:xfrm>
          </p:grpSpPr>
          <p:sp>
            <p:nvSpPr>
              <p:cNvPr id="236" name="Line 19"/>
              <p:cNvSpPr>
                <a:spLocks noChangeShapeType="1"/>
              </p:cNvSpPr>
              <p:nvPr/>
            </p:nvSpPr>
            <p:spPr bwMode="auto">
              <a:xfrm>
                <a:off x="508" y="1826"/>
                <a:ext cx="0" cy="246"/>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7" name="Line 20"/>
              <p:cNvSpPr>
                <a:spLocks noChangeShapeType="1"/>
              </p:cNvSpPr>
              <p:nvPr/>
            </p:nvSpPr>
            <p:spPr bwMode="auto">
              <a:xfrm>
                <a:off x="660" y="1824"/>
                <a:ext cx="0" cy="246"/>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8" name="Line 21"/>
              <p:cNvSpPr>
                <a:spLocks noChangeShapeType="1"/>
              </p:cNvSpPr>
              <p:nvPr/>
            </p:nvSpPr>
            <p:spPr bwMode="auto">
              <a:xfrm>
                <a:off x="312" y="1830"/>
                <a:ext cx="204" cy="0"/>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9" name="Line 22"/>
              <p:cNvSpPr>
                <a:spLocks noChangeShapeType="1"/>
              </p:cNvSpPr>
              <p:nvPr/>
            </p:nvSpPr>
            <p:spPr bwMode="auto">
              <a:xfrm>
                <a:off x="652" y="1830"/>
                <a:ext cx="192" cy="0"/>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0" name="Line 23"/>
              <p:cNvSpPr>
                <a:spLocks noChangeShapeType="1"/>
              </p:cNvSpPr>
              <p:nvPr/>
            </p:nvSpPr>
            <p:spPr bwMode="auto">
              <a:xfrm rot="5400000">
                <a:off x="360" y="1832"/>
                <a:ext cx="48" cy="48"/>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1" name="Line 24"/>
              <p:cNvSpPr>
                <a:spLocks noChangeShapeType="1"/>
              </p:cNvSpPr>
              <p:nvPr/>
            </p:nvSpPr>
            <p:spPr bwMode="auto">
              <a:xfrm rot="5400000">
                <a:off x="434" y="1910"/>
                <a:ext cx="72" cy="72"/>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2" name="Line 25"/>
              <p:cNvSpPr>
                <a:spLocks noChangeShapeType="1"/>
              </p:cNvSpPr>
              <p:nvPr/>
            </p:nvSpPr>
            <p:spPr bwMode="auto">
              <a:xfrm flipH="1">
                <a:off x="658" y="1830"/>
                <a:ext cx="94" cy="94"/>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3" name="Line 26"/>
              <p:cNvSpPr>
                <a:spLocks noChangeShapeType="1"/>
              </p:cNvSpPr>
              <p:nvPr/>
            </p:nvSpPr>
            <p:spPr bwMode="auto">
              <a:xfrm flipH="1">
                <a:off x="660" y="1834"/>
                <a:ext cx="134" cy="134"/>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4" name="Line 27"/>
              <p:cNvSpPr>
                <a:spLocks noChangeShapeType="1"/>
              </p:cNvSpPr>
              <p:nvPr/>
            </p:nvSpPr>
            <p:spPr bwMode="auto">
              <a:xfrm rot="5400000">
                <a:off x="384" y="1836"/>
                <a:ext cx="80" cy="80"/>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5" name="Line 28"/>
              <p:cNvSpPr>
                <a:spLocks noChangeShapeType="1"/>
              </p:cNvSpPr>
              <p:nvPr/>
            </p:nvSpPr>
            <p:spPr bwMode="auto">
              <a:xfrm rot="5400000">
                <a:off x="466" y="1966"/>
                <a:ext cx="48" cy="48"/>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6" name="Line 29"/>
              <p:cNvSpPr>
                <a:spLocks noChangeShapeType="1"/>
              </p:cNvSpPr>
              <p:nvPr/>
            </p:nvSpPr>
            <p:spPr bwMode="auto">
              <a:xfrm rot="5400000">
                <a:off x="408" y="1858"/>
                <a:ext cx="92" cy="92"/>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7" name="Line 30"/>
              <p:cNvSpPr>
                <a:spLocks noChangeShapeType="1"/>
              </p:cNvSpPr>
              <p:nvPr/>
            </p:nvSpPr>
            <p:spPr bwMode="auto">
              <a:xfrm flipH="1">
                <a:off x="654" y="1838"/>
                <a:ext cx="46" cy="46"/>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48" name="Line 31"/>
              <p:cNvSpPr>
                <a:spLocks noChangeShapeType="1"/>
              </p:cNvSpPr>
              <p:nvPr/>
            </p:nvSpPr>
            <p:spPr bwMode="auto">
              <a:xfrm flipH="1">
                <a:off x="660" y="1838"/>
                <a:ext cx="180" cy="180"/>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grpSp>
          <p:nvGrpSpPr>
            <p:cNvPr id="163" name="Group 32"/>
            <p:cNvGrpSpPr>
              <a:grpSpLocks/>
            </p:cNvGrpSpPr>
            <p:nvPr/>
          </p:nvGrpSpPr>
          <p:grpSpPr bwMode="auto">
            <a:xfrm>
              <a:off x="1453497" y="4212798"/>
              <a:ext cx="844550" cy="393700"/>
              <a:chOff x="312" y="1824"/>
              <a:chExt cx="532" cy="248"/>
            </a:xfrm>
          </p:grpSpPr>
          <p:sp>
            <p:nvSpPr>
              <p:cNvPr id="223" name="Line 33"/>
              <p:cNvSpPr>
                <a:spLocks noChangeShapeType="1"/>
              </p:cNvSpPr>
              <p:nvPr/>
            </p:nvSpPr>
            <p:spPr bwMode="auto">
              <a:xfrm>
                <a:off x="508" y="1826"/>
                <a:ext cx="0" cy="246"/>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4" name="Line 34"/>
              <p:cNvSpPr>
                <a:spLocks noChangeShapeType="1"/>
              </p:cNvSpPr>
              <p:nvPr/>
            </p:nvSpPr>
            <p:spPr bwMode="auto">
              <a:xfrm>
                <a:off x="660" y="1824"/>
                <a:ext cx="0" cy="246"/>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5" name="Line 35"/>
              <p:cNvSpPr>
                <a:spLocks noChangeShapeType="1"/>
              </p:cNvSpPr>
              <p:nvPr/>
            </p:nvSpPr>
            <p:spPr bwMode="auto">
              <a:xfrm>
                <a:off x="312" y="1830"/>
                <a:ext cx="204" cy="0"/>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6" name="Line 36"/>
              <p:cNvSpPr>
                <a:spLocks noChangeShapeType="1"/>
              </p:cNvSpPr>
              <p:nvPr/>
            </p:nvSpPr>
            <p:spPr bwMode="auto">
              <a:xfrm>
                <a:off x="652" y="1830"/>
                <a:ext cx="192" cy="0"/>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7" name="Line 37"/>
              <p:cNvSpPr>
                <a:spLocks noChangeShapeType="1"/>
              </p:cNvSpPr>
              <p:nvPr/>
            </p:nvSpPr>
            <p:spPr bwMode="auto">
              <a:xfrm rot="5400000">
                <a:off x="360" y="1832"/>
                <a:ext cx="48" cy="48"/>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8" name="Line 38"/>
              <p:cNvSpPr>
                <a:spLocks noChangeShapeType="1"/>
              </p:cNvSpPr>
              <p:nvPr/>
            </p:nvSpPr>
            <p:spPr bwMode="auto">
              <a:xfrm rot="5400000">
                <a:off x="434" y="1910"/>
                <a:ext cx="72" cy="72"/>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9" name="Line 39"/>
              <p:cNvSpPr>
                <a:spLocks noChangeShapeType="1"/>
              </p:cNvSpPr>
              <p:nvPr/>
            </p:nvSpPr>
            <p:spPr bwMode="auto">
              <a:xfrm flipH="1">
                <a:off x="658" y="1830"/>
                <a:ext cx="94" cy="94"/>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0" name="Line 40"/>
              <p:cNvSpPr>
                <a:spLocks noChangeShapeType="1"/>
              </p:cNvSpPr>
              <p:nvPr/>
            </p:nvSpPr>
            <p:spPr bwMode="auto">
              <a:xfrm flipH="1">
                <a:off x="660" y="1834"/>
                <a:ext cx="134" cy="134"/>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1" name="Line 41"/>
              <p:cNvSpPr>
                <a:spLocks noChangeShapeType="1"/>
              </p:cNvSpPr>
              <p:nvPr/>
            </p:nvSpPr>
            <p:spPr bwMode="auto">
              <a:xfrm rot="5400000">
                <a:off x="384" y="1836"/>
                <a:ext cx="80" cy="80"/>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2" name="Line 42"/>
              <p:cNvSpPr>
                <a:spLocks noChangeShapeType="1"/>
              </p:cNvSpPr>
              <p:nvPr/>
            </p:nvSpPr>
            <p:spPr bwMode="auto">
              <a:xfrm rot="5400000">
                <a:off x="466" y="1966"/>
                <a:ext cx="48" cy="48"/>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3" name="Line 43"/>
              <p:cNvSpPr>
                <a:spLocks noChangeShapeType="1"/>
              </p:cNvSpPr>
              <p:nvPr/>
            </p:nvSpPr>
            <p:spPr bwMode="auto">
              <a:xfrm rot="5400000">
                <a:off x="408" y="1858"/>
                <a:ext cx="92" cy="92"/>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4" name="Line 44"/>
              <p:cNvSpPr>
                <a:spLocks noChangeShapeType="1"/>
              </p:cNvSpPr>
              <p:nvPr/>
            </p:nvSpPr>
            <p:spPr bwMode="auto">
              <a:xfrm flipH="1">
                <a:off x="654" y="1838"/>
                <a:ext cx="46" cy="46"/>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5" name="Line 45"/>
              <p:cNvSpPr>
                <a:spLocks noChangeShapeType="1"/>
              </p:cNvSpPr>
              <p:nvPr/>
            </p:nvSpPr>
            <p:spPr bwMode="auto">
              <a:xfrm flipH="1">
                <a:off x="660" y="1838"/>
                <a:ext cx="180" cy="180"/>
              </a:xfrm>
              <a:prstGeom prst="line">
                <a:avLst/>
              </a:prstGeom>
              <a:noFill/>
              <a:ln w="127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164" name="Line 16"/>
            <p:cNvSpPr>
              <a:spLocks noChangeShapeType="1"/>
            </p:cNvSpPr>
            <p:nvPr/>
          </p:nvSpPr>
          <p:spPr bwMode="auto">
            <a:xfrm flipH="1">
              <a:off x="1887970" y="2996895"/>
              <a:ext cx="2896" cy="1455445"/>
            </a:xfrm>
            <a:prstGeom prst="line">
              <a:avLst/>
            </a:prstGeom>
            <a:noFill/>
            <a:ln w="44450">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5" name="Line 633"/>
            <p:cNvSpPr>
              <a:spLocks noChangeShapeType="1"/>
            </p:cNvSpPr>
            <p:nvPr/>
          </p:nvSpPr>
          <p:spPr bwMode="auto">
            <a:xfrm>
              <a:off x="2622713" y="3486820"/>
              <a:ext cx="1503265" cy="124"/>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6" name="Line 443"/>
            <p:cNvSpPr>
              <a:spLocks noChangeShapeType="1"/>
            </p:cNvSpPr>
            <p:nvPr/>
          </p:nvSpPr>
          <p:spPr bwMode="auto">
            <a:xfrm flipH="1">
              <a:off x="2628084" y="1831180"/>
              <a:ext cx="5644" cy="1652465"/>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7" name="Line 438"/>
            <p:cNvSpPr>
              <a:spLocks noChangeShapeType="1"/>
            </p:cNvSpPr>
            <p:nvPr/>
          </p:nvSpPr>
          <p:spPr bwMode="auto">
            <a:xfrm>
              <a:off x="4528296" y="1831181"/>
              <a:ext cx="0" cy="191696"/>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8" name="Line 485"/>
            <p:cNvSpPr>
              <a:spLocks noChangeShapeType="1"/>
            </p:cNvSpPr>
            <p:nvPr/>
          </p:nvSpPr>
          <p:spPr bwMode="auto">
            <a:xfrm>
              <a:off x="2622713" y="1811103"/>
              <a:ext cx="1923093" cy="8489"/>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69" name="Line 15"/>
            <p:cNvSpPr>
              <a:spLocks noChangeShapeType="1"/>
            </p:cNvSpPr>
            <p:nvPr/>
          </p:nvSpPr>
          <p:spPr bwMode="auto">
            <a:xfrm flipH="1" flipV="1">
              <a:off x="3217928" y="2405856"/>
              <a:ext cx="0" cy="595313"/>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170" name="グループ化 126"/>
            <p:cNvGrpSpPr>
              <a:grpSpLocks/>
            </p:cNvGrpSpPr>
            <p:nvPr/>
          </p:nvGrpSpPr>
          <p:grpSpPr bwMode="auto">
            <a:xfrm>
              <a:off x="2417828" y="2189956"/>
              <a:ext cx="431800" cy="431800"/>
              <a:chOff x="-972616" y="4006701"/>
              <a:chExt cx="431800" cy="431800"/>
            </a:xfrm>
          </p:grpSpPr>
          <p:sp>
            <p:nvSpPr>
              <p:cNvPr id="219" name="Rectangle 448"/>
              <p:cNvSpPr>
                <a:spLocks noChangeArrowheads="1"/>
              </p:cNvSpPr>
              <p:nvPr/>
            </p:nvSpPr>
            <p:spPr bwMode="auto">
              <a:xfrm>
                <a:off x="-972616" y="4006701"/>
                <a:ext cx="431800" cy="431800"/>
              </a:xfrm>
              <a:prstGeom prst="rect">
                <a:avLst/>
              </a:prstGeom>
              <a:solidFill>
                <a:schemeClr val="bg1"/>
              </a:solidFill>
              <a:ln w="2540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3522" tIns="5208" rIns="43522" bIns="5208" anchor="ct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220" name="Line 450"/>
              <p:cNvSpPr>
                <a:spLocks noChangeShapeType="1"/>
              </p:cNvSpPr>
              <p:nvPr/>
            </p:nvSpPr>
            <p:spPr bwMode="auto">
              <a:xfrm>
                <a:off x="-864264" y="4094959"/>
                <a:ext cx="216045" cy="257847"/>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1" name="Line 451"/>
              <p:cNvSpPr>
                <a:spLocks noChangeShapeType="1"/>
              </p:cNvSpPr>
              <p:nvPr/>
            </p:nvSpPr>
            <p:spPr bwMode="auto">
              <a:xfrm flipH="1">
                <a:off x="-971667" y="4094959"/>
                <a:ext cx="108229" cy="129066"/>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22" name="Line 452"/>
              <p:cNvSpPr>
                <a:spLocks noChangeShapeType="1"/>
              </p:cNvSpPr>
              <p:nvPr/>
            </p:nvSpPr>
            <p:spPr bwMode="auto">
              <a:xfrm flipH="1">
                <a:off x="-649045" y="4224025"/>
                <a:ext cx="108229" cy="129066"/>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grpSp>
          <p:nvGrpSpPr>
            <p:cNvPr id="171" name="グループ化 133"/>
            <p:cNvGrpSpPr>
              <a:grpSpLocks/>
            </p:cNvGrpSpPr>
            <p:nvPr/>
          </p:nvGrpSpPr>
          <p:grpSpPr bwMode="auto">
            <a:xfrm>
              <a:off x="2417828" y="2772569"/>
              <a:ext cx="431800" cy="431800"/>
              <a:chOff x="-972616" y="5013176"/>
              <a:chExt cx="431800" cy="431800"/>
            </a:xfrm>
          </p:grpSpPr>
          <p:sp>
            <p:nvSpPr>
              <p:cNvPr id="215" name="Rectangle 454"/>
              <p:cNvSpPr>
                <a:spLocks noChangeArrowheads="1"/>
              </p:cNvSpPr>
              <p:nvPr/>
            </p:nvSpPr>
            <p:spPr bwMode="auto">
              <a:xfrm flipH="1">
                <a:off x="-972616" y="5013176"/>
                <a:ext cx="431800" cy="431800"/>
              </a:xfrm>
              <a:prstGeom prst="rect">
                <a:avLst/>
              </a:prstGeom>
              <a:solidFill>
                <a:schemeClr val="bg1"/>
              </a:solidFill>
              <a:ln w="2540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3522" tIns="5208" rIns="43522" bIns="5208" anchor="ct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216" name="Line 456"/>
              <p:cNvSpPr>
                <a:spLocks noChangeShapeType="1"/>
              </p:cNvSpPr>
              <p:nvPr/>
            </p:nvSpPr>
            <p:spPr bwMode="auto">
              <a:xfrm flipH="1">
                <a:off x="-865213" y="5101434"/>
                <a:ext cx="216045" cy="257847"/>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17" name="Line 457"/>
              <p:cNvSpPr>
                <a:spLocks noChangeShapeType="1"/>
              </p:cNvSpPr>
              <p:nvPr/>
            </p:nvSpPr>
            <p:spPr bwMode="auto">
              <a:xfrm>
                <a:off x="-649994" y="5101434"/>
                <a:ext cx="108229" cy="129066"/>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18" name="Line 458"/>
              <p:cNvSpPr>
                <a:spLocks noChangeShapeType="1"/>
              </p:cNvSpPr>
              <p:nvPr/>
            </p:nvSpPr>
            <p:spPr bwMode="auto">
              <a:xfrm>
                <a:off x="-972616" y="5230500"/>
                <a:ext cx="108229" cy="129066"/>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172" name="Line 434"/>
            <p:cNvSpPr>
              <a:spLocks noChangeShapeType="1"/>
            </p:cNvSpPr>
            <p:nvPr/>
          </p:nvSpPr>
          <p:spPr bwMode="auto">
            <a:xfrm flipV="1">
              <a:off x="6529452" y="2082315"/>
              <a:ext cx="0" cy="360362"/>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73" name="Line 435"/>
            <p:cNvSpPr>
              <a:spLocks noChangeShapeType="1"/>
            </p:cNvSpPr>
            <p:nvPr/>
          </p:nvSpPr>
          <p:spPr bwMode="auto">
            <a:xfrm flipV="1">
              <a:off x="5881752" y="2082315"/>
              <a:ext cx="0" cy="360362"/>
            </a:xfrm>
            <a:prstGeom prst="line">
              <a:avLst/>
            </a:prstGeom>
            <a:noFill/>
            <a:ln w="317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74" name="Rectangle 436"/>
            <p:cNvSpPr>
              <a:spLocks noChangeArrowheads="1"/>
            </p:cNvSpPr>
            <p:nvPr/>
          </p:nvSpPr>
          <p:spPr bwMode="auto">
            <a:xfrm>
              <a:off x="5810314" y="2393465"/>
              <a:ext cx="792163" cy="792162"/>
            </a:xfrm>
            <a:prstGeom prst="rect">
              <a:avLst/>
            </a:prstGeom>
            <a:solidFill>
              <a:schemeClr val="bg1"/>
            </a:solidFill>
            <a:ln w="317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3522" tIns="5208" rIns="43522" bIns="5208" anchor="ct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175" name="Line 472"/>
            <p:cNvSpPr>
              <a:spLocks noChangeShapeType="1"/>
            </p:cNvSpPr>
            <p:nvPr/>
          </p:nvSpPr>
          <p:spPr bwMode="auto">
            <a:xfrm flipH="1">
              <a:off x="6159327" y="2681714"/>
              <a:ext cx="284399" cy="141325"/>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176" name="Group 474"/>
            <p:cNvGrpSpPr>
              <a:grpSpLocks/>
            </p:cNvGrpSpPr>
            <p:nvPr/>
          </p:nvGrpSpPr>
          <p:grpSpPr bwMode="auto">
            <a:xfrm>
              <a:off x="5953189" y="2148990"/>
              <a:ext cx="504825" cy="193675"/>
              <a:chOff x="2608" y="2802"/>
              <a:chExt cx="906" cy="348"/>
            </a:xfrm>
          </p:grpSpPr>
          <p:grpSp>
            <p:nvGrpSpPr>
              <p:cNvPr id="209" name="Group 475"/>
              <p:cNvGrpSpPr>
                <a:grpSpLocks/>
              </p:cNvGrpSpPr>
              <p:nvPr/>
            </p:nvGrpSpPr>
            <p:grpSpPr bwMode="auto">
              <a:xfrm>
                <a:off x="3061" y="2802"/>
                <a:ext cx="453" cy="348"/>
                <a:chOff x="3061" y="2802"/>
                <a:chExt cx="453" cy="348"/>
              </a:xfrm>
            </p:grpSpPr>
            <p:sp>
              <p:nvSpPr>
                <p:cNvPr id="213" name="Freeform 476"/>
                <p:cNvSpPr>
                  <a:spLocks/>
                </p:cNvSpPr>
                <p:nvPr/>
              </p:nvSpPr>
              <p:spPr bwMode="auto">
                <a:xfrm>
                  <a:off x="3061" y="2802"/>
                  <a:ext cx="453" cy="174"/>
                </a:xfrm>
                <a:custGeom>
                  <a:avLst/>
                  <a:gdLst>
                    <a:gd name="T0" fmla="*/ 0 w 453"/>
                    <a:gd name="T1" fmla="*/ 174 h 174"/>
                    <a:gd name="T2" fmla="*/ 453 w 453"/>
                    <a:gd name="T3" fmla="*/ 174 h 174"/>
                    <a:gd name="T4" fmla="*/ 0 60000 65536"/>
                    <a:gd name="T5" fmla="*/ 0 60000 65536"/>
                  </a:gdLst>
                  <a:ahLst/>
                  <a:cxnLst>
                    <a:cxn ang="T4">
                      <a:pos x="T0" y="T1"/>
                    </a:cxn>
                    <a:cxn ang="T5">
                      <a:pos x="T2" y="T3"/>
                    </a:cxn>
                  </a:cxnLst>
                  <a:rect l="0" t="0" r="r" b="b"/>
                  <a:pathLst>
                    <a:path w="453" h="174">
                      <a:moveTo>
                        <a:pt x="0" y="174"/>
                      </a:moveTo>
                      <a:cubicBezTo>
                        <a:pt x="215" y="87"/>
                        <a:pt x="430" y="0"/>
                        <a:pt x="453" y="174"/>
                      </a:cubicBezTo>
                    </a:path>
                  </a:pathLst>
                </a:custGeom>
                <a:noFill/>
                <a:ln w="31750" cap="flat" cmpd="sng">
                  <a:solidFill>
                    <a:schemeClr val="tx1">
                      <a:lumMod val="65000"/>
                      <a:lumOff val="35000"/>
                    </a:schemeClr>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14" name="Freeform 477"/>
                <p:cNvSpPr>
                  <a:spLocks/>
                </p:cNvSpPr>
                <p:nvPr/>
              </p:nvSpPr>
              <p:spPr bwMode="auto">
                <a:xfrm flipV="1">
                  <a:off x="3061" y="2976"/>
                  <a:ext cx="453" cy="174"/>
                </a:xfrm>
                <a:custGeom>
                  <a:avLst/>
                  <a:gdLst>
                    <a:gd name="T0" fmla="*/ 0 w 453"/>
                    <a:gd name="T1" fmla="*/ 174 h 174"/>
                    <a:gd name="T2" fmla="*/ 453 w 453"/>
                    <a:gd name="T3" fmla="*/ 174 h 174"/>
                    <a:gd name="T4" fmla="*/ 0 60000 65536"/>
                    <a:gd name="T5" fmla="*/ 0 60000 65536"/>
                  </a:gdLst>
                  <a:ahLst/>
                  <a:cxnLst>
                    <a:cxn ang="T4">
                      <a:pos x="T0" y="T1"/>
                    </a:cxn>
                    <a:cxn ang="T5">
                      <a:pos x="T2" y="T3"/>
                    </a:cxn>
                  </a:cxnLst>
                  <a:rect l="0" t="0" r="r" b="b"/>
                  <a:pathLst>
                    <a:path w="453" h="174">
                      <a:moveTo>
                        <a:pt x="0" y="174"/>
                      </a:moveTo>
                      <a:cubicBezTo>
                        <a:pt x="215" y="87"/>
                        <a:pt x="430" y="0"/>
                        <a:pt x="453" y="174"/>
                      </a:cubicBezTo>
                    </a:path>
                  </a:pathLst>
                </a:custGeom>
                <a:noFill/>
                <a:ln w="31750" cap="flat" cmpd="sng">
                  <a:solidFill>
                    <a:schemeClr val="tx1">
                      <a:lumMod val="65000"/>
                      <a:lumOff val="35000"/>
                    </a:schemeClr>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grpSp>
            <p:nvGrpSpPr>
              <p:cNvPr id="210" name="Group 478"/>
              <p:cNvGrpSpPr>
                <a:grpSpLocks/>
              </p:cNvGrpSpPr>
              <p:nvPr/>
            </p:nvGrpSpPr>
            <p:grpSpPr bwMode="auto">
              <a:xfrm flipH="1">
                <a:off x="2608" y="2802"/>
                <a:ext cx="453" cy="348"/>
                <a:chOff x="3061" y="2802"/>
                <a:chExt cx="453" cy="348"/>
              </a:xfrm>
            </p:grpSpPr>
            <p:sp>
              <p:nvSpPr>
                <p:cNvPr id="211" name="Freeform 479"/>
                <p:cNvSpPr>
                  <a:spLocks/>
                </p:cNvSpPr>
                <p:nvPr/>
              </p:nvSpPr>
              <p:spPr bwMode="auto">
                <a:xfrm>
                  <a:off x="3061" y="2802"/>
                  <a:ext cx="453" cy="174"/>
                </a:xfrm>
                <a:custGeom>
                  <a:avLst/>
                  <a:gdLst>
                    <a:gd name="T0" fmla="*/ 0 w 453"/>
                    <a:gd name="T1" fmla="*/ 174 h 174"/>
                    <a:gd name="T2" fmla="*/ 453 w 453"/>
                    <a:gd name="T3" fmla="*/ 174 h 174"/>
                    <a:gd name="T4" fmla="*/ 0 60000 65536"/>
                    <a:gd name="T5" fmla="*/ 0 60000 65536"/>
                  </a:gdLst>
                  <a:ahLst/>
                  <a:cxnLst>
                    <a:cxn ang="T4">
                      <a:pos x="T0" y="T1"/>
                    </a:cxn>
                    <a:cxn ang="T5">
                      <a:pos x="T2" y="T3"/>
                    </a:cxn>
                  </a:cxnLst>
                  <a:rect l="0" t="0" r="r" b="b"/>
                  <a:pathLst>
                    <a:path w="453" h="174">
                      <a:moveTo>
                        <a:pt x="0" y="174"/>
                      </a:moveTo>
                      <a:cubicBezTo>
                        <a:pt x="215" y="87"/>
                        <a:pt x="430" y="0"/>
                        <a:pt x="453" y="174"/>
                      </a:cubicBezTo>
                    </a:path>
                  </a:pathLst>
                </a:custGeom>
                <a:noFill/>
                <a:ln w="31750" cap="flat" cmpd="sng">
                  <a:solidFill>
                    <a:schemeClr val="tx1">
                      <a:lumMod val="65000"/>
                      <a:lumOff val="35000"/>
                    </a:schemeClr>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12" name="Freeform 480"/>
                <p:cNvSpPr>
                  <a:spLocks/>
                </p:cNvSpPr>
                <p:nvPr/>
              </p:nvSpPr>
              <p:spPr bwMode="auto">
                <a:xfrm flipV="1">
                  <a:off x="3061" y="2976"/>
                  <a:ext cx="453" cy="174"/>
                </a:xfrm>
                <a:custGeom>
                  <a:avLst/>
                  <a:gdLst>
                    <a:gd name="T0" fmla="*/ 0 w 453"/>
                    <a:gd name="T1" fmla="*/ 174 h 174"/>
                    <a:gd name="T2" fmla="*/ 453 w 453"/>
                    <a:gd name="T3" fmla="*/ 174 h 174"/>
                    <a:gd name="T4" fmla="*/ 0 60000 65536"/>
                    <a:gd name="T5" fmla="*/ 0 60000 65536"/>
                  </a:gdLst>
                  <a:ahLst/>
                  <a:cxnLst>
                    <a:cxn ang="T4">
                      <a:pos x="T0" y="T1"/>
                    </a:cxn>
                    <a:cxn ang="T5">
                      <a:pos x="T2" y="T3"/>
                    </a:cxn>
                  </a:cxnLst>
                  <a:rect l="0" t="0" r="r" b="b"/>
                  <a:pathLst>
                    <a:path w="453" h="174">
                      <a:moveTo>
                        <a:pt x="0" y="174"/>
                      </a:moveTo>
                      <a:cubicBezTo>
                        <a:pt x="215" y="87"/>
                        <a:pt x="430" y="0"/>
                        <a:pt x="453" y="174"/>
                      </a:cubicBezTo>
                    </a:path>
                  </a:pathLst>
                </a:custGeom>
                <a:noFill/>
                <a:ln w="31750" cap="flat" cmpd="sng">
                  <a:solidFill>
                    <a:schemeClr val="tx1">
                      <a:lumMod val="65000"/>
                      <a:lumOff val="35000"/>
                    </a:schemeClr>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grpSp>
        <p:sp>
          <p:nvSpPr>
            <p:cNvPr id="177" name="Line 500"/>
            <p:cNvSpPr>
              <a:spLocks noChangeShapeType="1"/>
            </p:cNvSpPr>
            <p:nvPr/>
          </p:nvSpPr>
          <p:spPr bwMode="auto">
            <a:xfrm>
              <a:off x="5794439" y="2690019"/>
              <a:ext cx="649288" cy="0"/>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78" name="Line 598"/>
            <p:cNvSpPr>
              <a:spLocks noChangeShapeType="1"/>
            </p:cNvSpPr>
            <p:nvPr/>
          </p:nvSpPr>
          <p:spPr bwMode="auto">
            <a:xfrm flipH="1" flipV="1">
              <a:off x="6156389" y="2804627"/>
              <a:ext cx="287338" cy="165100"/>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79" name="Line 470"/>
            <p:cNvSpPr>
              <a:spLocks noChangeShapeType="1"/>
            </p:cNvSpPr>
            <p:nvPr/>
          </p:nvSpPr>
          <p:spPr bwMode="auto">
            <a:xfrm>
              <a:off x="4910202" y="2690019"/>
              <a:ext cx="898523" cy="0"/>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80" name="Line 431"/>
            <p:cNvSpPr>
              <a:spLocks noChangeShapeType="1"/>
            </p:cNvSpPr>
            <p:nvPr/>
          </p:nvSpPr>
          <p:spPr bwMode="auto">
            <a:xfrm flipV="1">
              <a:off x="4125978" y="2994695"/>
              <a:ext cx="2332036" cy="6474"/>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181" name="Group 462"/>
            <p:cNvGrpSpPr>
              <a:grpSpLocks/>
            </p:cNvGrpSpPr>
            <p:nvPr/>
          </p:nvGrpSpPr>
          <p:grpSpPr bwMode="auto">
            <a:xfrm flipH="1">
              <a:off x="4610165" y="2845594"/>
              <a:ext cx="300038" cy="300037"/>
              <a:chOff x="3246" y="3398"/>
              <a:chExt cx="234" cy="234"/>
            </a:xfrm>
          </p:grpSpPr>
          <p:sp>
            <p:nvSpPr>
              <p:cNvPr id="207" name="Oval 463"/>
              <p:cNvSpPr>
                <a:spLocks noChangeArrowheads="1"/>
              </p:cNvSpPr>
              <p:nvPr/>
            </p:nvSpPr>
            <p:spPr bwMode="auto">
              <a:xfrm>
                <a:off x="3246" y="3398"/>
                <a:ext cx="234" cy="234"/>
              </a:xfrm>
              <a:prstGeom prst="ellipse">
                <a:avLst/>
              </a:prstGeom>
              <a:solidFill>
                <a:schemeClr val="bg1"/>
              </a:solidFill>
              <a:ln w="25400" algn="ctr">
                <a:solidFill>
                  <a:schemeClr val="tx1">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208" name="Line 464"/>
              <p:cNvSpPr>
                <a:spLocks noChangeShapeType="1"/>
              </p:cNvSpPr>
              <p:nvPr/>
            </p:nvSpPr>
            <p:spPr bwMode="auto">
              <a:xfrm>
                <a:off x="3278" y="3516"/>
                <a:ext cx="178" cy="0"/>
              </a:xfrm>
              <a:prstGeom prst="line">
                <a:avLst/>
              </a:prstGeom>
              <a:noFill/>
              <a:ln w="25400">
                <a:solidFill>
                  <a:schemeClr val="tx1">
                    <a:lumMod val="65000"/>
                    <a:lumOff val="3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182" name="Line 443"/>
            <p:cNvSpPr>
              <a:spLocks noChangeShapeType="1"/>
            </p:cNvSpPr>
            <p:nvPr/>
          </p:nvSpPr>
          <p:spPr bwMode="auto">
            <a:xfrm>
              <a:off x="4125978" y="3001169"/>
              <a:ext cx="0" cy="485775"/>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83" name="Line 443"/>
            <p:cNvSpPr>
              <a:spLocks noChangeShapeType="1"/>
            </p:cNvSpPr>
            <p:nvPr/>
          </p:nvSpPr>
          <p:spPr bwMode="auto">
            <a:xfrm>
              <a:off x="4930840" y="2509044"/>
              <a:ext cx="0" cy="196850"/>
            </a:xfrm>
            <a:prstGeom prst="line">
              <a:avLst/>
            </a:prstGeom>
            <a:noFill/>
            <a:ln w="444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22" tIns="5208" rIns="43522" bIns="5208"/>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89" name="Text Box 444"/>
            <p:cNvSpPr txBox="1">
              <a:spLocks noChangeArrowheads="1"/>
            </p:cNvSpPr>
            <p:nvPr/>
          </p:nvSpPr>
          <p:spPr bwMode="auto">
            <a:xfrm>
              <a:off x="2815341" y="3141871"/>
              <a:ext cx="89159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Preheater</a:t>
              </a:r>
              <a:endParaRPr lang="ja-JP" altLang="en-US" sz="1200" b="1" dirty="0">
                <a:solidFill>
                  <a:srgbClr val="000000"/>
                </a:solidFill>
                <a:latin typeface="Arial"/>
                <a:ea typeface="ＭＳ Ｐゴシック"/>
              </a:endParaRPr>
            </a:p>
          </p:txBody>
        </p:sp>
        <p:sp>
          <p:nvSpPr>
            <p:cNvPr id="190" name="Text Box 466"/>
            <p:cNvSpPr txBox="1">
              <a:spLocks noChangeArrowheads="1"/>
            </p:cNvSpPr>
            <p:nvPr/>
          </p:nvSpPr>
          <p:spPr bwMode="auto">
            <a:xfrm>
              <a:off x="1626928" y="1918106"/>
              <a:ext cx="995785"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Evaporator</a:t>
              </a:r>
              <a:endParaRPr lang="ja-JP" altLang="en-US" sz="1200" b="1" dirty="0">
                <a:solidFill>
                  <a:srgbClr val="000000"/>
                </a:solidFill>
                <a:latin typeface="Arial"/>
                <a:ea typeface="ＭＳ Ｐゴシック"/>
              </a:endParaRPr>
            </a:p>
          </p:txBody>
        </p:sp>
        <p:sp>
          <p:nvSpPr>
            <p:cNvPr id="192" name="Text Box 446"/>
            <p:cNvSpPr txBox="1">
              <a:spLocks noChangeArrowheads="1"/>
            </p:cNvSpPr>
            <p:nvPr/>
          </p:nvSpPr>
          <p:spPr bwMode="auto">
            <a:xfrm>
              <a:off x="3768344" y="2228354"/>
              <a:ext cx="739113" cy="46166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algn="just" eaLnBrk="1" hangingPunct="1">
                <a:spcBef>
                  <a:spcPct val="50000"/>
                </a:spcBef>
                <a:defRPr/>
              </a:pPr>
              <a:r>
                <a:rPr lang="en-US" altLang="ja-JP" sz="1200" b="1" dirty="0" smtClean="0">
                  <a:solidFill>
                    <a:srgbClr val="000000"/>
                  </a:solidFill>
                  <a:latin typeface="Arial"/>
                  <a:ea typeface="ＭＳ Ｐゴシック"/>
                </a:rPr>
                <a:t>Binary </a:t>
              </a:r>
              <a:br>
                <a:rPr lang="en-US" altLang="ja-JP" sz="1200" b="1" dirty="0" smtClean="0">
                  <a:solidFill>
                    <a:srgbClr val="000000"/>
                  </a:solidFill>
                  <a:latin typeface="Arial"/>
                  <a:ea typeface="ＭＳ Ｐゴシック"/>
                </a:rPr>
              </a:br>
              <a:r>
                <a:rPr lang="en-US" altLang="ja-JP" sz="1200" b="1" dirty="0" smtClean="0">
                  <a:solidFill>
                    <a:srgbClr val="000000"/>
                  </a:solidFill>
                  <a:latin typeface="Arial"/>
                  <a:ea typeface="ＭＳ Ｐゴシック"/>
                </a:rPr>
                <a:t>Turbine</a:t>
              </a:r>
              <a:endParaRPr lang="ja-JP" altLang="en-US" sz="1200" b="1" dirty="0">
                <a:solidFill>
                  <a:srgbClr val="000000"/>
                </a:solidFill>
                <a:latin typeface="Arial"/>
                <a:ea typeface="ＭＳ Ｐゴシック"/>
              </a:endParaRPr>
            </a:p>
          </p:txBody>
        </p:sp>
        <p:sp>
          <p:nvSpPr>
            <p:cNvPr id="193" name="Text Box 444"/>
            <p:cNvSpPr txBox="1">
              <a:spLocks noChangeArrowheads="1"/>
            </p:cNvSpPr>
            <p:nvPr/>
          </p:nvSpPr>
          <p:spPr bwMode="auto">
            <a:xfrm>
              <a:off x="4306640" y="3103969"/>
              <a:ext cx="101502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Feed Pump</a:t>
              </a:r>
              <a:endParaRPr lang="ja-JP" altLang="en-US" sz="1200" b="1" dirty="0">
                <a:solidFill>
                  <a:srgbClr val="000000"/>
                </a:solidFill>
                <a:latin typeface="Arial"/>
                <a:ea typeface="ＭＳ Ｐゴシック"/>
              </a:endParaRPr>
            </a:p>
          </p:txBody>
        </p:sp>
        <p:sp>
          <p:nvSpPr>
            <p:cNvPr id="194" name="Text Box 446"/>
            <p:cNvSpPr txBox="1">
              <a:spLocks noChangeArrowheads="1"/>
            </p:cNvSpPr>
            <p:nvPr/>
          </p:nvSpPr>
          <p:spPr bwMode="auto">
            <a:xfrm>
              <a:off x="5767278" y="3176793"/>
              <a:ext cx="98777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Condenser</a:t>
              </a:r>
              <a:endParaRPr lang="ja-JP" altLang="en-US" sz="1200" b="1" dirty="0">
                <a:solidFill>
                  <a:srgbClr val="000000"/>
                </a:solidFill>
                <a:latin typeface="Arial"/>
                <a:ea typeface="ＭＳ Ｐゴシック"/>
              </a:endParaRPr>
            </a:p>
          </p:txBody>
        </p:sp>
        <p:sp>
          <p:nvSpPr>
            <p:cNvPr id="195" name="Text Box 466"/>
            <p:cNvSpPr txBox="1">
              <a:spLocks noChangeArrowheads="1"/>
            </p:cNvSpPr>
            <p:nvPr/>
          </p:nvSpPr>
          <p:spPr bwMode="auto">
            <a:xfrm>
              <a:off x="560479" y="3610750"/>
              <a:ext cx="998991" cy="46166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Production</a:t>
              </a:r>
              <a:br>
                <a:rPr lang="en-US" altLang="ja-JP" sz="1200" b="1" dirty="0" smtClean="0">
                  <a:solidFill>
                    <a:srgbClr val="000000"/>
                  </a:solidFill>
                  <a:latin typeface="Arial"/>
                  <a:ea typeface="ＭＳ Ｐゴシック"/>
                </a:rPr>
              </a:br>
              <a:r>
                <a:rPr lang="en-US" altLang="ja-JP" sz="1200" b="1" dirty="0" smtClean="0">
                  <a:solidFill>
                    <a:srgbClr val="000000"/>
                  </a:solidFill>
                  <a:latin typeface="Arial"/>
                  <a:ea typeface="ＭＳ Ｐゴシック"/>
                </a:rPr>
                <a:t>Well</a:t>
              </a:r>
              <a:endParaRPr lang="ja-JP" altLang="en-US" sz="1200" b="1" dirty="0">
                <a:solidFill>
                  <a:srgbClr val="000000"/>
                </a:solidFill>
                <a:latin typeface="Arial"/>
                <a:ea typeface="ＭＳ Ｐゴシック"/>
              </a:endParaRPr>
            </a:p>
          </p:txBody>
        </p:sp>
        <p:sp>
          <p:nvSpPr>
            <p:cNvPr id="196" name="Text Box 466"/>
            <p:cNvSpPr txBox="1">
              <a:spLocks noChangeArrowheads="1"/>
            </p:cNvSpPr>
            <p:nvPr/>
          </p:nvSpPr>
          <p:spPr bwMode="auto">
            <a:xfrm>
              <a:off x="1995060" y="3927721"/>
              <a:ext cx="1177374"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Injection Well</a:t>
              </a:r>
              <a:endParaRPr lang="ja-JP" altLang="en-US" sz="1200" b="1" dirty="0">
                <a:solidFill>
                  <a:srgbClr val="000000"/>
                </a:solidFill>
                <a:latin typeface="Arial"/>
                <a:ea typeface="ＭＳ Ｐゴシック"/>
              </a:endParaRPr>
            </a:p>
          </p:txBody>
        </p:sp>
        <p:sp>
          <p:nvSpPr>
            <p:cNvPr id="197" name="AutoShape 17"/>
            <p:cNvSpPr>
              <a:spLocks noChangeArrowheads="1"/>
            </p:cNvSpPr>
            <p:nvPr/>
          </p:nvSpPr>
          <p:spPr bwMode="auto">
            <a:xfrm rot="5400000">
              <a:off x="4401757" y="1990393"/>
              <a:ext cx="645190" cy="392112"/>
            </a:xfrm>
            <a:prstGeom prst="flowChartManualOperation">
              <a:avLst/>
            </a:prstGeom>
            <a:solidFill>
              <a:schemeClr val="bg1"/>
            </a:solidFill>
            <a:ln w="317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grpSp>
          <p:nvGrpSpPr>
            <p:cNvPr id="198" name="Group 9"/>
            <p:cNvGrpSpPr>
              <a:grpSpLocks/>
            </p:cNvGrpSpPr>
            <p:nvPr/>
          </p:nvGrpSpPr>
          <p:grpSpPr bwMode="auto">
            <a:xfrm>
              <a:off x="1810182" y="3855367"/>
              <a:ext cx="155575" cy="188913"/>
              <a:chOff x="846" y="2482"/>
              <a:chExt cx="76" cy="85"/>
            </a:xfrm>
          </p:grpSpPr>
          <p:sp>
            <p:nvSpPr>
              <p:cNvPr id="205" name="AutoShape 10"/>
              <p:cNvSpPr>
                <a:spLocks noChangeArrowheads="1"/>
              </p:cNvSpPr>
              <p:nvPr/>
            </p:nvSpPr>
            <p:spPr bwMode="auto">
              <a:xfrm>
                <a:off x="846" y="2520"/>
                <a:ext cx="76" cy="47"/>
              </a:xfrm>
              <a:prstGeom prst="triangle">
                <a:avLst>
                  <a:gd name="adj" fmla="val 50000"/>
                </a:avLst>
              </a:prstGeom>
              <a:solidFill>
                <a:schemeClr val="bg1"/>
              </a:solidFill>
              <a:ln w="190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sp>
            <p:nvSpPr>
              <p:cNvPr id="206" name="AutoShape 11"/>
              <p:cNvSpPr>
                <a:spLocks noChangeArrowheads="1"/>
              </p:cNvSpPr>
              <p:nvPr/>
            </p:nvSpPr>
            <p:spPr bwMode="auto">
              <a:xfrm rot="10800000">
                <a:off x="846" y="2482"/>
                <a:ext cx="76" cy="41"/>
              </a:xfrm>
              <a:prstGeom prst="triangle">
                <a:avLst>
                  <a:gd name="adj" fmla="val 50000"/>
                </a:avLst>
              </a:prstGeom>
              <a:solidFill>
                <a:schemeClr val="bg1"/>
              </a:solidFill>
              <a:ln w="190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ctr" eaLnBrk="1" fontAlgn="ctr" hangingPunct="1">
                  <a:spcBef>
                    <a:spcPct val="0"/>
                  </a:spcBef>
                  <a:buFontTx/>
                  <a:buNone/>
                </a:pPr>
                <a:endParaRPr lang="ja-JP" altLang="en-US" sz="2000" b="1">
                  <a:solidFill>
                    <a:srgbClr val="000000"/>
                  </a:solidFill>
                  <a:latin typeface="Alial"/>
                </a:endParaRPr>
              </a:p>
            </p:txBody>
          </p:sp>
        </p:grpSp>
        <p:sp>
          <p:nvSpPr>
            <p:cNvPr id="199" name="Text Box 446"/>
            <p:cNvSpPr txBox="1">
              <a:spLocks noChangeArrowheads="1"/>
            </p:cNvSpPr>
            <p:nvPr/>
          </p:nvSpPr>
          <p:spPr bwMode="auto">
            <a:xfrm>
              <a:off x="4905941" y="1741037"/>
              <a:ext cx="91884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algn="just" eaLnBrk="1" hangingPunct="1">
                <a:spcBef>
                  <a:spcPct val="50000"/>
                </a:spcBef>
                <a:defRPr/>
              </a:pPr>
              <a:r>
                <a:rPr lang="en-US" altLang="ja-JP" sz="1200" b="1" dirty="0" smtClean="0">
                  <a:solidFill>
                    <a:srgbClr val="000000"/>
                  </a:solidFill>
                  <a:latin typeface="Arial"/>
                  <a:ea typeface="ＭＳ Ｐゴシック"/>
                </a:rPr>
                <a:t>Generator</a:t>
              </a:r>
              <a:endParaRPr lang="ja-JP" altLang="en-US" sz="1200" b="1" dirty="0">
                <a:solidFill>
                  <a:srgbClr val="000000"/>
                </a:solidFill>
                <a:latin typeface="Arial"/>
                <a:ea typeface="ＭＳ Ｐゴシック"/>
              </a:endParaRPr>
            </a:p>
          </p:txBody>
        </p:sp>
        <p:grpSp>
          <p:nvGrpSpPr>
            <p:cNvPr id="200" name="Gruppo 199"/>
            <p:cNvGrpSpPr/>
            <p:nvPr/>
          </p:nvGrpSpPr>
          <p:grpSpPr>
            <a:xfrm>
              <a:off x="4936138" y="2017252"/>
              <a:ext cx="546272" cy="366432"/>
              <a:chOff x="5208560" y="1082068"/>
              <a:chExt cx="546272" cy="366432"/>
            </a:xfrm>
          </p:grpSpPr>
          <p:cxnSp>
            <p:nvCxnSpPr>
              <p:cNvPr id="201" name="Connettore 1 200"/>
              <p:cNvCxnSpPr/>
              <p:nvPr/>
            </p:nvCxnSpPr>
            <p:spPr bwMode="auto">
              <a:xfrm flipV="1">
                <a:off x="5208560" y="1262536"/>
                <a:ext cx="180988" cy="1"/>
              </a:xfrm>
              <a:prstGeom prst="line">
                <a:avLst/>
              </a:prstGeom>
              <a:solidFill>
                <a:schemeClr val="bg1"/>
              </a:solidFill>
              <a:ln w="31750"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 name="Connettore 201"/>
              <p:cNvSpPr/>
              <p:nvPr/>
            </p:nvSpPr>
            <p:spPr bwMode="auto">
              <a:xfrm>
                <a:off x="5389548" y="1082068"/>
                <a:ext cx="365284" cy="366432"/>
              </a:xfrm>
              <a:prstGeom prst="flowChartConnector">
                <a:avLst/>
              </a:prstGeom>
              <a:noFill/>
              <a:ln w="31750" algn="ctr">
                <a:solidFill>
                  <a:schemeClr val="tx1">
                    <a:lumMod val="65000"/>
                    <a:lumOff val="35000"/>
                  </a:schemeClr>
                </a:solidFill>
                <a:miter lim="800000"/>
                <a:headEnd/>
                <a:tailEnd/>
              </a:ln>
              <a:effectLs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sp>
            <p:nvSpPr>
              <p:cNvPr id="203" name="Arco a tutto sesto 202"/>
              <p:cNvSpPr/>
              <p:nvPr/>
            </p:nvSpPr>
            <p:spPr bwMode="auto">
              <a:xfrm>
                <a:off x="5497888" y="1223472"/>
                <a:ext cx="71304" cy="77448"/>
              </a:xfrm>
              <a:prstGeom prst="blockArc">
                <a:avLst>
                  <a:gd name="adj1" fmla="val 11299182"/>
                  <a:gd name="adj2" fmla="val 195166"/>
                  <a:gd name="adj3" fmla="val 0"/>
                </a:avLst>
              </a:prstGeom>
              <a:solidFill>
                <a:schemeClr val="bg1"/>
              </a:solidFill>
              <a:ln w="28575"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sp>
            <p:nvSpPr>
              <p:cNvPr id="204" name="Arco a tutto sesto 203"/>
              <p:cNvSpPr/>
              <p:nvPr/>
            </p:nvSpPr>
            <p:spPr bwMode="auto">
              <a:xfrm flipV="1">
                <a:off x="5570536" y="1229386"/>
                <a:ext cx="71304" cy="77448"/>
              </a:xfrm>
              <a:prstGeom prst="blockArc">
                <a:avLst>
                  <a:gd name="adj1" fmla="val 10800000"/>
                  <a:gd name="adj2" fmla="val 21198115"/>
                  <a:gd name="adj3" fmla="val 3269"/>
                </a:avLst>
              </a:prstGeom>
              <a:solidFill>
                <a:schemeClr val="bg1"/>
              </a:solidFill>
              <a:ln w="28575" algn="ctr">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grpSp>
      </p:grpSp>
      <p:sp>
        <p:nvSpPr>
          <p:cNvPr id="101" name="CasellaDiTesto 100"/>
          <p:cNvSpPr txBox="1"/>
          <p:nvPr/>
        </p:nvSpPr>
        <p:spPr>
          <a:xfrm>
            <a:off x="3538647" y="4269685"/>
            <a:ext cx="5605353" cy="2308324"/>
          </a:xfrm>
          <a:prstGeom prst="rect">
            <a:avLst/>
          </a:prstGeom>
          <a:noFill/>
        </p:spPr>
        <p:txBody>
          <a:bodyPr wrap="square" rtlCol="0">
            <a:spAutoFit/>
          </a:bodyPr>
          <a:lstStyle/>
          <a:p>
            <a:r>
              <a:rPr lang="en-US" sz="1600" b="1" dirty="0" smtClean="0"/>
              <a:t>Brief explanation:</a:t>
            </a:r>
          </a:p>
          <a:p>
            <a:pPr algn="just"/>
            <a:r>
              <a:rPr lang="en-US" sz="1600" dirty="0" smtClean="0"/>
              <a:t>The geothermal source (mix of brine and steam or only brine) comes up from the production well. Then it is cooled through the heat exchangers giving heat to the binary fluid, which flows inside an independent loop. The cooled geothermal source is </a:t>
            </a:r>
            <a:r>
              <a:rPr lang="en-US" sz="1600" dirty="0"/>
              <a:t>then entirely reinjected. </a:t>
            </a:r>
            <a:r>
              <a:rPr lang="en-US" sz="1600" dirty="0" smtClean="0"/>
              <a:t>The hot binary fluid passes through the turbine generating power, then it is condensed by means of a condenser (with water or air) and pumped again into the heat exchangers, so the cycle can restart.</a:t>
            </a:r>
            <a:endParaRPr lang="en-US" sz="1600" dirty="0"/>
          </a:p>
        </p:txBody>
      </p:sp>
      <p:pic>
        <p:nvPicPr>
          <p:cNvPr id="95"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160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dirty="0" smtClean="0">
                <a:latin typeface="Calibri Light" panose="020F0302020204030204" pitchFamily="34" charset="0"/>
              </a:rPr>
              <a:t>Geothermal technology: flash plant</a:t>
            </a:r>
            <a:endParaRPr lang="it-IT" dirty="0">
              <a:latin typeface="Calibri Light" panose="020F0302020204030204" pitchFamily="34" charset="0"/>
            </a:endParaRPr>
          </a:p>
        </p:txBody>
      </p:sp>
      <p:grpSp>
        <p:nvGrpSpPr>
          <p:cNvPr id="8" name="Gruppo 7"/>
          <p:cNvGrpSpPr/>
          <p:nvPr/>
        </p:nvGrpSpPr>
        <p:grpSpPr>
          <a:xfrm>
            <a:off x="453037" y="1591646"/>
            <a:ext cx="7533157" cy="3740518"/>
            <a:chOff x="349817" y="924788"/>
            <a:chExt cx="7533157" cy="3740518"/>
          </a:xfrm>
        </p:grpSpPr>
        <p:sp>
          <p:nvSpPr>
            <p:cNvPr id="9" name="Line 6"/>
            <p:cNvSpPr>
              <a:spLocks noChangeShapeType="1"/>
            </p:cNvSpPr>
            <p:nvPr/>
          </p:nvSpPr>
          <p:spPr bwMode="auto">
            <a:xfrm>
              <a:off x="849313" y="1440875"/>
              <a:ext cx="0" cy="430213"/>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0" name="Line 7"/>
            <p:cNvSpPr>
              <a:spLocks noChangeShapeType="1"/>
            </p:cNvSpPr>
            <p:nvPr/>
          </p:nvSpPr>
          <p:spPr bwMode="auto">
            <a:xfrm>
              <a:off x="830263" y="1442463"/>
              <a:ext cx="711200" cy="0"/>
            </a:xfrm>
            <a:prstGeom prst="line">
              <a:avLst/>
            </a:prstGeom>
            <a:noFill/>
            <a:ln w="44450">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1" name="Line 8"/>
            <p:cNvSpPr>
              <a:spLocks noChangeShapeType="1"/>
            </p:cNvSpPr>
            <p:nvPr/>
          </p:nvSpPr>
          <p:spPr bwMode="auto">
            <a:xfrm>
              <a:off x="849313" y="2071114"/>
              <a:ext cx="0" cy="390525"/>
            </a:xfrm>
            <a:prstGeom prst="line">
              <a:avLst/>
            </a:prstGeom>
            <a:noFill/>
            <a:ln w="444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12" name="Group 9"/>
            <p:cNvGrpSpPr>
              <a:grpSpLocks/>
            </p:cNvGrpSpPr>
            <p:nvPr/>
          </p:nvGrpSpPr>
          <p:grpSpPr bwMode="auto">
            <a:xfrm>
              <a:off x="769938" y="1877438"/>
              <a:ext cx="155575" cy="188913"/>
              <a:chOff x="846" y="2482"/>
              <a:chExt cx="76" cy="85"/>
            </a:xfrm>
          </p:grpSpPr>
          <p:sp>
            <p:nvSpPr>
              <p:cNvPr id="104" name="AutoShape 10"/>
              <p:cNvSpPr>
                <a:spLocks noChangeArrowheads="1"/>
              </p:cNvSpPr>
              <p:nvPr/>
            </p:nvSpPr>
            <p:spPr bwMode="auto">
              <a:xfrm>
                <a:off x="846" y="2520"/>
                <a:ext cx="76" cy="47"/>
              </a:xfrm>
              <a:prstGeom prst="triangle">
                <a:avLst>
                  <a:gd name="adj" fmla="val 50000"/>
                </a:avLst>
              </a:prstGeom>
              <a:solidFill>
                <a:schemeClr val="bg1"/>
              </a:solidFill>
              <a:ln w="190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105" name="AutoShape 11"/>
              <p:cNvSpPr>
                <a:spLocks noChangeArrowheads="1"/>
              </p:cNvSpPr>
              <p:nvPr/>
            </p:nvSpPr>
            <p:spPr bwMode="auto">
              <a:xfrm rot="10800000">
                <a:off x="846" y="2482"/>
                <a:ext cx="76" cy="41"/>
              </a:xfrm>
              <a:prstGeom prst="triangle">
                <a:avLst>
                  <a:gd name="adj" fmla="val 50000"/>
                </a:avLst>
              </a:prstGeom>
              <a:solidFill>
                <a:schemeClr val="bg1"/>
              </a:solidFill>
              <a:ln w="190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grpSp>
        <p:sp>
          <p:nvSpPr>
            <p:cNvPr id="13" name="Line 14"/>
            <p:cNvSpPr>
              <a:spLocks noChangeShapeType="1"/>
            </p:cNvSpPr>
            <p:nvPr/>
          </p:nvSpPr>
          <p:spPr bwMode="auto">
            <a:xfrm flipH="1">
              <a:off x="2063201" y="1373116"/>
              <a:ext cx="0" cy="1523616"/>
            </a:xfrm>
            <a:prstGeom prst="line">
              <a:avLst/>
            </a:prstGeom>
            <a:noFill/>
            <a:ln w="444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4" name="AutoShape 17"/>
            <p:cNvSpPr>
              <a:spLocks noChangeArrowheads="1"/>
            </p:cNvSpPr>
            <p:nvPr/>
          </p:nvSpPr>
          <p:spPr bwMode="auto">
            <a:xfrm rot="5400000">
              <a:off x="2070344" y="2739010"/>
              <a:ext cx="723901" cy="738187"/>
            </a:xfrm>
            <a:prstGeom prst="flowChartManualOperation">
              <a:avLst/>
            </a:pr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grpSp>
          <p:nvGrpSpPr>
            <p:cNvPr id="15" name="Group 18"/>
            <p:cNvGrpSpPr>
              <a:grpSpLocks/>
            </p:cNvGrpSpPr>
            <p:nvPr/>
          </p:nvGrpSpPr>
          <p:grpSpPr bwMode="auto">
            <a:xfrm>
              <a:off x="411163" y="2245739"/>
              <a:ext cx="844550" cy="393700"/>
              <a:chOff x="312" y="1824"/>
              <a:chExt cx="532" cy="248"/>
            </a:xfrm>
          </p:grpSpPr>
          <p:sp>
            <p:nvSpPr>
              <p:cNvPr id="91" name="Line 19"/>
              <p:cNvSpPr>
                <a:spLocks noChangeShapeType="1"/>
              </p:cNvSpPr>
              <p:nvPr/>
            </p:nvSpPr>
            <p:spPr bwMode="auto">
              <a:xfrm>
                <a:off x="508" y="1826"/>
                <a:ext cx="0" cy="246"/>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2" name="Line 20"/>
              <p:cNvSpPr>
                <a:spLocks noChangeShapeType="1"/>
              </p:cNvSpPr>
              <p:nvPr/>
            </p:nvSpPr>
            <p:spPr bwMode="auto">
              <a:xfrm>
                <a:off x="660" y="1824"/>
                <a:ext cx="0" cy="246"/>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3" name="Line 21"/>
              <p:cNvSpPr>
                <a:spLocks noChangeShapeType="1"/>
              </p:cNvSpPr>
              <p:nvPr/>
            </p:nvSpPr>
            <p:spPr bwMode="auto">
              <a:xfrm>
                <a:off x="312" y="1830"/>
                <a:ext cx="204" cy="0"/>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4" name="Line 22"/>
              <p:cNvSpPr>
                <a:spLocks noChangeShapeType="1"/>
              </p:cNvSpPr>
              <p:nvPr/>
            </p:nvSpPr>
            <p:spPr bwMode="auto">
              <a:xfrm>
                <a:off x="652" y="1830"/>
                <a:ext cx="192" cy="0"/>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5" name="Line 23"/>
              <p:cNvSpPr>
                <a:spLocks noChangeShapeType="1"/>
              </p:cNvSpPr>
              <p:nvPr/>
            </p:nvSpPr>
            <p:spPr bwMode="auto">
              <a:xfrm rot="5400000">
                <a:off x="360" y="1832"/>
                <a:ext cx="48" cy="48"/>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6" name="Line 24"/>
              <p:cNvSpPr>
                <a:spLocks noChangeShapeType="1"/>
              </p:cNvSpPr>
              <p:nvPr/>
            </p:nvSpPr>
            <p:spPr bwMode="auto">
              <a:xfrm rot="5400000">
                <a:off x="434" y="1910"/>
                <a:ext cx="72" cy="72"/>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7" name="Line 25"/>
              <p:cNvSpPr>
                <a:spLocks noChangeShapeType="1"/>
              </p:cNvSpPr>
              <p:nvPr/>
            </p:nvSpPr>
            <p:spPr bwMode="auto">
              <a:xfrm flipH="1">
                <a:off x="658" y="1830"/>
                <a:ext cx="94" cy="94"/>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8" name="Line 26"/>
              <p:cNvSpPr>
                <a:spLocks noChangeShapeType="1"/>
              </p:cNvSpPr>
              <p:nvPr/>
            </p:nvSpPr>
            <p:spPr bwMode="auto">
              <a:xfrm flipH="1">
                <a:off x="660" y="1834"/>
                <a:ext cx="134" cy="134"/>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9" name="Line 27"/>
              <p:cNvSpPr>
                <a:spLocks noChangeShapeType="1"/>
              </p:cNvSpPr>
              <p:nvPr/>
            </p:nvSpPr>
            <p:spPr bwMode="auto">
              <a:xfrm rot="5400000">
                <a:off x="384" y="1836"/>
                <a:ext cx="80" cy="8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00" name="Line 28"/>
              <p:cNvSpPr>
                <a:spLocks noChangeShapeType="1"/>
              </p:cNvSpPr>
              <p:nvPr/>
            </p:nvSpPr>
            <p:spPr bwMode="auto">
              <a:xfrm rot="5400000">
                <a:off x="466" y="1966"/>
                <a:ext cx="48" cy="48"/>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01" name="Line 29"/>
              <p:cNvSpPr>
                <a:spLocks noChangeShapeType="1"/>
              </p:cNvSpPr>
              <p:nvPr/>
            </p:nvSpPr>
            <p:spPr bwMode="auto">
              <a:xfrm rot="5400000">
                <a:off x="408" y="1858"/>
                <a:ext cx="92" cy="92"/>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02" name="Line 30"/>
              <p:cNvSpPr>
                <a:spLocks noChangeShapeType="1"/>
              </p:cNvSpPr>
              <p:nvPr/>
            </p:nvSpPr>
            <p:spPr bwMode="auto">
              <a:xfrm flipH="1">
                <a:off x="654" y="1838"/>
                <a:ext cx="46" cy="46"/>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03" name="Line 31"/>
              <p:cNvSpPr>
                <a:spLocks noChangeShapeType="1"/>
              </p:cNvSpPr>
              <p:nvPr/>
            </p:nvSpPr>
            <p:spPr bwMode="auto">
              <a:xfrm flipH="1">
                <a:off x="660" y="1838"/>
                <a:ext cx="180" cy="18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16" name="Line 32"/>
            <p:cNvSpPr>
              <a:spLocks noChangeShapeType="1"/>
            </p:cNvSpPr>
            <p:nvPr/>
          </p:nvSpPr>
          <p:spPr bwMode="auto">
            <a:xfrm flipH="1">
              <a:off x="2811533" y="2581632"/>
              <a:ext cx="0" cy="157258"/>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7" name="AutoShape 33"/>
            <p:cNvSpPr>
              <a:spLocks noChangeArrowheads="1"/>
            </p:cNvSpPr>
            <p:nvPr/>
          </p:nvSpPr>
          <p:spPr bwMode="auto">
            <a:xfrm>
              <a:off x="1547813" y="1190050"/>
              <a:ext cx="346075" cy="785813"/>
            </a:xfrm>
            <a:prstGeom prst="roundRect">
              <a:avLst>
                <a:gd name="adj" fmla="val 49542"/>
              </a:avLst>
            </a:prstGeom>
            <a:solidFill>
              <a:schemeClr val="bg1"/>
            </a:solidFill>
            <a:ln w="31750" algn="ctr">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18" name="Line 35"/>
            <p:cNvSpPr>
              <a:spLocks noChangeShapeType="1"/>
            </p:cNvSpPr>
            <p:nvPr/>
          </p:nvSpPr>
          <p:spPr bwMode="auto">
            <a:xfrm flipV="1">
              <a:off x="1893888" y="1364600"/>
              <a:ext cx="3635374" cy="8515"/>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19" name="Line 36"/>
            <p:cNvSpPr>
              <a:spLocks noChangeShapeType="1"/>
            </p:cNvSpPr>
            <p:nvPr/>
          </p:nvSpPr>
          <p:spPr bwMode="auto">
            <a:xfrm>
              <a:off x="5493786" y="1373116"/>
              <a:ext cx="3175" cy="1111756"/>
            </a:xfrm>
            <a:prstGeom prst="line">
              <a:avLst/>
            </a:prstGeom>
            <a:noFill/>
            <a:ln w="444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0" name="Line 37"/>
            <p:cNvSpPr>
              <a:spLocks noChangeShapeType="1"/>
            </p:cNvSpPr>
            <p:nvPr/>
          </p:nvSpPr>
          <p:spPr bwMode="auto">
            <a:xfrm>
              <a:off x="4674636" y="1373116"/>
              <a:ext cx="3175" cy="1111756"/>
            </a:xfrm>
            <a:prstGeom prst="line">
              <a:avLst/>
            </a:prstGeom>
            <a:noFill/>
            <a:ln w="444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1" name="AutoShape 38"/>
            <p:cNvSpPr>
              <a:spLocks noChangeArrowheads="1"/>
            </p:cNvSpPr>
            <p:nvPr/>
          </p:nvSpPr>
          <p:spPr bwMode="auto">
            <a:xfrm>
              <a:off x="6690761" y="2640447"/>
              <a:ext cx="1019175" cy="993776"/>
            </a:xfrm>
            <a:prstGeom prst="flowChartManualOperation">
              <a:avLst/>
            </a:prstGeom>
            <a:solidFill>
              <a:srgbClr val="FFFFFF"/>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22" name="AutoShape 39"/>
            <p:cNvSpPr>
              <a:spLocks noChangeArrowheads="1"/>
            </p:cNvSpPr>
            <p:nvPr/>
          </p:nvSpPr>
          <p:spPr bwMode="auto">
            <a:xfrm>
              <a:off x="6703461" y="2392796"/>
              <a:ext cx="968375" cy="2381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464 h 21600"/>
                <a:gd name="T14" fmla="*/ 17103 w 21600"/>
                <a:gd name="T15" fmla="*/ 1713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3" name="Rectangle 40"/>
            <p:cNvSpPr>
              <a:spLocks noChangeArrowheads="1"/>
            </p:cNvSpPr>
            <p:nvPr/>
          </p:nvSpPr>
          <p:spPr bwMode="auto">
            <a:xfrm>
              <a:off x="6776486" y="3626285"/>
              <a:ext cx="828675" cy="238125"/>
            </a:xfrm>
            <a:prstGeom prst="rect">
              <a:avLst/>
            </a:prstGeom>
            <a:solidFill>
              <a:srgbClr val="C0C0C0"/>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grpSp>
          <p:nvGrpSpPr>
            <p:cNvPr id="24" name="Group 41"/>
            <p:cNvGrpSpPr>
              <a:grpSpLocks/>
            </p:cNvGrpSpPr>
            <p:nvPr/>
          </p:nvGrpSpPr>
          <p:grpSpPr bwMode="auto">
            <a:xfrm>
              <a:off x="6933649" y="2475347"/>
              <a:ext cx="473075" cy="76200"/>
              <a:chOff x="4902" y="2543"/>
              <a:chExt cx="194" cy="40"/>
            </a:xfrm>
          </p:grpSpPr>
          <p:sp>
            <p:nvSpPr>
              <p:cNvPr id="89" name="Freeform 42"/>
              <p:cNvSpPr>
                <a:spLocks/>
              </p:cNvSpPr>
              <p:nvPr/>
            </p:nvSpPr>
            <p:spPr bwMode="auto">
              <a:xfrm>
                <a:off x="4902" y="2543"/>
                <a:ext cx="100" cy="40"/>
              </a:xfrm>
              <a:custGeom>
                <a:avLst/>
                <a:gdLst>
                  <a:gd name="T0" fmla="*/ 98 w 100"/>
                  <a:gd name="T1" fmla="*/ 17 h 40"/>
                  <a:gd name="T2" fmla="*/ 16 w 100"/>
                  <a:gd name="T3" fmla="*/ 1 h 40"/>
                  <a:gd name="T4" fmla="*/ 4 w 100"/>
                  <a:gd name="T5" fmla="*/ 23 h 40"/>
                  <a:gd name="T6" fmla="*/ 26 w 100"/>
                  <a:gd name="T7" fmla="*/ 39 h 40"/>
                  <a:gd name="T8" fmla="*/ 98 w 100"/>
                  <a:gd name="T9" fmla="*/ 1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40">
                    <a:moveTo>
                      <a:pt x="98" y="17"/>
                    </a:moveTo>
                    <a:cubicBezTo>
                      <a:pt x="96" y="11"/>
                      <a:pt x="32" y="0"/>
                      <a:pt x="16" y="1"/>
                    </a:cubicBezTo>
                    <a:cubicBezTo>
                      <a:pt x="0" y="2"/>
                      <a:pt x="2" y="17"/>
                      <a:pt x="4" y="23"/>
                    </a:cubicBezTo>
                    <a:cubicBezTo>
                      <a:pt x="6" y="29"/>
                      <a:pt x="10" y="40"/>
                      <a:pt x="26" y="39"/>
                    </a:cubicBezTo>
                    <a:cubicBezTo>
                      <a:pt x="42" y="38"/>
                      <a:pt x="100" y="23"/>
                      <a:pt x="98" y="17"/>
                    </a:cubicBezTo>
                    <a:close/>
                  </a:path>
                </a:pathLst>
              </a:custGeom>
              <a:noFill/>
              <a:ln w="19050" cap="flat" cmpd="sng">
                <a:solidFill>
                  <a:srgbClr val="5F5F5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90" name="Freeform 43"/>
              <p:cNvSpPr>
                <a:spLocks/>
              </p:cNvSpPr>
              <p:nvPr/>
            </p:nvSpPr>
            <p:spPr bwMode="auto">
              <a:xfrm rot="10800000">
                <a:off x="4996" y="2543"/>
                <a:ext cx="100" cy="40"/>
              </a:xfrm>
              <a:custGeom>
                <a:avLst/>
                <a:gdLst>
                  <a:gd name="T0" fmla="*/ 98 w 100"/>
                  <a:gd name="T1" fmla="*/ 17 h 40"/>
                  <a:gd name="T2" fmla="*/ 16 w 100"/>
                  <a:gd name="T3" fmla="*/ 1 h 40"/>
                  <a:gd name="T4" fmla="*/ 4 w 100"/>
                  <a:gd name="T5" fmla="*/ 23 h 40"/>
                  <a:gd name="T6" fmla="*/ 26 w 100"/>
                  <a:gd name="T7" fmla="*/ 39 h 40"/>
                  <a:gd name="T8" fmla="*/ 98 w 100"/>
                  <a:gd name="T9" fmla="*/ 1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40">
                    <a:moveTo>
                      <a:pt x="98" y="17"/>
                    </a:moveTo>
                    <a:cubicBezTo>
                      <a:pt x="96" y="11"/>
                      <a:pt x="32" y="0"/>
                      <a:pt x="16" y="1"/>
                    </a:cubicBezTo>
                    <a:cubicBezTo>
                      <a:pt x="0" y="2"/>
                      <a:pt x="2" y="17"/>
                      <a:pt x="4" y="23"/>
                    </a:cubicBezTo>
                    <a:cubicBezTo>
                      <a:pt x="6" y="29"/>
                      <a:pt x="10" y="40"/>
                      <a:pt x="26" y="39"/>
                    </a:cubicBezTo>
                    <a:cubicBezTo>
                      <a:pt x="42" y="38"/>
                      <a:pt x="100" y="23"/>
                      <a:pt x="98" y="17"/>
                    </a:cubicBezTo>
                    <a:close/>
                  </a:path>
                </a:pathLst>
              </a:custGeom>
              <a:noFill/>
              <a:ln w="19050" cap="flat" cmpd="sng">
                <a:solidFill>
                  <a:srgbClr val="5F5F5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25" name="Freeform 44"/>
            <p:cNvSpPr>
              <a:spLocks/>
            </p:cNvSpPr>
            <p:nvPr/>
          </p:nvSpPr>
          <p:spPr bwMode="auto">
            <a:xfrm>
              <a:off x="7527374" y="2124509"/>
              <a:ext cx="158750" cy="257175"/>
            </a:xfrm>
            <a:custGeom>
              <a:avLst/>
              <a:gdLst>
                <a:gd name="T0" fmla="*/ 96 w 100"/>
                <a:gd name="T1" fmla="*/ 0 h 162"/>
                <a:gd name="T2" fmla="*/ 66 w 100"/>
                <a:gd name="T3" fmla="*/ 51 h 162"/>
                <a:gd name="T4" fmla="*/ 48 w 100"/>
                <a:gd name="T5" fmla="*/ 75 h 162"/>
                <a:gd name="T6" fmla="*/ 45 w 100"/>
                <a:gd name="T7" fmla="*/ 105 h 162"/>
                <a:gd name="T8" fmla="*/ 24 w 100"/>
                <a:gd name="T9" fmla="*/ 108 h 162"/>
                <a:gd name="T10" fmla="*/ 21 w 100"/>
                <a:gd name="T11" fmla="*/ 144 h 162"/>
                <a:gd name="T12" fmla="*/ 0 w 100"/>
                <a:gd name="T13" fmla="*/ 162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162">
                  <a:moveTo>
                    <a:pt x="96" y="0"/>
                  </a:moveTo>
                  <a:cubicBezTo>
                    <a:pt x="82" y="42"/>
                    <a:pt x="100" y="28"/>
                    <a:pt x="66" y="51"/>
                  </a:cubicBezTo>
                  <a:cubicBezTo>
                    <a:pt x="59" y="61"/>
                    <a:pt x="52" y="64"/>
                    <a:pt x="48" y="75"/>
                  </a:cubicBezTo>
                  <a:cubicBezTo>
                    <a:pt x="47" y="85"/>
                    <a:pt x="51" y="97"/>
                    <a:pt x="45" y="105"/>
                  </a:cubicBezTo>
                  <a:cubicBezTo>
                    <a:pt x="41" y="111"/>
                    <a:pt x="28" y="102"/>
                    <a:pt x="24" y="108"/>
                  </a:cubicBezTo>
                  <a:cubicBezTo>
                    <a:pt x="18" y="118"/>
                    <a:pt x="23" y="132"/>
                    <a:pt x="21" y="144"/>
                  </a:cubicBezTo>
                  <a:cubicBezTo>
                    <a:pt x="19" y="156"/>
                    <a:pt x="6" y="156"/>
                    <a:pt x="0" y="162"/>
                  </a:cubicBezTo>
                </a:path>
              </a:pathLst>
            </a:custGeom>
            <a:noFill/>
            <a:ln w="31750" cap="flat" cmpd="sng">
              <a:solidFill>
                <a:srgbClr val="5F5F5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26" name="Freeform 45"/>
            <p:cNvSpPr>
              <a:spLocks/>
            </p:cNvSpPr>
            <p:nvPr/>
          </p:nvSpPr>
          <p:spPr bwMode="auto">
            <a:xfrm>
              <a:off x="6741561" y="2114984"/>
              <a:ext cx="131762" cy="282575"/>
            </a:xfrm>
            <a:custGeom>
              <a:avLst/>
              <a:gdLst>
                <a:gd name="T0" fmla="*/ 15 w 83"/>
                <a:gd name="T1" fmla="*/ 0 h 178"/>
                <a:gd name="T2" fmla="*/ 15 w 83"/>
                <a:gd name="T3" fmla="*/ 63 h 178"/>
                <a:gd name="T4" fmla="*/ 45 w 83"/>
                <a:gd name="T5" fmla="*/ 72 h 178"/>
                <a:gd name="T6" fmla="*/ 48 w 83"/>
                <a:gd name="T7" fmla="*/ 129 h 178"/>
                <a:gd name="T8" fmla="*/ 57 w 83"/>
                <a:gd name="T9" fmla="*/ 132 h 178"/>
                <a:gd name="T10" fmla="*/ 81 w 83"/>
                <a:gd name="T11" fmla="*/ 174 h 178"/>
                <a:gd name="T12" fmla="*/ 75 w 83"/>
                <a:gd name="T13" fmla="*/ 165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178">
                  <a:moveTo>
                    <a:pt x="15" y="0"/>
                  </a:moveTo>
                  <a:cubicBezTo>
                    <a:pt x="10" y="16"/>
                    <a:pt x="0" y="51"/>
                    <a:pt x="15" y="63"/>
                  </a:cubicBezTo>
                  <a:cubicBezTo>
                    <a:pt x="23" y="70"/>
                    <a:pt x="45" y="72"/>
                    <a:pt x="45" y="72"/>
                  </a:cubicBezTo>
                  <a:cubicBezTo>
                    <a:pt x="46" y="91"/>
                    <a:pt x="44" y="110"/>
                    <a:pt x="48" y="129"/>
                  </a:cubicBezTo>
                  <a:cubicBezTo>
                    <a:pt x="49" y="132"/>
                    <a:pt x="55" y="130"/>
                    <a:pt x="57" y="132"/>
                  </a:cubicBezTo>
                  <a:cubicBezTo>
                    <a:pt x="64" y="139"/>
                    <a:pt x="51" y="159"/>
                    <a:pt x="81" y="174"/>
                  </a:cubicBezTo>
                  <a:cubicBezTo>
                    <a:pt x="83" y="178"/>
                    <a:pt x="72" y="162"/>
                    <a:pt x="75" y="165"/>
                  </a:cubicBezTo>
                </a:path>
              </a:pathLst>
            </a:custGeom>
            <a:noFill/>
            <a:ln w="31750" cap="flat" cmpd="sng">
              <a:solidFill>
                <a:srgbClr val="5F5F5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27" name="Group 47"/>
            <p:cNvGrpSpPr>
              <a:grpSpLocks/>
            </p:cNvGrpSpPr>
            <p:nvPr/>
          </p:nvGrpSpPr>
          <p:grpSpPr bwMode="auto">
            <a:xfrm>
              <a:off x="5436636" y="2510272"/>
              <a:ext cx="136525" cy="349250"/>
              <a:chOff x="3780" y="2454"/>
              <a:chExt cx="86" cy="220"/>
            </a:xfrm>
          </p:grpSpPr>
          <p:sp>
            <p:nvSpPr>
              <p:cNvPr id="87" name="Rectangle 48"/>
              <p:cNvSpPr>
                <a:spLocks noChangeArrowheads="1"/>
              </p:cNvSpPr>
              <p:nvPr/>
            </p:nvSpPr>
            <p:spPr bwMode="auto">
              <a:xfrm>
                <a:off x="3782" y="2454"/>
                <a:ext cx="82" cy="88"/>
              </a:xfrm>
              <a:prstGeom prst="rect">
                <a:avLst/>
              </a:pr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88" name="AutoShape 49"/>
              <p:cNvSpPr>
                <a:spLocks noChangeArrowheads="1"/>
              </p:cNvSpPr>
              <p:nvPr/>
            </p:nvSpPr>
            <p:spPr bwMode="auto">
              <a:xfrm flipV="1">
                <a:off x="3780" y="2542"/>
                <a:ext cx="8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1 w 21600"/>
                  <a:gd name="T13" fmla="*/ 4582 h 21600"/>
                  <a:gd name="T14" fmla="*/ 17079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grpSp>
          <p:nvGrpSpPr>
            <p:cNvPr id="28" name="Group 50"/>
            <p:cNvGrpSpPr>
              <a:grpSpLocks/>
            </p:cNvGrpSpPr>
            <p:nvPr/>
          </p:nvGrpSpPr>
          <p:grpSpPr bwMode="auto">
            <a:xfrm>
              <a:off x="4604786" y="2510272"/>
              <a:ext cx="136525" cy="349250"/>
              <a:chOff x="3256" y="2454"/>
              <a:chExt cx="86" cy="220"/>
            </a:xfrm>
          </p:grpSpPr>
          <p:sp>
            <p:nvSpPr>
              <p:cNvPr id="85" name="Rectangle 51"/>
              <p:cNvSpPr>
                <a:spLocks noChangeArrowheads="1"/>
              </p:cNvSpPr>
              <p:nvPr/>
            </p:nvSpPr>
            <p:spPr bwMode="auto">
              <a:xfrm>
                <a:off x="3258" y="2454"/>
                <a:ext cx="82" cy="88"/>
              </a:xfrm>
              <a:prstGeom prst="rect">
                <a:avLst/>
              </a:pr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86" name="AutoShape 52"/>
              <p:cNvSpPr>
                <a:spLocks noChangeArrowheads="1"/>
              </p:cNvSpPr>
              <p:nvPr/>
            </p:nvSpPr>
            <p:spPr bwMode="auto">
              <a:xfrm flipV="1">
                <a:off x="3256" y="2542"/>
                <a:ext cx="8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1 w 21600"/>
                  <a:gd name="T13" fmla="*/ 4582 h 21600"/>
                  <a:gd name="T14" fmla="*/ 17079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29" name="Oval 53"/>
            <p:cNvSpPr>
              <a:spLocks noChangeArrowheads="1"/>
            </p:cNvSpPr>
            <p:nvPr/>
          </p:nvSpPr>
          <p:spPr bwMode="auto">
            <a:xfrm>
              <a:off x="4895299" y="2764272"/>
              <a:ext cx="371475" cy="371475"/>
            </a:xfrm>
            <a:prstGeom prst="ellipse">
              <a:avLst/>
            </a:prstGeom>
            <a:solidFill>
              <a:schemeClr val="bg1"/>
            </a:solidFill>
            <a:ln w="31750" algn="ctr">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30" name="Oval 54"/>
            <p:cNvSpPr>
              <a:spLocks noChangeArrowheads="1"/>
            </p:cNvSpPr>
            <p:nvPr/>
          </p:nvSpPr>
          <p:spPr bwMode="auto">
            <a:xfrm>
              <a:off x="5722386" y="2764272"/>
              <a:ext cx="371475" cy="371475"/>
            </a:xfrm>
            <a:prstGeom prst="ellipse">
              <a:avLst/>
            </a:prstGeom>
            <a:solidFill>
              <a:schemeClr val="bg1"/>
            </a:solidFill>
            <a:ln w="31750" algn="ctr">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31" name="Line 55"/>
            <p:cNvSpPr>
              <a:spLocks noChangeShapeType="1"/>
            </p:cNvSpPr>
            <p:nvPr/>
          </p:nvSpPr>
          <p:spPr bwMode="auto">
            <a:xfrm>
              <a:off x="2801388" y="2588059"/>
              <a:ext cx="798511" cy="0"/>
            </a:xfrm>
            <a:prstGeom prst="line">
              <a:avLst/>
            </a:prstGeom>
            <a:noFill/>
            <a:ln w="444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2" name="Line 56"/>
            <p:cNvSpPr>
              <a:spLocks noChangeShapeType="1"/>
            </p:cNvSpPr>
            <p:nvPr/>
          </p:nvSpPr>
          <p:spPr bwMode="auto">
            <a:xfrm>
              <a:off x="4276174" y="2588059"/>
              <a:ext cx="333375" cy="0"/>
            </a:xfrm>
            <a:prstGeom prst="line">
              <a:avLst/>
            </a:prstGeom>
            <a:noFill/>
            <a:ln w="4445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3" name="Line 57"/>
            <p:cNvSpPr>
              <a:spLocks noChangeShapeType="1"/>
            </p:cNvSpPr>
            <p:nvPr/>
          </p:nvSpPr>
          <p:spPr bwMode="auto">
            <a:xfrm>
              <a:off x="5085799" y="2588059"/>
              <a:ext cx="333375" cy="0"/>
            </a:xfrm>
            <a:prstGeom prst="line">
              <a:avLst/>
            </a:prstGeom>
            <a:noFill/>
            <a:ln w="4445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4" name="Line 58"/>
            <p:cNvSpPr>
              <a:spLocks noChangeShapeType="1"/>
            </p:cNvSpPr>
            <p:nvPr/>
          </p:nvSpPr>
          <p:spPr bwMode="auto">
            <a:xfrm>
              <a:off x="5911299" y="2484872"/>
              <a:ext cx="863600" cy="0"/>
            </a:xfrm>
            <a:prstGeom prst="line">
              <a:avLst/>
            </a:prstGeom>
            <a:noFill/>
            <a:ln w="4445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5" name="Line 59"/>
            <p:cNvSpPr>
              <a:spLocks noChangeShapeType="1"/>
            </p:cNvSpPr>
            <p:nvPr/>
          </p:nvSpPr>
          <p:spPr bwMode="auto">
            <a:xfrm>
              <a:off x="5901774" y="2461059"/>
              <a:ext cx="0" cy="290513"/>
            </a:xfrm>
            <a:prstGeom prst="line">
              <a:avLst/>
            </a:prstGeom>
            <a:noFill/>
            <a:ln w="444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6" name="Line 60"/>
            <p:cNvSpPr>
              <a:spLocks noChangeShapeType="1"/>
            </p:cNvSpPr>
            <p:nvPr/>
          </p:nvSpPr>
          <p:spPr bwMode="auto">
            <a:xfrm>
              <a:off x="5068336" y="2565834"/>
              <a:ext cx="0" cy="185738"/>
            </a:xfrm>
            <a:prstGeom prst="line">
              <a:avLst/>
            </a:prstGeom>
            <a:noFill/>
            <a:ln w="444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7" name="Line 61"/>
            <p:cNvSpPr>
              <a:spLocks noChangeShapeType="1"/>
            </p:cNvSpPr>
            <p:nvPr/>
          </p:nvSpPr>
          <p:spPr bwMode="auto">
            <a:xfrm>
              <a:off x="5509661" y="2878572"/>
              <a:ext cx="0" cy="98425"/>
            </a:xfrm>
            <a:prstGeom prst="line">
              <a:avLst/>
            </a:prstGeom>
            <a:noFill/>
            <a:ln w="444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8" name="Line 62"/>
            <p:cNvSpPr>
              <a:spLocks noChangeShapeType="1"/>
            </p:cNvSpPr>
            <p:nvPr/>
          </p:nvSpPr>
          <p:spPr bwMode="auto">
            <a:xfrm>
              <a:off x="5493786" y="2967472"/>
              <a:ext cx="214312" cy="0"/>
            </a:xfrm>
            <a:prstGeom prst="line">
              <a:avLst/>
            </a:prstGeom>
            <a:noFill/>
            <a:ln w="44450">
              <a:solidFill>
                <a:srgbClr val="00B05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39" name="Line 63"/>
            <p:cNvSpPr>
              <a:spLocks noChangeShapeType="1"/>
            </p:cNvSpPr>
            <p:nvPr/>
          </p:nvSpPr>
          <p:spPr bwMode="auto">
            <a:xfrm>
              <a:off x="4674636" y="2878572"/>
              <a:ext cx="0" cy="98425"/>
            </a:xfrm>
            <a:prstGeom prst="line">
              <a:avLst/>
            </a:prstGeom>
            <a:noFill/>
            <a:ln w="444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40" name="Line 64"/>
            <p:cNvSpPr>
              <a:spLocks noChangeShapeType="1"/>
            </p:cNvSpPr>
            <p:nvPr/>
          </p:nvSpPr>
          <p:spPr bwMode="auto">
            <a:xfrm>
              <a:off x="4658761" y="2967472"/>
              <a:ext cx="230187" cy="0"/>
            </a:xfrm>
            <a:prstGeom prst="line">
              <a:avLst/>
            </a:prstGeom>
            <a:noFill/>
            <a:ln w="44450">
              <a:solidFill>
                <a:srgbClr val="00B05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41" name="Line 65"/>
            <p:cNvSpPr>
              <a:spLocks noChangeShapeType="1"/>
            </p:cNvSpPr>
            <p:nvPr/>
          </p:nvSpPr>
          <p:spPr bwMode="auto">
            <a:xfrm>
              <a:off x="4290461" y="3226235"/>
              <a:ext cx="2039937" cy="0"/>
            </a:xfrm>
            <a:prstGeom prst="line">
              <a:avLst/>
            </a:prstGeom>
            <a:noFill/>
            <a:ln w="444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42" name="Group 66"/>
            <p:cNvGrpSpPr>
              <a:grpSpLocks/>
            </p:cNvGrpSpPr>
            <p:nvPr/>
          </p:nvGrpSpPr>
          <p:grpSpPr bwMode="auto">
            <a:xfrm>
              <a:off x="4525411" y="3029385"/>
              <a:ext cx="371475" cy="371475"/>
              <a:chOff x="3246" y="3398"/>
              <a:chExt cx="234" cy="234"/>
            </a:xfrm>
          </p:grpSpPr>
          <p:sp>
            <p:nvSpPr>
              <p:cNvPr id="83" name="Oval 67"/>
              <p:cNvSpPr>
                <a:spLocks noChangeArrowheads="1"/>
              </p:cNvSpPr>
              <p:nvPr/>
            </p:nvSpPr>
            <p:spPr bwMode="auto">
              <a:xfrm>
                <a:off x="3246" y="3398"/>
                <a:ext cx="234" cy="234"/>
              </a:xfrm>
              <a:prstGeom prst="ellipse">
                <a:avLst/>
              </a:prstGeom>
              <a:solidFill>
                <a:schemeClr val="bg1"/>
              </a:solidFill>
              <a:ln w="31750" algn="ctr">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84" name="Line 68"/>
              <p:cNvSpPr>
                <a:spLocks noChangeShapeType="1"/>
              </p:cNvSpPr>
              <p:nvPr/>
            </p:nvSpPr>
            <p:spPr bwMode="auto">
              <a:xfrm>
                <a:off x="3278" y="3516"/>
                <a:ext cx="178" cy="0"/>
              </a:xfrm>
              <a:prstGeom prst="line">
                <a:avLst/>
              </a:prstGeom>
              <a:noFill/>
              <a:ln w="31750">
                <a:solidFill>
                  <a:srgbClr val="5F5F5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43" name="Line 69"/>
            <p:cNvSpPr>
              <a:spLocks noChangeShapeType="1"/>
            </p:cNvSpPr>
            <p:nvPr/>
          </p:nvSpPr>
          <p:spPr bwMode="auto">
            <a:xfrm>
              <a:off x="6312936" y="2780147"/>
              <a:ext cx="398462" cy="0"/>
            </a:xfrm>
            <a:prstGeom prst="line">
              <a:avLst/>
            </a:prstGeom>
            <a:noFill/>
            <a:ln w="44450">
              <a:solidFill>
                <a:srgbClr val="0070C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44" name="Line 70"/>
            <p:cNvSpPr>
              <a:spLocks noChangeShapeType="1"/>
            </p:cNvSpPr>
            <p:nvPr/>
          </p:nvSpPr>
          <p:spPr bwMode="auto">
            <a:xfrm>
              <a:off x="6319286" y="2765859"/>
              <a:ext cx="0" cy="466726"/>
            </a:xfrm>
            <a:prstGeom prst="line">
              <a:avLst/>
            </a:prstGeom>
            <a:noFill/>
            <a:ln w="444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45" name="Line 71"/>
            <p:cNvSpPr>
              <a:spLocks noChangeShapeType="1"/>
            </p:cNvSpPr>
            <p:nvPr/>
          </p:nvSpPr>
          <p:spPr bwMode="auto">
            <a:xfrm flipH="1">
              <a:off x="4299986" y="3518335"/>
              <a:ext cx="2571750" cy="0"/>
            </a:xfrm>
            <a:prstGeom prst="line">
              <a:avLst/>
            </a:prstGeom>
            <a:noFill/>
            <a:ln w="44450">
              <a:solidFill>
                <a:srgbClr val="0070C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46" name="AutoShape 72"/>
            <p:cNvSpPr>
              <a:spLocks noChangeArrowheads="1"/>
            </p:cNvSpPr>
            <p:nvPr/>
          </p:nvSpPr>
          <p:spPr bwMode="auto">
            <a:xfrm>
              <a:off x="3590374" y="2432484"/>
              <a:ext cx="698500" cy="1292227"/>
            </a:xfrm>
            <a:prstGeom prst="roundRect">
              <a:avLst>
                <a:gd name="adj" fmla="val 16667"/>
              </a:avLst>
            </a:prstGeom>
            <a:solidFill>
              <a:schemeClr val="bg1"/>
            </a:solidFill>
            <a:ln w="31750" algn="ctr">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47" name="Rectangle 73"/>
            <p:cNvSpPr>
              <a:spLocks noChangeArrowheads="1"/>
            </p:cNvSpPr>
            <p:nvPr/>
          </p:nvSpPr>
          <p:spPr bwMode="auto">
            <a:xfrm>
              <a:off x="3526874" y="3618348"/>
              <a:ext cx="828675" cy="238125"/>
            </a:xfrm>
            <a:prstGeom prst="rect">
              <a:avLst/>
            </a:prstGeom>
            <a:solidFill>
              <a:srgbClr val="C0C0C0"/>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48" name="上矢印 144"/>
            <p:cNvSpPr>
              <a:spLocks noChangeArrowheads="1"/>
            </p:cNvSpPr>
            <p:nvPr/>
          </p:nvSpPr>
          <p:spPr bwMode="auto">
            <a:xfrm>
              <a:off x="7074936" y="2054655"/>
              <a:ext cx="223838" cy="250825"/>
            </a:xfrm>
            <a:prstGeom prst="upArrow">
              <a:avLst>
                <a:gd name="adj1" fmla="val 50000"/>
                <a:gd name="adj2" fmla="val 50073"/>
              </a:avLst>
            </a:prstGeom>
            <a:noFill/>
            <a:ln w="31750" algn="ctr">
              <a:solidFill>
                <a:srgbClr val="0070C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defTabSz="457200"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defTabSz="457200"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defTabSz="457200"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defTabSz="457200"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defTabSz="457200"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eaLnBrk="1" hangingPunct="1">
                <a:buFont typeface="Wingdings" pitchFamily="2" charset="2"/>
                <a:buChar char="l"/>
              </a:pPr>
              <a:endParaRPr lang="ja-JP" altLang="en-US" sz="1200">
                <a:solidFill>
                  <a:srgbClr val="000000"/>
                </a:solidFill>
              </a:endParaRPr>
            </a:p>
          </p:txBody>
        </p:sp>
        <p:sp>
          <p:nvSpPr>
            <p:cNvPr id="49" name="曲折矢印 145"/>
            <p:cNvSpPr/>
            <p:nvPr/>
          </p:nvSpPr>
          <p:spPr bwMode="auto">
            <a:xfrm rot="5400000">
              <a:off x="7582936" y="3692961"/>
              <a:ext cx="358775" cy="241300"/>
            </a:xfrm>
            <a:prstGeom prst="bentArrow">
              <a:avLst/>
            </a:pr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defTabSz="457200">
                <a:spcBef>
                  <a:spcPct val="20000"/>
                </a:spcBef>
                <a:buFont typeface="Wingdings" pitchFamily="2" charset="2"/>
                <a:buChar char="l"/>
                <a:defRPr/>
              </a:pPr>
              <a:endParaRPr lang="ja-JP" altLang="en-US" sz="1200" dirty="0">
                <a:solidFill>
                  <a:srgbClr val="000000"/>
                </a:solidFill>
                <a:latin typeface="Arial" pitchFamily="34" charset="0"/>
                <a:ea typeface="ＭＳ Ｐゴシック" pitchFamily="50" charset="-128"/>
              </a:endParaRPr>
            </a:p>
          </p:txBody>
        </p:sp>
        <p:sp>
          <p:nvSpPr>
            <p:cNvPr id="50" name="Line 15"/>
            <p:cNvSpPr>
              <a:spLocks noChangeShapeType="1"/>
            </p:cNvSpPr>
            <p:nvPr/>
          </p:nvSpPr>
          <p:spPr bwMode="auto">
            <a:xfrm flipH="1">
              <a:off x="1734570" y="2000449"/>
              <a:ext cx="0" cy="2496582"/>
            </a:xfrm>
            <a:prstGeom prst="line">
              <a:avLst/>
            </a:prstGeom>
            <a:noFill/>
            <a:ln w="44450">
              <a:solidFill>
                <a:srgbClr val="0070C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nvGrpSpPr>
            <p:cNvPr id="51" name="Group 32"/>
            <p:cNvGrpSpPr>
              <a:grpSpLocks/>
            </p:cNvGrpSpPr>
            <p:nvPr/>
          </p:nvGrpSpPr>
          <p:grpSpPr bwMode="auto">
            <a:xfrm>
              <a:off x="1298575" y="4271606"/>
              <a:ext cx="844550" cy="393700"/>
              <a:chOff x="312" y="1824"/>
              <a:chExt cx="532" cy="248"/>
            </a:xfrm>
          </p:grpSpPr>
          <p:sp>
            <p:nvSpPr>
              <p:cNvPr id="70" name="Line 33"/>
              <p:cNvSpPr>
                <a:spLocks noChangeShapeType="1"/>
              </p:cNvSpPr>
              <p:nvPr/>
            </p:nvSpPr>
            <p:spPr bwMode="auto">
              <a:xfrm>
                <a:off x="508" y="1826"/>
                <a:ext cx="0" cy="246"/>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1" name="Line 34"/>
              <p:cNvSpPr>
                <a:spLocks noChangeShapeType="1"/>
              </p:cNvSpPr>
              <p:nvPr/>
            </p:nvSpPr>
            <p:spPr bwMode="auto">
              <a:xfrm>
                <a:off x="660" y="1824"/>
                <a:ext cx="0" cy="246"/>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2" name="Line 35"/>
              <p:cNvSpPr>
                <a:spLocks noChangeShapeType="1"/>
              </p:cNvSpPr>
              <p:nvPr/>
            </p:nvSpPr>
            <p:spPr bwMode="auto">
              <a:xfrm>
                <a:off x="312" y="1830"/>
                <a:ext cx="204" cy="0"/>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3" name="Line 36"/>
              <p:cNvSpPr>
                <a:spLocks noChangeShapeType="1"/>
              </p:cNvSpPr>
              <p:nvPr/>
            </p:nvSpPr>
            <p:spPr bwMode="auto">
              <a:xfrm>
                <a:off x="652" y="1830"/>
                <a:ext cx="192" cy="0"/>
              </a:xfrm>
              <a:prstGeom prst="line">
                <a:avLst/>
              </a:prstGeom>
              <a:noFill/>
              <a:ln w="317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4" name="Line 37"/>
              <p:cNvSpPr>
                <a:spLocks noChangeShapeType="1"/>
              </p:cNvSpPr>
              <p:nvPr/>
            </p:nvSpPr>
            <p:spPr bwMode="auto">
              <a:xfrm rot="5400000">
                <a:off x="360" y="1832"/>
                <a:ext cx="48" cy="48"/>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5" name="Line 38"/>
              <p:cNvSpPr>
                <a:spLocks noChangeShapeType="1"/>
              </p:cNvSpPr>
              <p:nvPr/>
            </p:nvSpPr>
            <p:spPr bwMode="auto">
              <a:xfrm rot="5400000">
                <a:off x="434" y="1910"/>
                <a:ext cx="72" cy="72"/>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6" name="Line 39"/>
              <p:cNvSpPr>
                <a:spLocks noChangeShapeType="1"/>
              </p:cNvSpPr>
              <p:nvPr/>
            </p:nvSpPr>
            <p:spPr bwMode="auto">
              <a:xfrm flipH="1">
                <a:off x="658" y="1830"/>
                <a:ext cx="94" cy="94"/>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7" name="Line 40"/>
              <p:cNvSpPr>
                <a:spLocks noChangeShapeType="1"/>
              </p:cNvSpPr>
              <p:nvPr/>
            </p:nvSpPr>
            <p:spPr bwMode="auto">
              <a:xfrm flipH="1">
                <a:off x="660" y="1834"/>
                <a:ext cx="134" cy="134"/>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8" name="Line 41"/>
              <p:cNvSpPr>
                <a:spLocks noChangeShapeType="1"/>
              </p:cNvSpPr>
              <p:nvPr/>
            </p:nvSpPr>
            <p:spPr bwMode="auto">
              <a:xfrm rot="5400000">
                <a:off x="384" y="1836"/>
                <a:ext cx="80" cy="8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79" name="Line 42"/>
              <p:cNvSpPr>
                <a:spLocks noChangeShapeType="1"/>
              </p:cNvSpPr>
              <p:nvPr/>
            </p:nvSpPr>
            <p:spPr bwMode="auto">
              <a:xfrm rot="5400000">
                <a:off x="466" y="1966"/>
                <a:ext cx="48" cy="48"/>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80" name="Line 43"/>
              <p:cNvSpPr>
                <a:spLocks noChangeShapeType="1"/>
              </p:cNvSpPr>
              <p:nvPr/>
            </p:nvSpPr>
            <p:spPr bwMode="auto">
              <a:xfrm rot="5400000">
                <a:off x="408" y="1858"/>
                <a:ext cx="92" cy="92"/>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81" name="Line 44"/>
              <p:cNvSpPr>
                <a:spLocks noChangeShapeType="1"/>
              </p:cNvSpPr>
              <p:nvPr/>
            </p:nvSpPr>
            <p:spPr bwMode="auto">
              <a:xfrm flipH="1">
                <a:off x="654" y="1838"/>
                <a:ext cx="46" cy="46"/>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sp>
            <p:nvSpPr>
              <p:cNvPr id="82" name="Line 45"/>
              <p:cNvSpPr>
                <a:spLocks noChangeShapeType="1"/>
              </p:cNvSpPr>
              <p:nvPr/>
            </p:nvSpPr>
            <p:spPr bwMode="auto">
              <a:xfrm flipH="1">
                <a:off x="660" y="1838"/>
                <a:ext cx="180" cy="18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40000"/>
                  </a:spcBef>
                </a:pPr>
                <a:endParaRPr lang="ja-JP" altLang="en-US" sz="2000" b="1">
                  <a:solidFill>
                    <a:srgbClr val="000000"/>
                  </a:solidFill>
                  <a:latin typeface="ＭＳ Ｐゴシック" pitchFamily="50" charset="-128"/>
                  <a:ea typeface="ＭＳ Ｐゴシック" pitchFamily="50" charset="-128"/>
                </a:endParaRPr>
              </a:p>
            </p:txBody>
          </p:sp>
        </p:grpSp>
        <p:sp>
          <p:nvSpPr>
            <p:cNvPr id="52" name="Text Box 466"/>
            <p:cNvSpPr txBox="1">
              <a:spLocks noChangeArrowheads="1"/>
            </p:cNvSpPr>
            <p:nvPr/>
          </p:nvSpPr>
          <p:spPr bwMode="auto">
            <a:xfrm>
              <a:off x="382847" y="3857743"/>
              <a:ext cx="1177374"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Injection Well</a:t>
              </a:r>
              <a:endParaRPr lang="ja-JP" altLang="en-US" sz="1200" b="1" dirty="0">
                <a:solidFill>
                  <a:srgbClr val="000000"/>
                </a:solidFill>
                <a:latin typeface="Arial"/>
                <a:ea typeface="ＭＳ Ｐゴシック"/>
              </a:endParaRPr>
            </a:p>
          </p:txBody>
        </p:sp>
        <p:grpSp>
          <p:nvGrpSpPr>
            <p:cNvPr id="53" name="Group 9"/>
            <p:cNvGrpSpPr>
              <a:grpSpLocks/>
            </p:cNvGrpSpPr>
            <p:nvPr/>
          </p:nvGrpSpPr>
          <p:grpSpPr bwMode="auto">
            <a:xfrm>
              <a:off x="1664045" y="3894574"/>
              <a:ext cx="155575" cy="188913"/>
              <a:chOff x="846" y="2482"/>
              <a:chExt cx="76" cy="85"/>
            </a:xfrm>
          </p:grpSpPr>
          <p:sp>
            <p:nvSpPr>
              <p:cNvPr id="68" name="AutoShape 10"/>
              <p:cNvSpPr>
                <a:spLocks noChangeArrowheads="1"/>
              </p:cNvSpPr>
              <p:nvPr/>
            </p:nvSpPr>
            <p:spPr bwMode="auto">
              <a:xfrm>
                <a:off x="846" y="2520"/>
                <a:ext cx="76" cy="47"/>
              </a:xfrm>
              <a:prstGeom prst="triangle">
                <a:avLst>
                  <a:gd name="adj" fmla="val 50000"/>
                </a:avLst>
              </a:prstGeom>
              <a:solidFill>
                <a:schemeClr val="bg1"/>
              </a:solidFill>
              <a:ln w="190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sp>
            <p:nvSpPr>
              <p:cNvPr id="69" name="AutoShape 11"/>
              <p:cNvSpPr>
                <a:spLocks noChangeArrowheads="1"/>
              </p:cNvSpPr>
              <p:nvPr/>
            </p:nvSpPr>
            <p:spPr bwMode="auto">
              <a:xfrm rot="10800000">
                <a:off x="846" y="2482"/>
                <a:ext cx="76" cy="41"/>
              </a:xfrm>
              <a:prstGeom prst="triangle">
                <a:avLst>
                  <a:gd name="adj" fmla="val 50000"/>
                </a:avLst>
              </a:prstGeom>
              <a:solidFill>
                <a:schemeClr val="bg1"/>
              </a:solidFill>
              <a:ln w="190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Font typeface="Arial" pitchFamily="34" charset="0"/>
                  <a:defRPr kumimoji="1" sz="1600">
                    <a:solidFill>
                      <a:schemeClr val="tx1"/>
                    </a:solidFill>
                    <a:latin typeface="Arial" pitchFamily="34" charset="0"/>
                    <a:ea typeface="ＭＳ Ｐゴシック" pitchFamily="50" charset="-128"/>
                  </a:defRPr>
                </a:lvl1pPr>
                <a:lvl2pPr marL="742950" indent="-285750" algn="l" eaLnBrk="0" hangingPunct="0">
                  <a:spcBef>
                    <a:spcPct val="20000"/>
                  </a:spcBef>
                  <a:buFont typeface="Arial" pitchFamily="34" charset="0"/>
                  <a:buChar char="–"/>
                  <a:defRPr kumimoji="1" sz="1200">
                    <a:solidFill>
                      <a:schemeClr val="tx1"/>
                    </a:solidFill>
                    <a:latin typeface="Arial" pitchFamily="34" charset="0"/>
                    <a:ea typeface="ＭＳ Ｐゴシック" pitchFamily="50" charset="-128"/>
                  </a:defRPr>
                </a:lvl2pPr>
                <a:lvl3pPr marL="11430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12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1200">
                    <a:solidFill>
                      <a:schemeClr val="tx1"/>
                    </a:solidFill>
                    <a:latin typeface="Calibri" pitchFamily="34" charset="0"/>
                    <a:ea typeface="ＭＳ Ｐゴシック" pitchFamily="50" charset="-128"/>
                  </a:defRPr>
                </a:lvl9pPr>
              </a:lstStyle>
              <a:p>
                <a:pPr algn="just" eaLnBrk="1" hangingPunct="1">
                  <a:spcBef>
                    <a:spcPct val="40000"/>
                  </a:spcBef>
                  <a:buFontTx/>
                  <a:buNone/>
                </a:pPr>
                <a:endParaRPr lang="ja-JP" altLang="en-US" sz="2000" b="1">
                  <a:solidFill>
                    <a:srgbClr val="000000"/>
                  </a:solidFill>
                  <a:latin typeface="ＭＳ Ｐゴシック" pitchFamily="50" charset="-128"/>
                </a:endParaRPr>
              </a:p>
            </p:txBody>
          </p:sp>
        </p:grpSp>
        <p:sp>
          <p:nvSpPr>
            <p:cNvPr id="54" name="Text Box 446"/>
            <p:cNvSpPr txBox="1">
              <a:spLocks noChangeArrowheads="1"/>
            </p:cNvSpPr>
            <p:nvPr/>
          </p:nvSpPr>
          <p:spPr bwMode="auto">
            <a:xfrm>
              <a:off x="2130981" y="3449220"/>
              <a:ext cx="739113" cy="46166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algn="just" eaLnBrk="1" hangingPunct="1">
                <a:spcBef>
                  <a:spcPct val="50000"/>
                </a:spcBef>
                <a:defRPr/>
              </a:pPr>
              <a:r>
                <a:rPr lang="en-US" altLang="ja-JP" sz="1200" b="1" dirty="0" smtClean="0">
                  <a:solidFill>
                    <a:srgbClr val="000000"/>
                  </a:solidFill>
                  <a:latin typeface="Arial"/>
                  <a:ea typeface="ＭＳ Ｐゴシック"/>
                </a:rPr>
                <a:t>Steam </a:t>
              </a:r>
              <a:br>
                <a:rPr lang="en-US" altLang="ja-JP" sz="1200" b="1" dirty="0" smtClean="0">
                  <a:solidFill>
                    <a:srgbClr val="000000"/>
                  </a:solidFill>
                  <a:latin typeface="Arial"/>
                  <a:ea typeface="ＭＳ Ｐゴシック"/>
                </a:rPr>
              </a:br>
              <a:r>
                <a:rPr lang="en-US" altLang="ja-JP" sz="1200" b="1" dirty="0" smtClean="0">
                  <a:solidFill>
                    <a:srgbClr val="000000"/>
                  </a:solidFill>
                  <a:latin typeface="Arial"/>
                  <a:ea typeface="ＭＳ Ｐゴシック"/>
                </a:rPr>
                <a:t>Turbine</a:t>
              </a:r>
              <a:endParaRPr lang="ja-JP" altLang="en-US" sz="1200" b="1" dirty="0">
                <a:solidFill>
                  <a:srgbClr val="000000"/>
                </a:solidFill>
                <a:latin typeface="Arial"/>
                <a:ea typeface="ＭＳ Ｐゴシック"/>
              </a:endParaRPr>
            </a:p>
          </p:txBody>
        </p:sp>
        <p:sp>
          <p:nvSpPr>
            <p:cNvPr id="55" name="Text Box 445"/>
            <p:cNvSpPr txBox="1">
              <a:spLocks noChangeArrowheads="1"/>
            </p:cNvSpPr>
            <p:nvPr/>
          </p:nvSpPr>
          <p:spPr bwMode="auto">
            <a:xfrm>
              <a:off x="6820276" y="2927784"/>
              <a:ext cx="760144" cy="46166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Cooling</a:t>
              </a:r>
              <a:br>
                <a:rPr lang="en-US" altLang="ja-JP" sz="1200" b="1" dirty="0" smtClean="0">
                  <a:solidFill>
                    <a:srgbClr val="000000"/>
                  </a:solidFill>
                  <a:latin typeface="Arial"/>
                  <a:ea typeface="ＭＳ Ｐゴシック"/>
                </a:rPr>
              </a:br>
              <a:r>
                <a:rPr lang="en-US" altLang="ja-JP" sz="1200" b="1" dirty="0" smtClean="0">
                  <a:solidFill>
                    <a:srgbClr val="000000"/>
                  </a:solidFill>
                  <a:latin typeface="Arial"/>
                  <a:ea typeface="ＭＳ Ｐゴシック"/>
                </a:rPr>
                <a:t>Tower</a:t>
              </a:r>
              <a:endParaRPr lang="ja-JP" altLang="en-US" sz="1200" b="1" dirty="0">
                <a:solidFill>
                  <a:srgbClr val="000000"/>
                </a:solidFill>
                <a:latin typeface="Arial"/>
                <a:ea typeface="ＭＳ Ｐゴシック"/>
              </a:endParaRPr>
            </a:p>
          </p:txBody>
        </p:sp>
        <p:sp>
          <p:nvSpPr>
            <p:cNvPr id="56" name="Text Box 445"/>
            <p:cNvSpPr txBox="1">
              <a:spLocks noChangeArrowheads="1"/>
            </p:cNvSpPr>
            <p:nvPr/>
          </p:nvSpPr>
          <p:spPr bwMode="auto">
            <a:xfrm>
              <a:off x="3445738" y="2152310"/>
              <a:ext cx="98777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Condenser</a:t>
              </a:r>
              <a:endParaRPr lang="ja-JP" altLang="en-US" sz="1200" b="1" dirty="0">
                <a:solidFill>
                  <a:srgbClr val="000000"/>
                </a:solidFill>
                <a:latin typeface="Arial"/>
                <a:ea typeface="ＭＳ Ｐゴシック"/>
              </a:endParaRPr>
            </a:p>
          </p:txBody>
        </p:sp>
        <p:sp>
          <p:nvSpPr>
            <p:cNvPr id="57" name="Text Box 466"/>
            <p:cNvSpPr txBox="1">
              <a:spLocks noChangeArrowheads="1"/>
            </p:cNvSpPr>
            <p:nvPr/>
          </p:nvSpPr>
          <p:spPr bwMode="auto">
            <a:xfrm>
              <a:off x="1741832" y="924788"/>
              <a:ext cx="901209"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Separator</a:t>
              </a:r>
              <a:endParaRPr lang="ja-JP" altLang="en-US" sz="1200" b="1" dirty="0">
                <a:solidFill>
                  <a:srgbClr val="000000"/>
                </a:solidFill>
                <a:latin typeface="Arial"/>
                <a:ea typeface="ＭＳ Ｐゴシック"/>
              </a:endParaRPr>
            </a:p>
          </p:txBody>
        </p:sp>
        <p:sp>
          <p:nvSpPr>
            <p:cNvPr id="58" name="Text Box 466"/>
            <p:cNvSpPr txBox="1">
              <a:spLocks noChangeArrowheads="1"/>
            </p:cNvSpPr>
            <p:nvPr/>
          </p:nvSpPr>
          <p:spPr bwMode="auto">
            <a:xfrm>
              <a:off x="349817" y="2602567"/>
              <a:ext cx="998991" cy="46166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smtClean="0">
                  <a:solidFill>
                    <a:srgbClr val="000000"/>
                  </a:solidFill>
                  <a:latin typeface="Arial"/>
                  <a:ea typeface="ＭＳ Ｐゴシック"/>
                </a:rPr>
                <a:t>Production</a:t>
              </a:r>
              <a:br>
                <a:rPr lang="en-US" altLang="ja-JP" sz="1200" b="1" dirty="0" smtClean="0">
                  <a:solidFill>
                    <a:srgbClr val="000000"/>
                  </a:solidFill>
                  <a:latin typeface="Arial"/>
                  <a:ea typeface="ＭＳ Ｐゴシック"/>
                </a:rPr>
              </a:br>
              <a:r>
                <a:rPr lang="en-US" altLang="ja-JP" sz="1200" b="1" dirty="0" smtClean="0">
                  <a:solidFill>
                    <a:srgbClr val="000000"/>
                  </a:solidFill>
                  <a:latin typeface="Arial"/>
                  <a:ea typeface="ＭＳ Ｐゴシック"/>
                </a:rPr>
                <a:t>Well</a:t>
              </a:r>
              <a:endParaRPr lang="ja-JP" altLang="en-US" sz="1200" b="1" dirty="0">
                <a:solidFill>
                  <a:srgbClr val="000000"/>
                </a:solidFill>
                <a:latin typeface="Arial"/>
                <a:ea typeface="ＭＳ Ｐゴシック"/>
              </a:endParaRPr>
            </a:p>
          </p:txBody>
        </p:sp>
        <p:sp>
          <p:nvSpPr>
            <p:cNvPr id="59" name="Text Box 445"/>
            <p:cNvSpPr txBox="1">
              <a:spLocks noChangeArrowheads="1"/>
            </p:cNvSpPr>
            <p:nvPr/>
          </p:nvSpPr>
          <p:spPr bwMode="auto">
            <a:xfrm>
              <a:off x="4812114" y="3213593"/>
              <a:ext cx="1204176"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eaLnBrk="1" hangingPunct="1">
                <a:spcBef>
                  <a:spcPct val="50000"/>
                </a:spcBef>
                <a:defRPr/>
              </a:pPr>
              <a:r>
                <a:rPr lang="en-US" altLang="ja-JP" sz="1200" b="1" dirty="0" err="1" smtClean="0">
                  <a:solidFill>
                    <a:srgbClr val="000000"/>
                  </a:solidFill>
                  <a:latin typeface="Arial"/>
                  <a:ea typeface="ＭＳ Ｐゴシック"/>
                </a:rPr>
                <a:t>Hotwell</a:t>
              </a:r>
              <a:r>
                <a:rPr lang="en-US" altLang="ja-JP" sz="1200" b="1" dirty="0" smtClean="0">
                  <a:solidFill>
                    <a:srgbClr val="000000"/>
                  </a:solidFill>
                  <a:latin typeface="Arial"/>
                  <a:ea typeface="ＭＳ Ｐゴシック"/>
                </a:rPr>
                <a:t> Pump</a:t>
              </a:r>
              <a:endParaRPr lang="ja-JP" altLang="en-US" sz="1200" b="1" dirty="0">
                <a:solidFill>
                  <a:srgbClr val="000000"/>
                </a:solidFill>
                <a:latin typeface="Arial"/>
                <a:ea typeface="ＭＳ Ｐゴシック"/>
              </a:endParaRPr>
            </a:p>
          </p:txBody>
        </p:sp>
        <p:grpSp>
          <p:nvGrpSpPr>
            <p:cNvPr id="60" name="Gruppo 59"/>
            <p:cNvGrpSpPr/>
            <p:nvPr/>
          </p:nvGrpSpPr>
          <p:grpSpPr>
            <a:xfrm>
              <a:off x="2811533" y="2928668"/>
              <a:ext cx="546272" cy="366432"/>
              <a:chOff x="2873587" y="2932902"/>
              <a:chExt cx="546272" cy="366432"/>
            </a:xfrm>
          </p:grpSpPr>
          <p:cxnSp>
            <p:nvCxnSpPr>
              <p:cNvPr id="62" name="Connettore 1 61"/>
              <p:cNvCxnSpPr/>
              <p:nvPr/>
            </p:nvCxnSpPr>
            <p:spPr bwMode="auto">
              <a:xfrm flipV="1">
                <a:off x="2873587" y="3113370"/>
                <a:ext cx="180988" cy="1"/>
              </a:xfrm>
              <a:prstGeom prst="line">
                <a:avLst/>
              </a:prstGeom>
              <a:solidFill>
                <a:schemeClr val="bg1"/>
              </a:solidFill>
              <a:ln w="31750"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uppo 62"/>
              <p:cNvGrpSpPr/>
              <p:nvPr/>
            </p:nvGrpSpPr>
            <p:grpSpPr>
              <a:xfrm>
                <a:off x="3054575" y="2932902"/>
                <a:ext cx="365284" cy="366432"/>
                <a:chOff x="3075053" y="2786560"/>
                <a:chExt cx="365284" cy="366432"/>
              </a:xfrm>
            </p:grpSpPr>
            <p:grpSp>
              <p:nvGrpSpPr>
                <p:cNvPr id="64" name="Gruppo 63"/>
                <p:cNvGrpSpPr/>
                <p:nvPr/>
              </p:nvGrpSpPr>
              <p:grpSpPr>
                <a:xfrm>
                  <a:off x="3181292" y="2918521"/>
                  <a:ext cx="143952" cy="83362"/>
                  <a:chOff x="3181292" y="2918521"/>
                  <a:chExt cx="143952" cy="83362"/>
                </a:xfrm>
              </p:grpSpPr>
              <p:sp>
                <p:nvSpPr>
                  <p:cNvPr id="66" name="Arco a tutto sesto 65"/>
                  <p:cNvSpPr/>
                  <p:nvPr/>
                </p:nvSpPr>
                <p:spPr bwMode="auto">
                  <a:xfrm>
                    <a:off x="3181292" y="2918521"/>
                    <a:ext cx="71304" cy="77448"/>
                  </a:xfrm>
                  <a:prstGeom prst="blockArc">
                    <a:avLst>
                      <a:gd name="adj1" fmla="val 11299182"/>
                      <a:gd name="adj2" fmla="val 195166"/>
                      <a:gd name="adj3" fmla="val 0"/>
                    </a:avLst>
                  </a:prstGeom>
                  <a:solidFill>
                    <a:schemeClr val="bg1"/>
                  </a:solidFill>
                  <a:ln w="28575"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sp>
                <p:nvSpPr>
                  <p:cNvPr id="67" name="Arco a tutto sesto 66"/>
                  <p:cNvSpPr/>
                  <p:nvPr/>
                </p:nvSpPr>
                <p:spPr bwMode="auto">
                  <a:xfrm flipV="1">
                    <a:off x="3253940" y="2924435"/>
                    <a:ext cx="71304" cy="77448"/>
                  </a:xfrm>
                  <a:prstGeom prst="blockArc">
                    <a:avLst>
                      <a:gd name="adj1" fmla="val 10800000"/>
                      <a:gd name="adj2" fmla="val 21198115"/>
                      <a:gd name="adj3" fmla="val 3269"/>
                    </a:avLst>
                  </a:prstGeom>
                  <a:solidFill>
                    <a:schemeClr val="bg1"/>
                  </a:solidFill>
                  <a:ln w="28575" algn="ctr">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grpSp>
            <p:sp>
              <p:nvSpPr>
                <p:cNvPr id="65" name="Connettore 64"/>
                <p:cNvSpPr/>
                <p:nvPr/>
              </p:nvSpPr>
              <p:spPr bwMode="auto">
                <a:xfrm>
                  <a:off x="3075053" y="2786560"/>
                  <a:ext cx="365284" cy="366432"/>
                </a:xfrm>
                <a:prstGeom prst="flowChartConnector">
                  <a:avLst/>
                </a:prstGeom>
                <a:noFill/>
                <a:ln w="31750" algn="ctr">
                  <a:solidFill>
                    <a:srgbClr val="5F5F5F"/>
                  </a:solidFill>
                  <a:miter lim="800000"/>
                  <a:headEnd/>
                  <a:tailEnd/>
                </a:ln>
                <a:effectLst/>
                <a:extLst/>
              </p:spPr>
              <p:txBody>
                <a:bodyPr wrap="square" anchor="ctr">
                  <a:spAutoFit/>
                </a:bodyPr>
                <a:lstStyle/>
                <a:p>
                  <a:pPr algn="just">
                    <a:spcBef>
                      <a:spcPct val="40000"/>
                    </a:spcBef>
                  </a:pPr>
                  <a:endParaRPr lang="it-IT" sz="2000" b="1">
                    <a:solidFill>
                      <a:srgbClr val="000000"/>
                    </a:solidFill>
                    <a:latin typeface="ＭＳ Ｐゴシック" pitchFamily="50" charset="-128"/>
                    <a:ea typeface="ＭＳ Ｐゴシック" pitchFamily="50" charset="-128"/>
                  </a:endParaRPr>
                </a:p>
              </p:txBody>
            </p:sp>
          </p:grpSp>
        </p:grpSp>
        <p:sp>
          <p:nvSpPr>
            <p:cNvPr id="61" name="Text Box 446"/>
            <p:cNvSpPr txBox="1">
              <a:spLocks noChangeArrowheads="1"/>
            </p:cNvSpPr>
            <p:nvPr/>
          </p:nvSpPr>
          <p:spPr bwMode="auto">
            <a:xfrm>
              <a:off x="2735988" y="3289605"/>
              <a:ext cx="918841" cy="276999"/>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lial"/>
                  <a:ea typeface="ＭＳ Ｐゴシック" pitchFamily="50" charset="-128"/>
                </a:defRPr>
              </a:lvl1pPr>
              <a:lvl2pPr marL="742950" indent="-285750" eaLnBrk="0" hangingPunct="0">
                <a:defRPr kumimoji="1" sz="2000">
                  <a:solidFill>
                    <a:schemeClr val="tx1"/>
                  </a:solidFill>
                  <a:latin typeface="Alial"/>
                  <a:ea typeface="ＭＳ Ｐゴシック" pitchFamily="50" charset="-128"/>
                </a:defRPr>
              </a:lvl2pPr>
              <a:lvl3pPr marL="1143000" indent="-228600" eaLnBrk="0" hangingPunct="0">
                <a:defRPr kumimoji="1" sz="2000">
                  <a:solidFill>
                    <a:schemeClr val="tx1"/>
                  </a:solidFill>
                  <a:latin typeface="Alial"/>
                  <a:ea typeface="ＭＳ Ｐゴシック" pitchFamily="50" charset="-128"/>
                </a:defRPr>
              </a:lvl3pPr>
              <a:lvl4pPr marL="1600200" indent="-228600" eaLnBrk="0" hangingPunct="0">
                <a:defRPr kumimoji="1" sz="2000">
                  <a:solidFill>
                    <a:schemeClr val="tx1"/>
                  </a:solidFill>
                  <a:latin typeface="Alial"/>
                  <a:ea typeface="ＭＳ Ｐゴシック" pitchFamily="50" charset="-128"/>
                </a:defRPr>
              </a:lvl4pPr>
              <a:lvl5pPr marL="2057400" indent="-228600" eaLnBrk="0" hangingPunct="0">
                <a:defRPr kumimoji="1" sz="2000">
                  <a:solidFill>
                    <a:schemeClr val="tx1"/>
                  </a:solidFill>
                  <a:latin typeface="Alial"/>
                  <a:ea typeface="ＭＳ Ｐゴシック" pitchFamily="50" charset="-128"/>
                </a:defRPr>
              </a:lvl5pPr>
              <a:lvl6pPr marL="2514600" indent="-228600" algn="ctr" eaLnBrk="0" fontAlgn="ctr" hangingPunct="0">
                <a:spcBef>
                  <a:spcPct val="0"/>
                </a:spcBef>
                <a:spcAft>
                  <a:spcPct val="0"/>
                </a:spcAft>
                <a:defRPr kumimoji="1" sz="2000">
                  <a:solidFill>
                    <a:schemeClr val="tx1"/>
                  </a:solidFill>
                  <a:latin typeface="Alial"/>
                  <a:ea typeface="ＭＳ Ｐゴシック" pitchFamily="50" charset="-128"/>
                </a:defRPr>
              </a:lvl6pPr>
              <a:lvl7pPr marL="2971800" indent="-228600" algn="ctr" eaLnBrk="0" fontAlgn="ctr" hangingPunct="0">
                <a:spcBef>
                  <a:spcPct val="0"/>
                </a:spcBef>
                <a:spcAft>
                  <a:spcPct val="0"/>
                </a:spcAft>
                <a:defRPr kumimoji="1" sz="2000">
                  <a:solidFill>
                    <a:schemeClr val="tx1"/>
                  </a:solidFill>
                  <a:latin typeface="Alial"/>
                  <a:ea typeface="ＭＳ Ｐゴシック" pitchFamily="50" charset="-128"/>
                </a:defRPr>
              </a:lvl7pPr>
              <a:lvl8pPr marL="3429000" indent="-228600" algn="ctr" eaLnBrk="0" fontAlgn="ctr" hangingPunct="0">
                <a:spcBef>
                  <a:spcPct val="0"/>
                </a:spcBef>
                <a:spcAft>
                  <a:spcPct val="0"/>
                </a:spcAft>
                <a:defRPr kumimoji="1" sz="2000">
                  <a:solidFill>
                    <a:schemeClr val="tx1"/>
                  </a:solidFill>
                  <a:latin typeface="Alial"/>
                  <a:ea typeface="ＭＳ Ｐゴシック" pitchFamily="50" charset="-128"/>
                </a:defRPr>
              </a:lvl8pPr>
              <a:lvl9pPr marL="3886200" indent="-228600" algn="ctr" eaLnBrk="0" fontAlgn="ctr" hangingPunct="0">
                <a:spcBef>
                  <a:spcPct val="0"/>
                </a:spcBef>
                <a:spcAft>
                  <a:spcPct val="0"/>
                </a:spcAft>
                <a:defRPr kumimoji="1" sz="2000">
                  <a:solidFill>
                    <a:schemeClr val="tx1"/>
                  </a:solidFill>
                  <a:latin typeface="Alial"/>
                  <a:ea typeface="ＭＳ Ｐゴシック" pitchFamily="50" charset="-128"/>
                </a:defRPr>
              </a:lvl9pPr>
            </a:lstStyle>
            <a:p>
              <a:pPr algn="just" eaLnBrk="1" hangingPunct="1">
                <a:spcBef>
                  <a:spcPct val="50000"/>
                </a:spcBef>
                <a:defRPr/>
              </a:pPr>
              <a:r>
                <a:rPr lang="en-US" altLang="ja-JP" sz="1200" b="1" dirty="0" smtClean="0">
                  <a:solidFill>
                    <a:srgbClr val="000000"/>
                  </a:solidFill>
                  <a:latin typeface="Arial"/>
                  <a:ea typeface="ＭＳ Ｐゴシック"/>
                </a:rPr>
                <a:t>Generator</a:t>
              </a:r>
              <a:endParaRPr lang="ja-JP" altLang="en-US" sz="1200" b="1" dirty="0">
                <a:solidFill>
                  <a:srgbClr val="000000"/>
                </a:solidFill>
                <a:latin typeface="Arial"/>
                <a:ea typeface="ＭＳ Ｐゴシック"/>
              </a:endParaRPr>
            </a:p>
          </p:txBody>
        </p:sp>
      </p:grpSp>
      <p:sp>
        <p:nvSpPr>
          <p:cNvPr id="3" name="CasellaDiTesto 2"/>
          <p:cNvSpPr txBox="1"/>
          <p:nvPr/>
        </p:nvSpPr>
        <p:spPr>
          <a:xfrm>
            <a:off x="755683" y="997701"/>
            <a:ext cx="7131017" cy="584775"/>
          </a:xfrm>
          <a:prstGeom prst="rect">
            <a:avLst/>
          </a:prstGeom>
          <a:noFill/>
        </p:spPr>
        <p:txBody>
          <a:bodyPr wrap="square" rtlCol="0">
            <a:spAutoFit/>
          </a:bodyPr>
          <a:lstStyle/>
          <a:p>
            <a:r>
              <a:rPr lang="it-IT" sz="3200" b="1" dirty="0" smtClean="0">
                <a:solidFill>
                  <a:schemeClr val="tx1">
                    <a:lumMod val="75000"/>
                    <a:lumOff val="25000"/>
                  </a:schemeClr>
                </a:solidFill>
              </a:rPr>
              <a:t>FLASH PLANT</a:t>
            </a:r>
            <a:endParaRPr lang="it-IT" sz="3200" b="1" dirty="0">
              <a:solidFill>
                <a:schemeClr val="tx1">
                  <a:lumMod val="75000"/>
                  <a:lumOff val="25000"/>
                </a:schemeClr>
              </a:solidFill>
            </a:endParaRPr>
          </a:p>
        </p:txBody>
      </p:sp>
      <p:sp>
        <p:nvSpPr>
          <p:cNvPr id="4" name="CasellaDiTesto 3"/>
          <p:cNvSpPr txBox="1"/>
          <p:nvPr/>
        </p:nvSpPr>
        <p:spPr>
          <a:xfrm>
            <a:off x="3021537" y="4713572"/>
            <a:ext cx="5932812" cy="1815882"/>
          </a:xfrm>
          <a:prstGeom prst="rect">
            <a:avLst/>
          </a:prstGeom>
          <a:noFill/>
        </p:spPr>
        <p:txBody>
          <a:bodyPr wrap="square" rtlCol="0">
            <a:spAutoFit/>
          </a:bodyPr>
          <a:lstStyle/>
          <a:p>
            <a:r>
              <a:rPr lang="en-US" sz="1600" b="1" dirty="0" smtClean="0"/>
              <a:t>Brief explanation:</a:t>
            </a:r>
          </a:p>
          <a:p>
            <a:pPr algn="just"/>
            <a:r>
              <a:rPr lang="en-US" sz="1600" dirty="0" smtClean="0"/>
              <a:t>The geothermal source (mix of brine and steam) comes up from the production well. Then liquid and steam are separated: the first one is reinjected, while the steam passes through the turbine to generate power. After the turbine, the exhaust steam is condensed by means of a semi-open circuit made by the condensate itself. The condensate is usually cooled in a cooling tower.</a:t>
            </a:r>
            <a:endParaRPr lang="en-US" sz="1600" dirty="0"/>
          </a:p>
        </p:txBody>
      </p:sp>
      <p:pic>
        <p:nvPicPr>
          <p:cNvPr id="106"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8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dirty="0">
                <a:latin typeface="+mj-lt"/>
              </a:rPr>
              <a:t>Geothermal technology: comparison between flash and binary plants</a:t>
            </a:r>
          </a:p>
        </p:txBody>
      </p:sp>
      <p:graphicFrame>
        <p:nvGraphicFramePr>
          <p:cNvPr id="6" name="Tabella 5"/>
          <p:cNvGraphicFramePr>
            <a:graphicFrameLocks noGrp="1"/>
          </p:cNvGraphicFramePr>
          <p:nvPr>
            <p:extLst>
              <p:ext uri="{D42A27DB-BD31-4B8C-83A1-F6EECF244321}">
                <p14:modId xmlns:p14="http://schemas.microsoft.com/office/powerpoint/2010/main" val="256571041"/>
              </p:ext>
            </p:extLst>
          </p:nvPr>
        </p:nvGraphicFramePr>
        <p:xfrm>
          <a:off x="733424" y="1114424"/>
          <a:ext cx="7972426" cy="4843359"/>
        </p:xfrm>
        <a:graphic>
          <a:graphicData uri="http://schemas.openxmlformats.org/drawingml/2006/table">
            <a:tbl>
              <a:tblPr firstRow="1" bandRow="1">
                <a:tableStyleId>{5940675A-B579-460E-94D1-54222C63F5DA}</a:tableStyleId>
              </a:tblPr>
              <a:tblGrid>
                <a:gridCol w="3986213"/>
                <a:gridCol w="3986213"/>
              </a:tblGrid>
              <a:tr h="545679">
                <a:tc>
                  <a:txBody>
                    <a:bodyPr/>
                    <a:lstStyle/>
                    <a:p>
                      <a:r>
                        <a:rPr lang="en-US" sz="2400" noProof="0" dirty="0" smtClean="0"/>
                        <a:t>FLASH</a:t>
                      </a:r>
                      <a:endParaRPr lang="en-US" sz="2400" noProof="0" dirty="0"/>
                    </a:p>
                  </a:txBody>
                  <a:tcPr/>
                </a:tc>
                <a:tc>
                  <a:txBody>
                    <a:bodyPr/>
                    <a:lstStyle/>
                    <a:p>
                      <a:r>
                        <a:rPr lang="en-US" sz="2400" noProof="0" dirty="0" smtClean="0"/>
                        <a:t>BINARY</a:t>
                      </a:r>
                      <a:endParaRPr lang="en-US" sz="2400" noProof="0" dirty="0"/>
                    </a:p>
                  </a:txBody>
                  <a:tcPr/>
                </a:tc>
              </a:tr>
              <a:tr h="871330">
                <a:tc>
                  <a:txBody>
                    <a:bodyPr/>
                    <a:lstStyle/>
                    <a:p>
                      <a:r>
                        <a:rPr lang="en-US" sz="1400" noProof="0" dirty="0" smtClean="0"/>
                        <a:t>Mainly suitable for geothermal source when the </a:t>
                      </a:r>
                      <a:r>
                        <a:rPr lang="en-US" sz="1400" b="1" noProof="0" dirty="0" smtClean="0"/>
                        <a:t>steam share is significant</a:t>
                      </a:r>
                      <a:r>
                        <a:rPr lang="en-US" sz="1400" b="1" baseline="0" noProof="0" dirty="0" smtClean="0"/>
                        <a:t> </a:t>
                      </a:r>
                      <a:r>
                        <a:rPr lang="en-US" sz="1400" baseline="0" noProof="0" dirty="0" smtClean="0"/>
                        <a:t>and/or when the </a:t>
                      </a:r>
                      <a:r>
                        <a:rPr lang="en-US" sz="1400" b="1" baseline="0" noProof="0" dirty="0" smtClean="0"/>
                        <a:t>temperature is higher than 150 ÷ 200 °C</a:t>
                      </a:r>
                      <a:endParaRPr lang="en-US" sz="1400" b="1"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Mainly suitable for geothermal source </a:t>
                      </a:r>
                      <a:r>
                        <a:rPr lang="en-US" sz="1400" noProof="0" dirty="0" smtClean="0"/>
                        <a:t>where the </a:t>
                      </a:r>
                      <a:r>
                        <a:rPr lang="en-US" sz="1400" b="1" noProof="0" dirty="0" smtClean="0"/>
                        <a:t>liquid share dominates </a:t>
                      </a:r>
                      <a:r>
                        <a:rPr lang="en-US" sz="1400" noProof="0" dirty="0" smtClean="0"/>
                        <a:t>and the </a:t>
                      </a:r>
                      <a:r>
                        <a:rPr lang="en-US" sz="1400" noProof="0" dirty="0" smtClean="0">
                          <a:solidFill>
                            <a:schemeClr val="tx1"/>
                          </a:solidFill>
                        </a:rPr>
                        <a:t>temperature is not so high (furthermore,</a:t>
                      </a:r>
                      <a:r>
                        <a:rPr lang="en-US" sz="1400" baseline="0" noProof="0" dirty="0" smtClean="0">
                          <a:solidFill>
                            <a:schemeClr val="tx1"/>
                          </a:solidFill>
                        </a:rPr>
                        <a:t> binary plants are very favorable when the </a:t>
                      </a:r>
                      <a:r>
                        <a:rPr lang="en-US" sz="1400" b="1" baseline="0" noProof="0" dirty="0" smtClean="0">
                          <a:solidFill>
                            <a:schemeClr val="tx1"/>
                          </a:solidFill>
                        </a:rPr>
                        <a:t>source temperature is lower than about 150 °C or when there is only liquid</a:t>
                      </a:r>
                      <a:r>
                        <a:rPr lang="en-US" sz="1400" baseline="0" noProof="0" dirty="0" smtClean="0">
                          <a:solidFill>
                            <a:schemeClr val="tx1"/>
                          </a:solidFill>
                        </a:rPr>
                        <a:t>)</a:t>
                      </a:r>
                      <a:endParaRPr lang="en-US" sz="1400" noProof="0" dirty="0" smtClean="0">
                        <a:solidFill>
                          <a:schemeClr val="tx1"/>
                        </a:solidFill>
                      </a:endParaRPr>
                    </a:p>
                  </a:txBody>
                  <a:tcPr/>
                </a:tc>
              </a:tr>
              <a:tr h="871330">
                <a:tc>
                  <a:txBody>
                    <a:bodyPr/>
                    <a:lstStyle/>
                    <a:p>
                      <a:r>
                        <a:rPr lang="en-US" sz="1400" noProof="0" dirty="0" smtClean="0"/>
                        <a:t>The plant uses</a:t>
                      </a:r>
                      <a:r>
                        <a:rPr lang="en-US" sz="1400" baseline="0" noProof="0" dirty="0" smtClean="0"/>
                        <a:t> the geothermal separated steam directly through the turbine, with related problems regarding the liquid formation and corrosion at the turbine blades</a:t>
                      </a:r>
                      <a:endParaRPr lang="en-US" sz="1400" noProof="0" dirty="0"/>
                    </a:p>
                  </a:txBody>
                  <a:tcPr/>
                </a:tc>
                <a:tc>
                  <a:txBody>
                    <a:bodyPr/>
                    <a:lstStyle/>
                    <a:p>
                      <a:r>
                        <a:rPr lang="en-US" sz="1400" noProof="0" dirty="0" smtClean="0"/>
                        <a:t>The plant has</a:t>
                      </a:r>
                      <a:r>
                        <a:rPr lang="en-US" sz="1400" baseline="0" noProof="0" dirty="0" smtClean="0"/>
                        <a:t> an independent closed fluid loop that exchanges heat with the geothermal fluids, so the geothermal fluid is in contact only with corrosion-resistant components</a:t>
                      </a:r>
                      <a:endParaRPr lang="en-US" sz="1400" noProof="0" dirty="0"/>
                    </a:p>
                  </a:txBody>
                  <a:tcPr/>
                </a:tc>
              </a:tr>
              <a:tr h="674578">
                <a:tc>
                  <a:txBody>
                    <a:bodyPr/>
                    <a:lstStyle/>
                    <a:p>
                      <a:r>
                        <a:rPr lang="en-US" sz="1400" b="1" noProof="0" dirty="0" smtClean="0">
                          <a:solidFill>
                            <a:schemeClr val="tx1"/>
                          </a:solidFill>
                        </a:rPr>
                        <a:t>The cooling </a:t>
                      </a:r>
                      <a:r>
                        <a:rPr lang="en-US" sz="1400" b="1" baseline="0" noProof="0" dirty="0" smtClean="0">
                          <a:solidFill>
                            <a:schemeClr val="tx1"/>
                          </a:solidFill>
                        </a:rPr>
                        <a:t>is usually made with water system</a:t>
                      </a:r>
                      <a:r>
                        <a:rPr lang="en-US" sz="1400" baseline="0" noProof="0" dirty="0" smtClean="0">
                          <a:solidFill>
                            <a:schemeClr val="tx1"/>
                          </a:solidFill>
                        </a:rPr>
                        <a:t>, as the condensate becomes available as cooling medium</a:t>
                      </a:r>
                      <a:endParaRPr lang="en-US" sz="1400" noProof="0" dirty="0">
                        <a:solidFill>
                          <a:schemeClr val="tx1"/>
                        </a:solidFill>
                      </a:endParaRPr>
                    </a:p>
                  </a:txBody>
                  <a:tcPr/>
                </a:tc>
                <a:tc>
                  <a:txBody>
                    <a:bodyPr/>
                    <a:lstStyle/>
                    <a:p>
                      <a:r>
                        <a:rPr lang="en-US" sz="1400" b="1" noProof="0" dirty="0" smtClean="0"/>
                        <a:t>The cooling system can be made with either</a:t>
                      </a:r>
                      <a:r>
                        <a:rPr lang="en-US" sz="1400" b="1" baseline="0" noProof="0" dirty="0" smtClean="0"/>
                        <a:t> water or air or both of them</a:t>
                      </a:r>
                      <a:endParaRPr lang="en-US" sz="1400" b="1" noProof="0" dirty="0"/>
                    </a:p>
                  </a:txBody>
                  <a:tcPr/>
                </a:tc>
              </a:tr>
              <a:tr h="674578">
                <a:tc>
                  <a:txBody>
                    <a:bodyPr/>
                    <a:lstStyle/>
                    <a:p>
                      <a:r>
                        <a:rPr lang="en-US" sz="1400" b="1" noProof="0" dirty="0" smtClean="0">
                          <a:solidFill>
                            <a:schemeClr val="tx1"/>
                          </a:solidFill>
                        </a:rPr>
                        <a:t>The</a:t>
                      </a:r>
                      <a:r>
                        <a:rPr lang="en-US" sz="1400" b="1" baseline="0" noProof="0" dirty="0" smtClean="0">
                          <a:solidFill>
                            <a:schemeClr val="tx1"/>
                          </a:solidFill>
                        </a:rPr>
                        <a:t> cooled geothermal source is not entirely reinjected underground because part of it is lost in the cooling tower</a:t>
                      </a:r>
                      <a:endParaRPr lang="en-US" sz="1400" b="1" noProof="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noProof="0" dirty="0" smtClean="0"/>
                        <a:t>The</a:t>
                      </a:r>
                      <a:r>
                        <a:rPr lang="en-US" sz="1400" b="1" baseline="0" noProof="0" dirty="0" smtClean="0"/>
                        <a:t> cooled geothermal source can be completely reinjected underground</a:t>
                      </a:r>
                      <a:endParaRPr lang="en-US" sz="1400" b="1" noProof="0" dirty="0" smtClean="0"/>
                    </a:p>
                  </a:txBody>
                  <a:tcPr/>
                </a:tc>
              </a:tr>
              <a:tr h="674578">
                <a:tc>
                  <a:txBody>
                    <a:bodyPr/>
                    <a:lstStyle/>
                    <a:p>
                      <a:r>
                        <a:rPr lang="en-US" sz="1400" kern="1200" baseline="0" noProof="0" dirty="0" smtClean="0">
                          <a:solidFill>
                            <a:schemeClr val="tx1"/>
                          </a:solidFill>
                          <a:latin typeface="+mn-lt"/>
                          <a:ea typeface="+mn-ea"/>
                          <a:cs typeface="+mn-cs"/>
                        </a:rPr>
                        <a:t>Flash plants, together with dry steam plants, </a:t>
                      </a:r>
                      <a:r>
                        <a:rPr lang="en-US" sz="1400" b="1" kern="1200" baseline="0" noProof="0" dirty="0" smtClean="0">
                          <a:solidFill>
                            <a:schemeClr val="tx1"/>
                          </a:solidFill>
                          <a:latin typeface="+mn-lt"/>
                          <a:ea typeface="+mn-ea"/>
                          <a:cs typeface="+mn-cs"/>
                        </a:rPr>
                        <a:t>represent most of the installed capacity worldwide (around 85 %)</a:t>
                      </a:r>
                      <a:endParaRPr lang="en-US" sz="1400" b="1" kern="1200" baseline="0" noProof="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noProof="0" dirty="0" smtClean="0">
                          <a:solidFill>
                            <a:schemeClr val="tx1"/>
                          </a:solidFill>
                          <a:latin typeface="+mn-lt"/>
                          <a:ea typeface="+mn-ea"/>
                          <a:cs typeface="+mn-cs"/>
                        </a:rPr>
                        <a:t>Binary plants represent </a:t>
                      </a:r>
                      <a:r>
                        <a:rPr lang="en-US" sz="1400" b="1" kern="1200" baseline="0" noProof="0" dirty="0" smtClean="0">
                          <a:solidFill>
                            <a:schemeClr val="tx1"/>
                          </a:solidFill>
                          <a:latin typeface="+mn-lt"/>
                          <a:ea typeface="+mn-ea"/>
                          <a:cs typeface="+mn-cs"/>
                        </a:rPr>
                        <a:t>approximately half of the number of total power plant all over the world</a:t>
                      </a:r>
                    </a:p>
                  </a:txBody>
                  <a:tcPr/>
                </a:tc>
              </a:tr>
            </a:tbl>
          </a:graphicData>
        </a:graphic>
      </p:graphicFrame>
      <p:pic>
        <p:nvPicPr>
          <p:cNvPr id="4" name="Immagine 12" descr="MARCHIO GEOTERMIA.jpeg"/>
          <p:cNvPicPr>
            <a:picLocks noChangeAspect="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77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22" t="20220" r="3127" b="6045"/>
          <a:stretch/>
        </p:blipFill>
        <p:spPr bwMode="auto">
          <a:xfrm>
            <a:off x="2825148" y="920313"/>
            <a:ext cx="5139611" cy="5823387"/>
          </a:xfrm>
          <a:prstGeom prst="rect">
            <a:avLst/>
          </a:prstGeom>
          <a:solidFill>
            <a:schemeClr val="bg1"/>
          </a:solidFill>
          <a:ln>
            <a:noFill/>
          </a:ln>
          <a:extLst/>
        </p:spPr>
      </p:pic>
      <p:sp>
        <p:nvSpPr>
          <p:cNvPr id="11" name="Rettangolo arrotondato 10"/>
          <p:cNvSpPr/>
          <p:nvPr/>
        </p:nvSpPr>
        <p:spPr>
          <a:xfrm>
            <a:off x="6611144" y="4367263"/>
            <a:ext cx="2232248" cy="6325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Rettangolo arrotondato 8"/>
          <p:cNvSpPr/>
          <p:nvPr/>
        </p:nvSpPr>
        <p:spPr>
          <a:xfrm>
            <a:off x="746816" y="4377174"/>
            <a:ext cx="3168352" cy="6325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 name="Titolo 1"/>
          <p:cNvSpPr>
            <a:spLocks noGrp="1"/>
          </p:cNvSpPr>
          <p:nvPr>
            <p:ph type="title"/>
          </p:nvPr>
        </p:nvSpPr>
        <p:spPr/>
        <p:txBody>
          <a:bodyPr>
            <a:noAutofit/>
          </a:bodyPr>
          <a:lstStyle/>
          <a:p>
            <a:r>
              <a:rPr lang="en-US" dirty="0" smtClean="0">
                <a:latin typeface="Calibri Light" panose="020F0302020204030204" pitchFamily="34" charset="0"/>
              </a:rPr>
              <a:t>Global leadership </a:t>
            </a:r>
            <a:r>
              <a:rPr lang="en-US" dirty="0">
                <a:latin typeface="Calibri Light" panose="020F0302020204030204" pitchFamily="34" charset="0"/>
              </a:rPr>
              <a:t>in  </a:t>
            </a:r>
            <a:r>
              <a:rPr lang="en-US" dirty="0" smtClean="0">
                <a:latin typeface="Calibri Light" panose="020F0302020204030204" pitchFamily="34" charset="0"/>
              </a:rPr>
              <a:t>geothermal</a:t>
            </a:r>
            <a:endParaRPr lang="en-US" dirty="0">
              <a:latin typeface="Calibri Light" panose="020F0302020204030204" pitchFamily="34" charset="0"/>
            </a:endParaRPr>
          </a:p>
        </p:txBody>
      </p:sp>
      <p:pic>
        <p:nvPicPr>
          <p:cNvPr id="5" name="Immagine 12" descr="MARCHIO GEOTERMIA.jpeg"/>
          <p:cNvPicPr>
            <a:picLocks noChangeAspect="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477871" y="4439688"/>
            <a:ext cx="1414491" cy="13963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0000"/>
                </a:solidFill>
              </a:rPr>
              <a:t>23 % market share</a:t>
            </a:r>
            <a:endParaRPr lang="it-IT" sz="2000" b="1" dirty="0">
              <a:solidFill>
                <a:srgbClr val="FF0000"/>
              </a:solidFill>
            </a:endParaRPr>
          </a:p>
        </p:txBody>
      </p:sp>
      <p:sp>
        <p:nvSpPr>
          <p:cNvPr id="8" name="CasellaDiTesto 7"/>
          <p:cNvSpPr txBox="1"/>
          <p:nvPr/>
        </p:nvSpPr>
        <p:spPr>
          <a:xfrm>
            <a:off x="898136" y="4378771"/>
            <a:ext cx="2865713" cy="630942"/>
          </a:xfrm>
          <a:prstGeom prst="rect">
            <a:avLst/>
          </a:prstGeom>
          <a:noFill/>
        </p:spPr>
        <p:txBody>
          <a:bodyPr wrap="square" rtlCol="0">
            <a:spAutoFit/>
          </a:bodyPr>
          <a:lstStyle/>
          <a:p>
            <a:pPr algn="ctr"/>
            <a:r>
              <a:rPr lang="en-US" sz="1750" dirty="0" smtClean="0">
                <a:solidFill>
                  <a:prstClr val="white"/>
                </a:solidFill>
              </a:rPr>
              <a:t>&gt; 320 ORC plants globally </a:t>
            </a:r>
          </a:p>
          <a:p>
            <a:pPr algn="ctr"/>
            <a:r>
              <a:rPr lang="en-US" sz="1750" dirty="0" smtClean="0">
                <a:solidFill>
                  <a:prstClr val="white"/>
                </a:solidFill>
              </a:rPr>
              <a:t>0.5 GW ORC power </a:t>
            </a:r>
            <a:endParaRPr lang="en-US" sz="1750" dirty="0">
              <a:solidFill>
                <a:prstClr val="white"/>
              </a:solidFill>
            </a:endParaRPr>
          </a:p>
        </p:txBody>
      </p:sp>
      <p:sp>
        <p:nvSpPr>
          <p:cNvPr id="10" name="CasellaDiTesto 9"/>
          <p:cNvSpPr txBox="1"/>
          <p:nvPr/>
        </p:nvSpPr>
        <p:spPr>
          <a:xfrm>
            <a:off x="6298736" y="4367151"/>
            <a:ext cx="2865713" cy="630942"/>
          </a:xfrm>
          <a:prstGeom prst="rect">
            <a:avLst/>
          </a:prstGeom>
          <a:noFill/>
        </p:spPr>
        <p:txBody>
          <a:bodyPr wrap="square" rtlCol="0">
            <a:spAutoFit/>
          </a:bodyPr>
          <a:lstStyle/>
          <a:p>
            <a:pPr algn="ctr"/>
            <a:r>
              <a:rPr lang="en-US" sz="1750" dirty="0">
                <a:solidFill>
                  <a:prstClr val="white"/>
                </a:solidFill>
              </a:rPr>
              <a:t>&gt;</a:t>
            </a:r>
            <a:r>
              <a:rPr lang="en-US" sz="1750" dirty="0" smtClean="0">
                <a:solidFill>
                  <a:prstClr val="white"/>
                </a:solidFill>
              </a:rPr>
              <a:t>100 units globally </a:t>
            </a:r>
          </a:p>
          <a:p>
            <a:pPr algn="ctr"/>
            <a:r>
              <a:rPr lang="en-US" sz="1750" dirty="0" smtClean="0">
                <a:solidFill>
                  <a:prstClr val="white"/>
                </a:solidFill>
              </a:rPr>
              <a:t>&gt; 3 GW power </a:t>
            </a:r>
            <a:endParaRPr lang="en-US" sz="1750" dirty="0">
              <a:solidFill>
                <a:prstClr val="white"/>
              </a:solidFill>
            </a:endParaRPr>
          </a:p>
        </p:txBody>
      </p:sp>
      <p:sp>
        <p:nvSpPr>
          <p:cNvPr id="12" name="CasellaDiTesto 11"/>
          <p:cNvSpPr txBox="1"/>
          <p:nvPr/>
        </p:nvSpPr>
        <p:spPr>
          <a:xfrm>
            <a:off x="738561" y="1023850"/>
            <a:ext cx="2136166" cy="261610"/>
          </a:xfrm>
          <a:prstGeom prst="rect">
            <a:avLst/>
          </a:prstGeom>
          <a:noFill/>
        </p:spPr>
        <p:txBody>
          <a:bodyPr wrap="square" rtlCol="0">
            <a:spAutoFit/>
          </a:bodyPr>
          <a:lstStyle/>
          <a:p>
            <a:pPr algn="ctr"/>
            <a:r>
              <a:rPr lang="it-IT" sz="1100" dirty="0" smtClean="0">
                <a:solidFill>
                  <a:prstClr val="black"/>
                </a:solidFill>
                <a:latin typeface="Calibri"/>
              </a:rPr>
              <a:t>over </a:t>
            </a:r>
            <a:r>
              <a:rPr lang="en-US" sz="1100" dirty="0" smtClean="0">
                <a:solidFill>
                  <a:prstClr val="black"/>
                </a:solidFill>
                <a:latin typeface="Calibri"/>
              </a:rPr>
              <a:t>$40 billion (in fiscal 2014)</a:t>
            </a:r>
            <a:r>
              <a:rPr lang="it-IT" sz="1100" dirty="0" smtClean="0">
                <a:solidFill>
                  <a:prstClr val="black"/>
                </a:solidFill>
                <a:latin typeface="Calibri"/>
              </a:rPr>
              <a:t> </a:t>
            </a:r>
            <a:endParaRPr lang="it-IT" sz="1100" dirty="0">
              <a:solidFill>
                <a:prstClr val="black"/>
              </a:solidFill>
              <a:latin typeface="Calibri"/>
            </a:endParaRPr>
          </a:p>
        </p:txBody>
      </p:sp>
      <p:sp>
        <p:nvSpPr>
          <p:cNvPr id="13" name="Pentagono 12"/>
          <p:cNvSpPr/>
          <p:nvPr/>
        </p:nvSpPr>
        <p:spPr>
          <a:xfrm>
            <a:off x="738561" y="915375"/>
            <a:ext cx="2448272" cy="478559"/>
          </a:xfrm>
          <a:prstGeom prst="homePlate">
            <a:avLst>
              <a:gd name="adj" fmla="val 32699"/>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4" name="CasellaDiTesto 13"/>
          <p:cNvSpPr txBox="1"/>
          <p:nvPr/>
        </p:nvSpPr>
        <p:spPr>
          <a:xfrm>
            <a:off x="1347135" y="1900534"/>
            <a:ext cx="2136166" cy="515526"/>
          </a:xfrm>
          <a:prstGeom prst="rect">
            <a:avLst/>
          </a:prstGeom>
          <a:noFill/>
        </p:spPr>
        <p:txBody>
          <a:bodyPr wrap="square" rtlCol="0">
            <a:spAutoFit/>
          </a:bodyPr>
          <a:lstStyle/>
          <a:p>
            <a:pPr algn="ctr">
              <a:lnSpc>
                <a:spcPct val="150000"/>
              </a:lnSpc>
            </a:pPr>
            <a:r>
              <a:rPr lang="it-IT" sz="1100" b="1" dirty="0" smtClean="0">
                <a:solidFill>
                  <a:prstClr val="black"/>
                </a:solidFill>
                <a:latin typeface="Calibri"/>
              </a:rPr>
              <a:t>The </a:t>
            </a:r>
            <a:r>
              <a:rPr lang="it-IT" sz="1100" b="1" dirty="0" err="1">
                <a:solidFill>
                  <a:prstClr val="black"/>
                </a:solidFill>
                <a:latin typeface="Calibri"/>
              </a:rPr>
              <a:t>largest</a:t>
            </a:r>
            <a:r>
              <a:rPr lang="it-IT" sz="1100" b="1" dirty="0">
                <a:solidFill>
                  <a:prstClr val="black"/>
                </a:solidFill>
                <a:latin typeface="Calibri"/>
              </a:rPr>
              <a:t> </a:t>
            </a:r>
            <a:r>
              <a:rPr lang="it-IT" sz="1100" b="1" dirty="0" err="1">
                <a:solidFill>
                  <a:prstClr val="black"/>
                </a:solidFill>
                <a:latin typeface="Calibri"/>
              </a:rPr>
              <a:t>segment</a:t>
            </a:r>
            <a:r>
              <a:rPr lang="it-IT" sz="1100" b="1" dirty="0">
                <a:solidFill>
                  <a:prstClr val="black"/>
                </a:solidFill>
                <a:latin typeface="Calibri"/>
              </a:rPr>
              <a:t> of </a:t>
            </a:r>
            <a:r>
              <a:rPr lang="it-IT" sz="1100" b="1" dirty="0" smtClean="0">
                <a:solidFill>
                  <a:prstClr val="black"/>
                </a:solidFill>
                <a:latin typeface="Calibri"/>
              </a:rPr>
              <a:t>MHI</a:t>
            </a:r>
          </a:p>
          <a:p>
            <a:pPr algn="ctr"/>
            <a:r>
              <a:rPr lang="it-IT" sz="1100" dirty="0">
                <a:solidFill>
                  <a:prstClr val="black"/>
                </a:solidFill>
                <a:latin typeface="Calibri"/>
              </a:rPr>
              <a:t>o</a:t>
            </a:r>
            <a:r>
              <a:rPr lang="it-IT" sz="1100" dirty="0" smtClean="0">
                <a:solidFill>
                  <a:prstClr val="black"/>
                </a:solidFill>
                <a:latin typeface="Calibri"/>
              </a:rPr>
              <a:t>ver </a:t>
            </a:r>
            <a:r>
              <a:rPr lang="en-US" sz="1100" dirty="0" smtClean="0">
                <a:solidFill>
                  <a:prstClr val="black"/>
                </a:solidFill>
                <a:latin typeface="Calibri"/>
              </a:rPr>
              <a:t>$16 billion (in fiscal 2014)</a:t>
            </a:r>
            <a:r>
              <a:rPr lang="it-IT" sz="1100" dirty="0" smtClean="0">
                <a:solidFill>
                  <a:prstClr val="black"/>
                </a:solidFill>
                <a:latin typeface="Calibri"/>
              </a:rPr>
              <a:t> </a:t>
            </a:r>
            <a:endParaRPr lang="it-IT" sz="1100" dirty="0">
              <a:solidFill>
                <a:prstClr val="black"/>
              </a:solidFill>
              <a:latin typeface="Calibri"/>
            </a:endParaRPr>
          </a:p>
        </p:txBody>
      </p:sp>
      <p:sp>
        <p:nvSpPr>
          <p:cNvPr id="15" name="Pentagono 14"/>
          <p:cNvSpPr/>
          <p:nvPr/>
        </p:nvSpPr>
        <p:spPr>
          <a:xfrm>
            <a:off x="1387585" y="1912216"/>
            <a:ext cx="2448272" cy="513725"/>
          </a:xfrm>
          <a:prstGeom prst="homePlate">
            <a:avLst>
              <a:gd name="adj" fmla="val 32699"/>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CasellaDiTesto 15"/>
          <p:cNvSpPr txBox="1"/>
          <p:nvPr/>
        </p:nvSpPr>
        <p:spPr>
          <a:xfrm>
            <a:off x="685038" y="5106374"/>
            <a:ext cx="2501796"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err="1" smtClean="0"/>
              <a:t>Turboden</a:t>
            </a:r>
            <a:r>
              <a:rPr lang="en-US" sz="2400" b="1" dirty="0" smtClean="0"/>
              <a:t> is the worldwide reference ORC company for MHI</a:t>
            </a:r>
            <a:endParaRPr lang="en-US" sz="2400" b="1" dirty="0"/>
          </a:p>
        </p:txBody>
      </p:sp>
    </p:spTree>
    <p:extLst>
      <p:ext uri="{BB962C8B-B14F-4D97-AF65-F5344CB8AC3E}">
        <p14:creationId xmlns:p14="http://schemas.microsoft.com/office/powerpoint/2010/main" val="27628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7E707EFF-FFB1-4CAE-8AC5-7D3DCEBD5B9E}" type="slidenum">
              <a:rPr lang="it-IT" smtClean="0"/>
              <a:pPr>
                <a:defRPr/>
              </a:pPr>
              <a:t>9</a:t>
            </a:fld>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560752610"/>
              </p:ext>
            </p:extLst>
          </p:nvPr>
        </p:nvGraphicFramePr>
        <p:xfrm>
          <a:off x="282389" y="983048"/>
          <a:ext cx="8785410" cy="5669280"/>
        </p:xfrm>
        <a:graphic>
          <a:graphicData uri="http://schemas.openxmlformats.org/drawingml/2006/table">
            <a:tbl>
              <a:tblPr firstRow="1" bandRow="1">
                <a:tableStyleId>{5C22544A-7EE6-4342-B048-85BDC9FD1C3A}</a:tableStyleId>
              </a:tblPr>
              <a:tblGrid>
                <a:gridCol w="2810435"/>
                <a:gridCol w="3773988"/>
                <a:gridCol w="2200987"/>
              </a:tblGrid>
              <a:tr h="1878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C00000"/>
                          </a:solidFill>
                          <a:latin typeface="+mn-lt"/>
                          <a:cs typeface="Arial" pitchFamily="34" charset="0"/>
                        </a:rPr>
                        <a:t>Marktgemeinde</a:t>
                      </a:r>
                      <a:r>
                        <a:rPr lang="en-US" sz="1400" b="1" dirty="0" smtClean="0">
                          <a:solidFill>
                            <a:srgbClr val="C00000"/>
                          </a:solidFill>
                          <a:latin typeface="+mn-lt"/>
                          <a:cs typeface="Arial" pitchFamily="34" charset="0"/>
                        </a:rPr>
                        <a:t>, </a:t>
                      </a:r>
                      <a:r>
                        <a:rPr lang="en-US" sz="1400" b="1" dirty="0" err="1" smtClean="0">
                          <a:solidFill>
                            <a:srgbClr val="C00000"/>
                          </a:solidFill>
                          <a:latin typeface="+mn-lt"/>
                          <a:cs typeface="Arial" pitchFamily="34" charset="0"/>
                        </a:rPr>
                        <a:t>Altheim</a:t>
                      </a:r>
                      <a:r>
                        <a:rPr lang="en-US" sz="1400" b="1" dirty="0" smtClean="0">
                          <a:solidFill>
                            <a:srgbClr val="C00000"/>
                          </a:solidFill>
                          <a:latin typeface="+mn-lt"/>
                          <a:cs typeface="Arial" pitchFamily="34" charset="0"/>
                        </a:rPr>
                        <a:t>, Austria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latin typeface="+mn-lt"/>
                        <a:cs typeface="Arial" pitchFamily="34" charset="0"/>
                      </a:endParaRPr>
                    </a:p>
                    <a:p>
                      <a:pPr algn="ctr"/>
                      <a:endParaRPr lang="en-US" sz="1200" noProof="0" dirty="0">
                        <a:solidFill>
                          <a:schemeClr val="tx1"/>
                        </a:solidFill>
                      </a:endParaRPr>
                    </a:p>
                  </a:txBody>
                  <a:tcPr anchor="ctr">
                    <a:lnL w="12700" cmpd="sng">
                      <a:noFill/>
                    </a:lnL>
                    <a:lnR w="1270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200" dirty="0" smtClean="0">
                        <a:solidFill>
                          <a:schemeClr val="tx1"/>
                        </a:solidFill>
                        <a:latin typeface="+mn-lt"/>
                        <a:cs typeface="Arial"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noProof="0" dirty="0">
                        <a:solidFill>
                          <a:schemeClr val="tx1"/>
                        </a:solidFill>
                      </a:endParaRPr>
                    </a:p>
                  </a:txBody>
                  <a:tcPr anchor="ctr">
                    <a:lnL w="1270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1821856">
                <a:tc>
                  <a:txBody>
                    <a:bodyPr/>
                    <a:lstStyle/>
                    <a:p>
                      <a:pPr algn="ctr"/>
                      <a:r>
                        <a:rPr lang="en-US" sz="1400" b="1" dirty="0" err="1" smtClean="0">
                          <a:solidFill>
                            <a:srgbClr val="C00000"/>
                          </a:solidFill>
                          <a:latin typeface="+mn-lt"/>
                          <a:cs typeface="Arial" pitchFamily="34" charset="0"/>
                        </a:rPr>
                        <a:t>Soultz</a:t>
                      </a:r>
                      <a:r>
                        <a:rPr lang="en-US" sz="1400" b="1" dirty="0" smtClean="0">
                          <a:solidFill>
                            <a:srgbClr val="C00000"/>
                          </a:solidFill>
                          <a:latin typeface="+mn-lt"/>
                          <a:cs typeface="Arial" pitchFamily="34" charset="0"/>
                        </a:rPr>
                        <a:t>-sous-</a:t>
                      </a:r>
                      <a:r>
                        <a:rPr lang="en-US" sz="1400" b="1" dirty="0" err="1" smtClean="0">
                          <a:solidFill>
                            <a:srgbClr val="C00000"/>
                          </a:solidFill>
                          <a:latin typeface="+mn-lt"/>
                          <a:cs typeface="Arial" pitchFamily="34" charset="0"/>
                        </a:rPr>
                        <a:t>Forêts</a:t>
                      </a:r>
                      <a:r>
                        <a:rPr lang="en-US" sz="1400" b="1" dirty="0" smtClean="0">
                          <a:solidFill>
                            <a:srgbClr val="C00000"/>
                          </a:solidFill>
                          <a:latin typeface="+mn-lt"/>
                          <a:cs typeface="Arial" pitchFamily="34" charset="0"/>
                        </a:rPr>
                        <a:t>, Alsace, France</a:t>
                      </a:r>
                    </a:p>
                    <a:p>
                      <a:pPr algn="ctr"/>
                      <a:r>
                        <a:rPr lang="en-US" sz="1200" b="1" dirty="0" smtClean="0">
                          <a:solidFill>
                            <a:srgbClr val="C00000"/>
                          </a:solidFill>
                          <a:latin typeface="+mn-lt"/>
                          <a:cs typeface="Arial" pitchFamily="34" charset="0"/>
                        </a:rPr>
                        <a:t> </a:t>
                      </a: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noProof="0" dirty="0">
                        <a:solidFill>
                          <a:schemeClr val="tx1"/>
                        </a:solidFill>
                      </a:endParaRPr>
                    </a:p>
                  </a:txBody>
                  <a:tcPr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noProof="0" dirty="0">
                        <a:solidFill>
                          <a:schemeClr val="tx1"/>
                        </a:solidFill>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800" b="0" i="0" u="none" strike="noStrike" dirty="0" smtClean="0">
                        <a:solidFill>
                          <a:srgbClr val="000000"/>
                        </a:solidFill>
                        <a:latin typeface="+mn-lt"/>
                      </a:endParaRPr>
                    </a:p>
                  </a:txBody>
                  <a:tcPr anchor="ctr">
                    <a:lnL w="1270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1710220">
                <a:tc>
                  <a:txBody>
                    <a:bodyPr/>
                    <a:lstStyle/>
                    <a:p>
                      <a:pPr algn="l"/>
                      <a:r>
                        <a:rPr lang="en-US" sz="1400" b="1" dirty="0" err="1" smtClean="0">
                          <a:solidFill>
                            <a:srgbClr val="C00000"/>
                          </a:solidFill>
                          <a:latin typeface="+mn-lt"/>
                          <a:cs typeface="Arial" pitchFamily="34" charset="0"/>
                        </a:rPr>
                        <a:t>Simbach-Braunau,</a:t>
                      </a:r>
                      <a:r>
                        <a:rPr lang="en-US" sz="1400" b="1" baseline="0" dirty="0" err="1" smtClean="0">
                          <a:solidFill>
                            <a:srgbClr val="C00000"/>
                          </a:solidFill>
                          <a:latin typeface="+mn-lt"/>
                          <a:cs typeface="Arial" pitchFamily="34" charset="0"/>
                        </a:rPr>
                        <a:t>Germany</a:t>
                      </a:r>
                      <a:r>
                        <a:rPr lang="en-US" sz="1400" b="1" baseline="0" dirty="0" smtClean="0">
                          <a:solidFill>
                            <a:srgbClr val="C00000"/>
                          </a:solidFill>
                          <a:latin typeface="+mn-lt"/>
                          <a:cs typeface="Arial" pitchFamily="34" charset="0"/>
                        </a:rPr>
                        <a:t>/Austria</a:t>
                      </a:r>
                    </a:p>
                    <a:p>
                      <a:pPr algn="ctr"/>
                      <a:endParaRPr lang="en-US" sz="1200" b="1" baseline="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b="1" noProof="0" dirty="0" smtClean="0">
                        <a:solidFill>
                          <a:srgbClr val="C00000"/>
                        </a:solidFill>
                        <a:latin typeface="+mn-lt"/>
                        <a:cs typeface="Arial" pitchFamily="34" charset="0"/>
                      </a:endParaRPr>
                    </a:p>
                    <a:p>
                      <a:pPr algn="ctr"/>
                      <a:endParaRPr lang="en-US" sz="1200" noProof="0" dirty="0">
                        <a:solidFill>
                          <a:schemeClr val="tx1"/>
                        </a:solidFill>
                      </a:endParaRPr>
                    </a:p>
                  </a:txBody>
                  <a:tcPr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noProof="0" dirty="0">
                        <a:solidFill>
                          <a:schemeClr val="tx1"/>
                        </a:solidFill>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noProof="0" dirty="0">
                        <a:solidFill>
                          <a:schemeClr val="tx1"/>
                        </a:solidFill>
                      </a:endParaRPr>
                    </a:p>
                  </a:txBody>
                  <a:tcPr anchor="ctr">
                    <a:lnL w="1270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 Box 85"/>
          <p:cNvSpPr txBox="1">
            <a:spLocks noChangeArrowheads="1"/>
          </p:cNvSpPr>
          <p:nvPr/>
        </p:nvSpPr>
        <p:spPr bwMode="auto">
          <a:xfrm>
            <a:off x="3123208" y="983048"/>
            <a:ext cx="372174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dirty="0">
                <a:latin typeface="+mn-lt"/>
                <a:cs typeface="Arial" pitchFamily="34" charset="0"/>
              </a:rPr>
              <a:t>Plant type: </a:t>
            </a:r>
            <a:r>
              <a:rPr lang="en-US" sz="1400" dirty="0">
                <a:latin typeface="+mn-lt"/>
                <a:cs typeface="Arial" pitchFamily="34" charset="0"/>
              </a:rPr>
              <a:t>geothermal low enthalpy, coupled with a geothermal district heating system</a:t>
            </a:r>
            <a:endParaRPr lang="en-US" sz="1400" b="1" baseline="-25000" dirty="0">
              <a:latin typeface="+mn-lt"/>
              <a:cs typeface="Arial" pitchFamily="34" charset="0"/>
            </a:endParaRPr>
          </a:p>
          <a:p>
            <a:pPr eaLnBrk="1" hangingPunct="1">
              <a:spcBef>
                <a:spcPct val="50000"/>
              </a:spcBef>
            </a:pPr>
            <a:r>
              <a:rPr lang="en-US" sz="1400" b="1" dirty="0" smtClean="0">
                <a:latin typeface="+mn-lt"/>
                <a:cs typeface="Arial" pitchFamily="34" charset="0"/>
              </a:rPr>
              <a:t>Started up: </a:t>
            </a:r>
            <a:r>
              <a:rPr lang="en-US" sz="1400" dirty="0">
                <a:latin typeface="+mn-lt"/>
                <a:cs typeface="Arial" pitchFamily="34" charset="0"/>
              </a:rPr>
              <a:t>March 2001</a:t>
            </a:r>
          </a:p>
          <a:p>
            <a:pPr eaLnBrk="1" hangingPunct="1">
              <a:spcBef>
                <a:spcPct val="50000"/>
              </a:spcBef>
            </a:pPr>
            <a:r>
              <a:rPr lang="en-US" sz="1400" b="1" dirty="0">
                <a:latin typeface="+mn-lt"/>
                <a:cs typeface="Arial" pitchFamily="34" charset="0"/>
              </a:rPr>
              <a:t>Heat source: </a:t>
            </a:r>
            <a:r>
              <a:rPr lang="en-US" sz="1400" dirty="0">
                <a:latin typeface="+mn-lt"/>
                <a:cs typeface="Arial" pitchFamily="34" charset="0"/>
              </a:rPr>
              <a:t>hot water at 106°C</a:t>
            </a:r>
          </a:p>
          <a:p>
            <a:pPr eaLnBrk="1" hangingPunct="1">
              <a:spcBef>
                <a:spcPct val="50000"/>
              </a:spcBef>
            </a:pPr>
            <a:r>
              <a:rPr lang="en-US" sz="1400" b="1" dirty="0" smtClean="0">
                <a:latin typeface="+mn-lt"/>
                <a:cs typeface="Arial" pitchFamily="34" charset="0"/>
              </a:rPr>
              <a:t>Design </a:t>
            </a:r>
            <a:r>
              <a:rPr lang="en-US" sz="1400" b="1" dirty="0">
                <a:latin typeface="+mn-lt"/>
                <a:cs typeface="Arial" pitchFamily="34" charset="0"/>
              </a:rPr>
              <a:t>electric power: </a:t>
            </a:r>
            <a:r>
              <a:rPr lang="en-US" sz="1400" dirty="0">
                <a:latin typeface="+mn-lt"/>
                <a:cs typeface="Arial" pitchFamily="34" charset="0"/>
              </a:rPr>
              <a:t>1 MW (normally operated by the owner at ~ 500 kW)</a:t>
            </a:r>
          </a:p>
        </p:txBody>
      </p:sp>
      <p:pic>
        <p:nvPicPr>
          <p:cNvPr id="6" name="Picture 47" descr="altheim_big"/>
          <p:cNvPicPr>
            <a:picLocks noChangeAspect="1" noChangeArrowheads="1"/>
          </p:cNvPicPr>
          <p:nvPr/>
        </p:nvPicPr>
        <p:blipFill>
          <a:blip r:embed="rId2" cstate="screen">
            <a:extLst>
              <a:ext uri="{28A0092B-C50C-407E-A947-70E740481C1C}">
                <a14:useLocalDpi xmlns:a14="http://schemas.microsoft.com/office/drawing/2010/main" val="0"/>
              </a:ext>
            </a:extLst>
          </a:blip>
          <a:srcRect r="-891"/>
          <a:stretch>
            <a:fillRect/>
          </a:stretch>
        </p:blipFill>
        <p:spPr bwMode="auto">
          <a:xfrm>
            <a:off x="532396" y="1322981"/>
            <a:ext cx="1947688" cy="1385939"/>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7092280" y="1711841"/>
            <a:ext cx="1728192" cy="584775"/>
          </a:xfrm>
          <a:prstGeom prst="rect">
            <a:avLst/>
          </a:prstGeom>
          <a:noFill/>
        </p:spPr>
        <p:txBody>
          <a:bodyPr wrap="square" rtlCol="0">
            <a:spAutoFit/>
          </a:bodyPr>
          <a:lstStyle/>
          <a:p>
            <a:pPr algn="ctr"/>
            <a:r>
              <a:rPr lang="it-IT" sz="1600" b="1" dirty="0" smtClean="0">
                <a:solidFill>
                  <a:srgbClr val="0000FF"/>
                </a:solidFill>
                <a:latin typeface="+mn-lt"/>
              </a:rPr>
              <a:t>FP4-NNE-THERMIE C</a:t>
            </a:r>
            <a:endParaRPr lang="it-IT" sz="1600" b="1" dirty="0">
              <a:solidFill>
                <a:srgbClr val="0000FF"/>
              </a:solidFill>
              <a:latin typeface="+mn-lt"/>
            </a:endParaRPr>
          </a:p>
        </p:txBody>
      </p:sp>
      <p:sp>
        <p:nvSpPr>
          <p:cNvPr id="8" name="Rettangolo 13"/>
          <p:cNvSpPr>
            <a:spLocks noChangeArrowheads="1"/>
          </p:cNvSpPr>
          <p:nvPr/>
        </p:nvSpPr>
        <p:spPr bwMode="auto">
          <a:xfrm>
            <a:off x="3123209" y="3005626"/>
            <a:ext cx="3627215" cy="140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p>
            <a:pPr marL="457200" indent="-457200">
              <a:spcBef>
                <a:spcPts val="600"/>
              </a:spcBef>
            </a:pPr>
            <a:r>
              <a:rPr lang="en-US" sz="1400" b="1" dirty="0">
                <a:latin typeface="+mn-lt"/>
                <a:cs typeface="Arial" pitchFamily="34" charset="0"/>
              </a:rPr>
              <a:t>Plant type: </a:t>
            </a:r>
            <a:r>
              <a:rPr lang="en-US" sz="1400" dirty="0">
                <a:latin typeface="+mn-lt"/>
                <a:cs typeface="Arial" pitchFamily="34" charset="0"/>
              </a:rPr>
              <a:t>geothermal, 1</a:t>
            </a:r>
            <a:r>
              <a:rPr lang="en-US" sz="1400" baseline="30000" dirty="0">
                <a:latin typeface="+mn-lt"/>
                <a:cs typeface="Arial" pitchFamily="34" charset="0"/>
              </a:rPr>
              <a:t>st</a:t>
            </a:r>
            <a:r>
              <a:rPr lang="en-US" sz="1400" dirty="0">
                <a:latin typeface="+mn-lt"/>
                <a:cs typeface="Arial" pitchFamily="34" charset="0"/>
              </a:rPr>
              <a:t> EU operating plant on EGS </a:t>
            </a:r>
            <a:r>
              <a:rPr lang="en-US" sz="1400" dirty="0" smtClean="0">
                <a:latin typeface="+mn-lt"/>
                <a:cs typeface="Arial" pitchFamily="34" charset="0"/>
              </a:rPr>
              <a:t>(</a:t>
            </a:r>
            <a:r>
              <a:rPr lang="en-US" sz="1400" dirty="0">
                <a:latin typeface="+mn-lt"/>
                <a:cs typeface="Arial" pitchFamily="34" charset="0"/>
              </a:rPr>
              <a:t>Enhanced Geothermal System)</a:t>
            </a:r>
          </a:p>
          <a:p>
            <a:pPr marL="457200" indent="-457200">
              <a:spcBef>
                <a:spcPts val="600"/>
              </a:spcBef>
            </a:pPr>
            <a:r>
              <a:rPr lang="en-US" sz="1400" b="1" dirty="0" smtClean="0">
                <a:latin typeface="+mn-lt"/>
                <a:cs typeface="Arial" pitchFamily="34" charset="0"/>
              </a:rPr>
              <a:t>Started </a:t>
            </a:r>
            <a:r>
              <a:rPr lang="en-US" sz="1400" b="1" dirty="0">
                <a:latin typeface="+mn-lt"/>
                <a:cs typeface="Arial" pitchFamily="34" charset="0"/>
              </a:rPr>
              <a:t>up: </a:t>
            </a:r>
            <a:r>
              <a:rPr lang="en-US" sz="1400" dirty="0" smtClean="0">
                <a:latin typeface="+mn-lt"/>
                <a:cs typeface="Arial" pitchFamily="34" charset="0"/>
              </a:rPr>
              <a:t>June 2008</a:t>
            </a:r>
            <a:endParaRPr lang="en-US" sz="1400" dirty="0">
              <a:latin typeface="+mn-lt"/>
              <a:cs typeface="Arial" pitchFamily="34" charset="0"/>
            </a:endParaRPr>
          </a:p>
          <a:p>
            <a:pPr marL="457200" indent="-457200">
              <a:spcBef>
                <a:spcPts val="600"/>
              </a:spcBef>
            </a:pPr>
            <a:r>
              <a:rPr lang="en-US" sz="1400" b="1" dirty="0">
                <a:latin typeface="+mn-lt"/>
                <a:cs typeface="Arial" pitchFamily="34" charset="0"/>
              </a:rPr>
              <a:t>Heat source:</a:t>
            </a:r>
            <a:r>
              <a:rPr lang="en-US" sz="1400" dirty="0">
                <a:latin typeface="+mn-lt"/>
                <a:cs typeface="Arial" pitchFamily="34" charset="0"/>
              </a:rPr>
              <a:t> hot water at 180°C</a:t>
            </a:r>
          </a:p>
          <a:p>
            <a:pPr marL="457200" indent="-457200">
              <a:spcBef>
                <a:spcPts val="600"/>
              </a:spcBef>
            </a:pPr>
            <a:r>
              <a:rPr lang="en-US" sz="1400" b="1" dirty="0" smtClean="0">
                <a:latin typeface="+mn-lt"/>
                <a:cs typeface="Arial" pitchFamily="34" charset="0"/>
              </a:rPr>
              <a:t>Total </a:t>
            </a:r>
            <a:r>
              <a:rPr lang="en-US" sz="1400" b="1" dirty="0">
                <a:latin typeface="+mn-lt"/>
                <a:cs typeface="Arial" pitchFamily="34" charset="0"/>
              </a:rPr>
              <a:t>electric power: </a:t>
            </a:r>
            <a:r>
              <a:rPr lang="en-US" sz="1400" dirty="0">
                <a:latin typeface="+mn-lt"/>
                <a:cs typeface="Arial" pitchFamily="34" charset="0"/>
              </a:rPr>
              <a:t>1.5 </a:t>
            </a:r>
            <a:r>
              <a:rPr lang="en-US" sz="1400" dirty="0" smtClean="0">
                <a:latin typeface="+mn-lt"/>
                <a:cs typeface="Arial" pitchFamily="34" charset="0"/>
              </a:rPr>
              <a:t>MW</a:t>
            </a:r>
            <a:endParaRPr lang="en-US" sz="1400" baseline="-25000" dirty="0">
              <a:latin typeface="+mn-lt"/>
              <a:cs typeface="Arial" pitchFamily="34" charset="0"/>
            </a:endParaRPr>
          </a:p>
        </p:txBody>
      </p:sp>
      <p:pic>
        <p:nvPicPr>
          <p:cNvPr id="9" name="Picture 2" descr="\\w2000server\Fotografie\FOTO_MKTG\FOTO IMPIANTI GEO\GEIE Soultz\soulz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40" y="3243069"/>
            <a:ext cx="1961600" cy="1379572"/>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10" name="Rettangolo 21"/>
          <p:cNvSpPr>
            <a:spLocks noChangeArrowheads="1"/>
          </p:cNvSpPr>
          <p:nvPr/>
        </p:nvSpPr>
        <p:spPr bwMode="auto">
          <a:xfrm>
            <a:off x="3123208" y="4949842"/>
            <a:ext cx="3721745" cy="140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p>
            <a:pPr marL="457200" indent="-457200">
              <a:spcBef>
                <a:spcPts val="600"/>
              </a:spcBef>
            </a:pPr>
            <a:r>
              <a:rPr lang="en-US" sz="1400" b="1" dirty="0">
                <a:latin typeface="+mn-lt"/>
                <a:cs typeface="Arial" pitchFamily="34" charset="0"/>
              </a:rPr>
              <a:t>Plant type</a:t>
            </a:r>
            <a:r>
              <a:rPr lang="en-US" sz="1400" dirty="0">
                <a:latin typeface="+mn-lt"/>
                <a:cs typeface="Arial" pitchFamily="34" charset="0"/>
              </a:rPr>
              <a:t>: geothermal low enthalpy, coupled with a </a:t>
            </a:r>
            <a:r>
              <a:rPr lang="en-US" sz="1400" dirty="0" smtClean="0">
                <a:latin typeface="+mn-lt"/>
                <a:cs typeface="Arial" pitchFamily="34" charset="0"/>
              </a:rPr>
              <a:t>  geothermal </a:t>
            </a:r>
            <a:r>
              <a:rPr lang="en-US" sz="1400" dirty="0">
                <a:latin typeface="+mn-lt"/>
                <a:cs typeface="Arial" pitchFamily="34" charset="0"/>
              </a:rPr>
              <a:t>district heating system</a:t>
            </a:r>
          </a:p>
          <a:p>
            <a:pPr marL="457200" indent="-457200">
              <a:spcBef>
                <a:spcPts val="600"/>
              </a:spcBef>
            </a:pPr>
            <a:r>
              <a:rPr lang="en-US" sz="1400" b="1" dirty="0" smtClean="0">
                <a:latin typeface="+mn-lt"/>
                <a:cs typeface="Arial" pitchFamily="34" charset="0"/>
              </a:rPr>
              <a:t>Started </a:t>
            </a:r>
            <a:r>
              <a:rPr lang="en-US" sz="1400" b="1" dirty="0">
                <a:latin typeface="+mn-lt"/>
                <a:cs typeface="Arial" pitchFamily="34" charset="0"/>
              </a:rPr>
              <a:t>up:</a:t>
            </a:r>
            <a:r>
              <a:rPr lang="en-US" sz="1400" dirty="0">
                <a:latin typeface="+mn-lt"/>
                <a:cs typeface="Arial" pitchFamily="34" charset="0"/>
              </a:rPr>
              <a:t> </a:t>
            </a:r>
            <a:r>
              <a:rPr lang="en-US" sz="1400" dirty="0" smtClean="0">
                <a:latin typeface="+mn-lt"/>
                <a:cs typeface="Arial" pitchFamily="34" charset="0"/>
              </a:rPr>
              <a:t>August 2009</a:t>
            </a:r>
            <a:endParaRPr lang="en-US" sz="1400" dirty="0">
              <a:latin typeface="+mn-lt"/>
              <a:cs typeface="Arial" pitchFamily="34" charset="0"/>
            </a:endParaRPr>
          </a:p>
          <a:p>
            <a:pPr marL="457200" indent="-457200">
              <a:spcBef>
                <a:spcPts val="600"/>
              </a:spcBef>
            </a:pPr>
            <a:r>
              <a:rPr lang="en-US" sz="1400" b="1" dirty="0" smtClean="0">
                <a:latin typeface="+mn-lt"/>
                <a:cs typeface="Arial" pitchFamily="34" charset="0"/>
              </a:rPr>
              <a:t>Heat </a:t>
            </a:r>
            <a:r>
              <a:rPr lang="en-US" sz="1400" b="1" dirty="0">
                <a:latin typeface="+mn-lt"/>
                <a:cs typeface="Arial" pitchFamily="34" charset="0"/>
              </a:rPr>
              <a:t>source</a:t>
            </a:r>
            <a:r>
              <a:rPr lang="en-US" sz="1400" dirty="0">
                <a:latin typeface="+mn-lt"/>
                <a:cs typeface="Arial" pitchFamily="34" charset="0"/>
              </a:rPr>
              <a:t>: </a:t>
            </a:r>
            <a:r>
              <a:rPr lang="en-US" sz="1400" dirty="0" smtClean="0">
                <a:latin typeface="+mn-lt"/>
                <a:cs typeface="Arial" pitchFamily="34" charset="0"/>
              </a:rPr>
              <a:t>air/water </a:t>
            </a:r>
            <a:r>
              <a:rPr lang="en-US" sz="1400" dirty="0">
                <a:latin typeface="+mn-lt"/>
                <a:cs typeface="Arial" pitchFamily="34" charset="0"/>
              </a:rPr>
              <a:t>at 80°C</a:t>
            </a:r>
          </a:p>
          <a:p>
            <a:pPr marL="457200" indent="-457200">
              <a:spcBef>
                <a:spcPts val="600"/>
              </a:spcBef>
            </a:pPr>
            <a:r>
              <a:rPr lang="en-US" sz="1400" b="1" dirty="0" smtClean="0">
                <a:latin typeface="+mn-lt"/>
                <a:cs typeface="Arial" pitchFamily="34" charset="0"/>
              </a:rPr>
              <a:t>Design </a:t>
            </a:r>
            <a:r>
              <a:rPr lang="en-US" sz="1400" b="1" dirty="0">
                <a:latin typeface="+mn-lt"/>
                <a:cs typeface="Arial" pitchFamily="34" charset="0"/>
              </a:rPr>
              <a:t>electric power: </a:t>
            </a:r>
            <a:r>
              <a:rPr lang="en-US" sz="1400" dirty="0">
                <a:latin typeface="+mn-lt"/>
                <a:cs typeface="Arial" pitchFamily="34" charset="0"/>
              </a:rPr>
              <a:t>200 kW</a:t>
            </a:r>
            <a:endParaRPr lang="en-US" sz="1400" baseline="-25000" dirty="0">
              <a:latin typeface="+mn-lt"/>
              <a:cs typeface="Arial" pitchFamily="34" charset="0"/>
            </a:endParaRPr>
          </a:p>
        </p:txBody>
      </p:sp>
      <p:pic>
        <p:nvPicPr>
          <p:cNvPr id="11" name="Immagine 3" descr="IMG_1484.JPG"/>
          <p:cNvPicPr>
            <a:picLocks noChangeAspect="1"/>
          </p:cNvPicPr>
          <p:nvPr/>
        </p:nvPicPr>
        <p:blipFill rotWithShape="1">
          <a:blip r:embed="rId4" cstate="screen">
            <a:extLst>
              <a:ext uri="{28A0092B-C50C-407E-A947-70E740481C1C}">
                <a14:useLocalDpi xmlns:a14="http://schemas.microsoft.com/office/drawing/2010/main" val="0"/>
              </a:ext>
            </a:extLst>
          </a:blip>
          <a:srcRect b="13271"/>
          <a:stretch/>
        </p:blipFill>
        <p:spPr bwMode="auto">
          <a:xfrm>
            <a:off x="532396" y="5181512"/>
            <a:ext cx="1991508" cy="1314653"/>
          </a:xfrm>
          <a:prstGeom prst="rect">
            <a:avLst/>
          </a:prstGeom>
          <a:ln>
            <a:noFill/>
          </a:ln>
          <a:effectLst>
            <a:outerShdw blurRad="292100" dist="139700" dir="2700000" algn="tl" rotWithShape="0">
              <a:srgbClr val="333333">
                <a:alpha val="65000"/>
              </a:srgbClr>
            </a:outerShdw>
          </a:effectLst>
        </p:spPr>
      </p:pic>
      <p:sp>
        <p:nvSpPr>
          <p:cNvPr id="12" name="CasellaDiTesto 11"/>
          <p:cNvSpPr txBox="1"/>
          <p:nvPr/>
        </p:nvSpPr>
        <p:spPr>
          <a:xfrm>
            <a:off x="7092280" y="3512041"/>
            <a:ext cx="1728192" cy="338554"/>
          </a:xfrm>
          <a:prstGeom prst="rect">
            <a:avLst/>
          </a:prstGeom>
          <a:noFill/>
        </p:spPr>
        <p:txBody>
          <a:bodyPr wrap="square" rtlCol="0">
            <a:spAutoFit/>
          </a:bodyPr>
          <a:lstStyle/>
          <a:p>
            <a:pPr algn="ctr"/>
            <a:r>
              <a:rPr lang="it-IT" sz="1600" b="1" dirty="0" smtClean="0">
                <a:solidFill>
                  <a:srgbClr val="0000FF"/>
                </a:solidFill>
                <a:latin typeface="+mn-lt"/>
              </a:rPr>
              <a:t>FP6 - SUSTDEV</a:t>
            </a:r>
            <a:endParaRPr lang="it-IT" sz="1600" b="1" dirty="0">
              <a:solidFill>
                <a:srgbClr val="0000FF"/>
              </a:solidFill>
              <a:latin typeface="+mn-lt"/>
            </a:endParaRPr>
          </a:p>
        </p:txBody>
      </p:sp>
      <p:pic>
        <p:nvPicPr>
          <p:cNvPr id="205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725" y="3964398"/>
            <a:ext cx="1727000" cy="65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descr="C:\GEOTERMIA\LOW-BIN\logo.gif"/>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8544" y="5563215"/>
            <a:ext cx="1400057" cy="5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p:cNvSpPr txBox="1"/>
          <p:nvPr/>
        </p:nvSpPr>
        <p:spPr>
          <a:xfrm>
            <a:off x="7092280" y="5205399"/>
            <a:ext cx="1728192" cy="338554"/>
          </a:xfrm>
          <a:prstGeom prst="rect">
            <a:avLst/>
          </a:prstGeom>
          <a:noFill/>
        </p:spPr>
        <p:txBody>
          <a:bodyPr wrap="square" rtlCol="0">
            <a:spAutoFit/>
          </a:bodyPr>
          <a:lstStyle/>
          <a:p>
            <a:pPr algn="ctr"/>
            <a:r>
              <a:rPr lang="it-IT" sz="1600" b="1" dirty="0" smtClean="0">
                <a:solidFill>
                  <a:srgbClr val="0000FF"/>
                </a:solidFill>
                <a:latin typeface="+mn-lt"/>
              </a:rPr>
              <a:t>FP6 - SUSTDEV</a:t>
            </a:r>
            <a:endParaRPr lang="it-IT" sz="1600" b="1" dirty="0">
              <a:solidFill>
                <a:srgbClr val="0000FF"/>
              </a:solidFill>
              <a:latin typeface="+mn-lt"/>
            </a:endParaRPr>
          </a:p>
        </p:txBody>
      </p:sp>
      <p:sp>
        <p:nvSpPr>
          <p:cNvPr id="17" name="Titolo 2"/>
          <p:cNvSpPr>
            <a:spLocks noGrp="1"/>
          </p:cNvSpPr>
          <p:nvPr>
            <p:ph type="title"/>
          </p:nvPr>
        </p:nvSpPr>
        <p:spPr>
          <a:xfrm>
            <a:off x="2714625" y="214313"/>
            <a:ext cx="6286500" cy="500062"/>
          </a:xfrm>
        </p:spPr>
        <p:txBody>
          <a:bodyPr lIns="80165" tIns="40083" rIns="80165" bIns="40083">
            <a:normAutofit fontScale="90000"/>
          </a:bodyPr>
          <a:lstStyle/>
          <a:p>
            <a:pPr eaLnBrk="1" hangingPunct="1"/>
            <a:r>
              <a:rPr lang="en-US" dirty="0" smtClean="0">
                <a:latin typeface="+mj-lt"/>
              </a:rPr>
              <a:t>EU </a:t>
            </a:r>
            <a:r>
              <a:rPr lang="en-US" dirty="0" err="1" smtClean="0">
                <a:latin typeface="+mj-lt"/>
              </a:rPr>
              <a:t>Turboden</a:t>
            </a:r>
            <a:r>
              <a:rPr lang="en-US" dirty="0" smtClean="0">
                <a:latin typeface="+mj-lt"/>
              </a:rPr>
              <a:t> GEOTHERMAL Funded Demonstration Projects … since 2001 </a:t>
            </a:r>
          </a:p>
        </p:txBody>
      </p:sp>
      <p:pic>
        <p:nvPicPr>
          <p:cNvPr id="19" name="Immagine 12" descr="MARCHIO GEOTERMIA.jpeg"/>
          <p:cNvPicPr>
            <a:picLocks noChangeAspect="1"/>
          </p:cNvPicPr>
          <p:nvPr/>
        </p:nvPicPr>
        <p:blipFill>
          <a:blip r:embed="rId7"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9054" y="161411"/>
            <a:ext cx="636522" cy="60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8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92A83E84-1B19-46F6-81BD-F60356F2B80B}" vid="{1C25E009-00D6-40C4-851B-0F17F42E9DEF}"/>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92A83E84-1B19-46F6-81BD-F60356F2B80B}" vid="{2EC53C48-9BDB-452C-B75E-99F72C730E97}"/>
    </a:ext>
  </a:extLst>
</a:theme>
</file>

<file path=ppt/theme/theme3.xml><?xml version="1.0" encoding="utf-8"?>
<a:theme xmlns:a="http://schemas.openxmlformats.org/drawingml/2006/main" name="chius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92A83E84-1B19-46F6-81BD-F60356F2B80B}" vid="{8671C825-1D9B-4D1D-991E-83EA9A6B2785}"/>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1020</TotalTime>
  <Words>1318</Words>
  <Application>Microsoft Office PowerPoint</Application>
  <PresentationFormat>Presentazione su schermo (4:3)</PresentationFormat>
  <Paragraphs>200</Paragraphs>
  <Slides>18</Slides>
  <Notes>0</Notes>
  <HiddenSlides>0</HiddenSlides>
  <MMClips>1</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18</vt:i4>
      </vt:variant>
    </vt:vector>
  </HeadingPairs>
  <TitlesOfParts>
    <vt:vector size="30" baseType="lpstr">
      <vt:lpstr>ＭＳ Ｐゴシック</vt:lpstr>
      <vt:lpstr>ＭＳ Ｐゴシック</vt:lpstr>
      <vt:lpstr>Alial</vt:lpstr>
      <vt:lpstr>Arial</vt:lpstr>
      <vt:lpstr>Arial Black</vt:lpstr>
      <vt:lpstr>Calibri</vt:lpstr>
      <vt:lpstr>Calibri Light</vt:lpstr>
      <vt:lpstr>Symbol</vt:lpstr>
      <vt:lpstr>Wingdings</vt:lpstr>
      <vt:lpstr>Copertina</vt:lpstr>
      <vt:lpstr>Personalizza struttura</vt:lpstr>
      <vt:lpstr>chiusura</vt:lpstr>
      <vt:lpstr>European Technology Deep Geothermal &amp; Innovation Platform</vt:lpstr>
      <vt:lpstr>Presentazione standard di PowerPoint</vt:lpstr>
      <vt:lpstr>What We Do</vt:lpstr>
      <vt:lpstr>Organic Rankine Cycle: concept</vt:lpstr>
      <vt:lpstr>Geothermal technology: binary plant</vt:lpstr>
      <vt:lpstr>Geothermal technology: flash plant</vt:lpstr>
      <vt:lpstr>Geothermal technology: comparison between flash and binary plants</vt:lpstr>
      <vt:lpstr>Global leadership in  geothermal</vt:lpstr>
      <vt:lpstr>EU Turboden GEOTHERMAL Funded Demonstration Projects … since 2001 </vt:lpstr>
      <vt:lpstr>From pilots … to commercial projects</vt:lpstr>
      <vt:lpstr>Turboden Geothermal Plants in operation in Bavaria since 2011 with 98% availability</vt:lpstr>
      <vt:lpstr>5 MWel typical Layout, a picture from Bavaria</vt:lpstr>
      <vt:lpstr>NER 300 project: CLEAG</vt:lpstr>
      <vt:lpstr>Plant under construction: 16.5 MW Velika Ciglena (Croatia)</vt:lpstr>
      <vt:lpstr>Recent project: Sugawara plant in Japan </vt:lpstr>
      <vt:lpstr>Plant under construction: Montelago geothermal (Philippines)</vt:lpstr>
      <vt:lpstr>Presentazione standard di PowerPoint</vt:lpstr>
      <vt:lpstr>Thank you for your attention</vt:lpstr>
    </vt:vector>
  </TitlesOfParts>
  <Company>Turboden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Technology Deep Geothermal &amp; Innovation Platform</dc:title>
  <dc:creator>Francesca Ettorre</dc:creator>
  <cp:lastModifiedBy>Marco Baresi</cp:lastModifiedBy>
  <cp:revision>74</cp:revision>
  <cp:lastPrinted>2016-04-04T17:04:42Z</cp:lastPrinted>
  <dcterms:created xsi:type="dcterms:W3CDTF">2016-03-25T11:14:09Z</dcterms:created>
  <dcterms:modified xsi:type="dcterms:W3CDTF">2016-04-06T07:21:08Z</dcterms:modified>
</cp:coreProperties>
</file>